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22" r:id="rId2"/>
    <p:sldId id="433" r:id="rId3"/>
    <p:sldId id="435" r:id="rId4"/>
    <p:sldId id="436" r:id="rId5"/>
    <p:sldId id="437" r:id="rId6"/>
    <p:sldId id="438" r:id="rId7"/>
    <p:sldId id="439" r:id="rId8"/>
    <p:sldId id="440" r:id="rId9"/>
    <p:sldId id="434" r:id="rId10"/>
  </p:sldIdLst>
  <p:sldSz cx="9144000" cy="6858000" type="screen4x3"/>
  <p:notesSz cx="6858000" cy="9144000"/>
  <p:embeddedFontLst>
    <p:embeddedFont>
      <p:font typeface="Monotype Sorts" panose="020B0604020202020204"/>
      <p:regular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575"/>
    <a:srgbClr val="8A6C5C"/>
    <a:srgbClr val="9A6D4C"/>
    <a:srgbClr val="996633"/>
    <a:srgbClr val="FFFFCC"/>
    <a:srgbClr val="FFFF66"/>
    <a:srgbClr val="CC0000"/>
    <a:srgbClr val="B49C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807" autoAdjust="0"/>
  </p:normalViewPr>
  <p:slideViewPr>
    <p:cSldViewPr>
      <p:cViewPr varScale="1">
        <p:scale>
          <a:sx n="76" d="100"/>
          <a:sy n="76" d="100"/>
        </p:scale>
        <p:origin x="-66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39204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000" i="1"/>
            </a:lvl1pPr>
          </a:lstStyle>
          <a:p>
            <a:pPr>
              <a:defRPr/>
            </a:pPr>
            <a:fld id="{23D08846-1F9F-4823-B742-2DE2A8ABD3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18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32AC9-3928-4A38-B507-7477A4CD8E28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B49C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28"/>
          <p:cNvPicPr>
            <a:picLocks noChangeAspect="1" noChangeArrowheads="1"/>
          </p:cNvPicPr>
          <p:nvPr userDrawn="1"/>
        </p:nvPicPr>
        <p:blipFill>
          <a:blip r:embed="rId2" cstate="print"/>
          <a:srcRect r="78000"/>
          <a:stretch>
            <a:fillRect/>
          </a:stretch>
        </p:blipFill>
        <p:spPr bwMode="auto">
          <a:xfrm>
            <a:off x="0" y="0"/>
            <a:ext cx="2011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3" descr="lehigh-strip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0"/>
            <a:ext cx="716280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0" y="2286000"/>
            <a:ext cx="5867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286000" y="3886200"/>
            <a:ext cx="5486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66BC-E429-4665-BA34-BEC600E3F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quarter" idx="12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2D2C-39F6-4B00-AFD4-531322F0F4AF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45313" y="381000"/>
            <a:ext cx="2046287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450" y="381000"/>
            <a:ext cx="5986463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8AA62-2EA4-4FE4-9D8E-BE20C0AB591A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93B43E-CCF4-4BB1-8456-A58842E7D31D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5B669-AD71-4A17-8C7F-FD21E468421E}" type="slidenum">
              <a:rPr lang="en-US"/>
              <a:pPr>
                <a:defRPr/>
              </a:pPr>
              <a:t>‹#›</a:t>
            </a:fld>
            <a:r>
              <a:rPr lang="en-US"/>
              <a:t> of 30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450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625" y="1676400"/>
            <a:ext cx="3787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AE4BB-1AFE-47F5-8C3F-C9FAC1D01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1677-2848-48CB-848D-7557E21B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66EF4-954B-4BD9-A1E4-F4756897019A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FF12-297C-4A4E-B5E8-4DE5B34B0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4E462-8A96-4FFD-9DE9-CE626322B149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D164B-9529-495D-9F1D-7E0C6E2367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76200" y="0"/>
            <a:ext cx="92964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381000"/>
            <a:ext cx="6248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6450" y="1676400"/>
            <a:ext cx="7727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DF1B863C-FEED-46E6-BB0E-C9665F2EFA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799" r:id="rId4"/>
    <p:sldLayoutId id="2147483800" r:id="rId5"/>
    <p:sldLayoutId id="2147483806" r:id="rId6"/>
    <p:sldLayoutId id="2147483801" r:id="rId7"/>
    <p:sldLayoutId id="2147483807" r:id="rId8"/>
    <p:sldLayoutId id="2147483802" r:id="rId9"/>
    <p:sldLayoutId id="2147483808" r:id="rId10"/>
    <p:sldLayoutId id="21474838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 sz="quarter"/>
          </p:nvPr>
        </p:nvSpPr>
        <p:spPr>
          <a:noFill/>
        </p:spPr>
        <p:txBody>
          <a:bodyPr/>
          <a:lstStyle/>
          <a:p>
            <a:r>
              <a:rPr lang="en-US" altLang="en-US" sz="4000" dirty="0" smtClean="0"/>
              <a:t>CSE 428</a:t>
            </a:r>
            <a:br>
              <a:rPr lang="en-US" altLang="en-US" sz="4000" dirty="0" smtClean="0"/>
            </a:br>
            <a:r>
              <a:rPr lang="en-US" altLang="en-US" sz="4000" dirty="0" smtClean="0"/>
              <a:t>Semantic Web Topics</a:t>
            </a:r>
            <a:br>
              <a:rPr lang="en-US" altLang="en-US" sz="4000" dirty="0" smtClean="0"/>
            </a:br>
            <a:r>
              <a:rPr lang="en-US" altLang="en-US" sz="4000" dirty="0" smtClean="0"/>
              <a:t>RDF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sz="quarter" idx="1"/>
          </p:nvPr>
        </p:nvSpPr>
        <p:spPr>
          <a:noFill/>
        </p:spPr>
        <p:txBody>
          <a:bodyPr/>
          <a:lstStyle/>
          <a:p>
            <a:pPr algn="l"/>
            <a:r>
              <a:rPr lang="en-US" altLang="en-US" smtClean="0"/>
              <a:t>Jeff Heflin</a:t>
            </a:r>
          </a:p>
          <a:p>
            <a:pPr algn="l"/>
            <a:r>
              <a:rPr lang="en-US" altLang="en-US" smtClean="0"/>
              <a:t>Lehigh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Turtle vs. RDF/XML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458200" cy="1524000"/>
          </a:xfrm>
        </p:spPr>
        <p:txBody>
          <a:bodyPr/>
          <a:lstStyle/>
          <a:p>
            <a:pPr marL="0" indent="0"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Turtle:</a:t>
            </a:r>
          </a:p>
          <a:p>
            <a:pPr marL="0" indent="0"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rdf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&lt;http://www.w3.org/1999/02/22-rdf-syntax-ns#&gt;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@prefix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: &lt;http://xmlns.com/foaf/0.1/&gt;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&lt;http://www.yahoo.com/~jdoe#jane&gt;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"Jane Doe"  ;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&lt;http://www.yahoo.com/~jsmith#john&gt; .</a:t>
            </a:r>
            <a:br>
              <a:rPr lang="en-US" sz="1600" dirty="0" smtClean="0">
                <a:latin typeface="Courier New" pitchFamily="49" charset="0"/>
                <a:cs typeface="Courier New" pitchFamily="49" charset="0"/>
              </a:rPr>
            </a:b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38100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RDF/XML: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xmlns:rdf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="http://www.w3.org/1999/02/22-rdf-syntax-ns#"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    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xmlns:foaf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="http://xmlns.com/foaf/0.1/"&gt;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rdf:about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="http://www.yahoo.com/~jdoe#jane"&gt;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foaf:knows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rdf:resource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="http://www.yahoo.com/~jsmith#john" /&gt;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&gt;Jane Doe&lt;/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foaf:name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Namespaces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905000"/>
            <a:ext cx="8458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/"</a:t>
            </a:r>
            <a:br>
              <a:rPr lang="en-US" sz="1600" kern="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xmlns:rdf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="http://www.w3.org/1999/02/22-rdf-syntax-ns#"&gt;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&lt;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rdf:about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="http://www.yahoo.com/~jdoe#jane"&gt;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knows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rdf:resource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="http://www.yahoo.com/~jsmith#john" /&gt;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    &lt;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&gt;Jane Doe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&lt;/name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	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rdf:Description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 </a:t>
            </a:r>
            <a:b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&lt;/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rdf:RDF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273981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XML Entities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981200"/>
            <a:ext cx="8458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&lt;!DOCTYPE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[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&lt;!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ENTITY 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xsd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"http://www.w3.org/2001/XMLSchema#"&gt;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] 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 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="http://www.aol.com/~jdoe"&gt;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foaf:age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rdf:datatype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600" b="1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xsd;integer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30&lt;/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foaf:age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657600" y="5089652"/>
            <a:ext cx="4724400" cy="612648"/>
          </a:xfrm>
          <a:prstGeom prst="wedgeRoundRectCallout">
            <a:avLst>
              <a:gd name="adj1" fmla="val -28389"/>
              <a:gd name="adj2" fmla="val -260883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Resolves to:</a:t>
            </a:r>
            <a:b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en-US" sz="14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http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://</a:t>
            </a:r>
            <a:r>
              <a:rPr lang="en-US" sz="14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www.w3.org/2001/XMLSchema#integer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122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Nesting Descriptions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981200"/>
            <a:ext cx="845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="http://www.w3.org/1999/02/22-rdf-syntax-ns#"&gt;</a:t>
            </a:r>
            <a:br>
              <a:rPr lang="en-US" sz="1600" kern="0" dirty="0">
                <a:latin typeface="Courier New" pitchFamily="49" charset="0"/>
                <a:cs typeface="Courier New" pitchFamily="49" charset="0"/>
              </a:rPr>
            </a:b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="http://www.aol.com/~jdoe"&gt;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&gt;Jane Doe&lt;/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="http://www.aol.com/~jsmith"&gt;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	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&gt;John Smith&lt;/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600" kern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9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Typed Nodes in RDF/XML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752600"/>
            <a:ext cx="8458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="http://www.yahoo.com/~jdoe#jane"&gt;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rdf:type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/0.1/Person" /&gt;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&gt;Jane 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Doe&lt;/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rdf:Description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3505200" y="3429000"/>
            <a:ext cx="3810000" cy="460248"/>
          </a:xfrm>
          <a:prstGeom prst="wedgeRoundRectCallout">
            <a:avLst>
              <a:gd name="adj1" fmla="val 42667"/>
              <a:gd name="adj2" fmla="val -1664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Jane is an instance of Person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" y="4114800"/>
            <a:ext cx="8458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xmlns:foaf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="http://xmlns.com/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/0.1/"&gt;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b="1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foaf:Person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kern="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="http://www.yahoo.com/~jdoe#jane"&gt;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600" kern="0" smtClean="0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 smtClean="0">
                <a:latin typeface="Courier New" pitchFamily="49" charset="0"/>
                <a:cs typeface="Courier New" pitchFamily="49" charset="0"/>
              </a:rPr>
              <a:t>&gt;Jane 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Doe&lt;/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b="1" kern="0" dirty="0" err="1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foaf:Person</a:t>
            </a:r>
            <a:r>
              <a:rPr lang="en-US" sz="16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&gt; </a:t>
            </a:r>
            <a:endParaRPr lang="en-US" sz="1600" b="1" kern="0" dirty="0">
              <a:solidFill>
                <a:schemeClr val="bg2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kern="0" dirty="0" err="1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600" kern="0" dirty="0">
                <a:latin typeface="Courier New" pitchFamily="49" charset="0"/>
                <a:cs typeface="Courier New" pitchFamily="49" charset="0"/>
              </a:rPr>
              <a:t>&gt; 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438400" y="6016752"/>
            <a:ext cx="3810000" cy="460248"/>
          </a:xfrm>
          <a:prstGeom prst="wedgeRoundRectCallout">
            <a:avLst>
              <a:gd name="adj1" fmla="val -56833"/>
              <a:gd name="adj2" fmla="val -21199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Shorthand for the same thing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52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RDFa</a:t>
            </a: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381000" y="1676400"/>
            <a:ext cx="84582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kern="0" dirty="0" smtClean="0">
                <a:latin typeface="Courier New" pitchFamily="49" charset="0"/>
                <a:cs typeface="Courier New" pitchFamily="49" charset="0"/>
              </a:rPr>
              <a:t>html </a:t>
            </a:r>
            <a:r>
              <a:rPr lang="en-US" sz="1400" kern="0" dirty="0" err="1">
                <a:latin typeface="Courier New" pitchFamily="49" charset="0"/>
                <a:cs typeface="Courier New" pitchFamily="49" charset="0"/>
              </a:rPr>
              <a:t>xmlns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="http://www.w3.org/1999/xhtml"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prefix="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bibo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: http://purl.org/ontology/bibo/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     dc: http://purl.org/dc/terms</a:t>
            </a:r>
            <a:r>
              <a:rPr lang="en-US" sz="1400" b="1" kern="0" dirty="0" smtClean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400" b="1" kern="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&lt;head&gt;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&lt;title&gt;Books by Marco Pierre White&lt;/title&gt;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&lt;/head&gt;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&lt;body&gt;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I think White's book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'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&lt;span about="urn:ISBN:0091808189" 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bibo:Book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      property="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dc:title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Canteen Cuisine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&lt;/span&gt;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'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is well worth getting since although it's quite advanced stuff, he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makes it pretty easy to follow. You might also like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&lt;span 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about="urn:ISBN:1596913614"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typeof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bibo:Book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property="</a:t>
            </a:r>
            <a:r>
              <a:rPr lang="en-US" sz="1400" b="1" kern="0" dirty="0" err="1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dc:description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     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White's autobiography</a:t>
            </a:r>
            <a:r>
              <a:rPr lang="en-US" sz="1400" b="1" kern="0" dirty="0">
                <a:solidFill>
                  <a:schemeClr val="bg2"/>
                </a:solidFill>
                <a:latin typeface="Courier New" pitchFamily="49" charset="0"/>
                <a:cs typeface="Courier New" pitchFamily="49" charset="0"/>
              </a:rPr>
              <a:t>&lt;/span&gt;</a:t>
            </a: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  &lt;/body&gt;</a:t>
            </a:r>
          </a:p>
          <a:p>
            <a:pPr lvl="0" eaLnBrk="0" hangingPunct="0">
              <a:spcBef>
                <a:spcPct val="20000"/>
              </a:spcBef>
              <a:buClr>
                <a:schemeClr val="accent2"/>
              </a:buClr>
              <a:buSzPct val="75000"/>
              <a:tabLst>
                <a:tab pos="236538" algn="l"/>
                <a:tab pos="457200" algn="l"/>
                <a:tab pos="693738" algn="l"/>
                <a:tab pos="914400" algn="l"/>
                <a:tab pos="1371600" algn="l"/>
              </a:tabLst>
              <a:defRPr/>
            </a:pPr>
            <a:r>
              <a:rPr lang="en-US" sz="1400" kern="0" dirty="0">
                <a:latin typeface="Courier New" pitchFamily="49" charset="0"/>
                <a:cs typeface="Courier New" pitchFamily="49" charset="0"/>
              </a:rPr>
              <a:t>&lt;/html</a:t>
            </a:r>
            <a:r>
              <a:rPr lang="en-US" sz="1400" kern="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en-US" sz="1400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6324600" y="2209800"/>
            <a:ext cx="2667000" cy="381000"/>
          </a:xfrm>
          <a:prstGeom prst="wedgeRoundRectCallout">
            <a:avLst>
              <a:gd name="adj1" fmla="val -87500"/>
              <a:gd name="adj2" fmla="val -45833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Declare namespace prefixes</a:t>
            </a:r>
          </a:p>
        </p:txBody>
      </p:sp>
      <p:sp>
        <p:nvSpPr>
          <p:cNvPr id="5" name="Rounded Rectangular Callout 4"/>
          <p:cNvSpPr/>
          <p:nvPr/>
        </p:nvSpPr>
        <p:spPr bwMode="auto">
          <a:xfrm>
            <a:off x="5943600" y="2971800"/>
            <a:ext cx="2743200" cy="609600"/>
          </a:xfrm>
          <a:prstGeom prst="wedgeRoundRectCallout">
            <a:avLst>
              <a:gd name="adj1" fmla="val -88320"/>
              <a:gd name="adj2" fmla="val 7916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This item is of type </a:t>
            </a:r>
            <a:r>
              <a:rPr lang="en-US" sz="1600" b="1" dirty="0" smtClean="0"/>
              <a:t>Book, </a:t>
            </a:r>
            <a:r>
              <a:rPr lang="en-US" sz="1600" dirty="0" smtClean="0"/>
              <a:t>and has </a:t>
            </a:r>
            <a:r>
              <a:rPr lang="en-US" sz="1600" b="1" dirty="0" smtClean="0"/>
              <a:t>title </a:t>
            </a:r>
            <a:r>
              <a:rPr lang="en-US" sz="1600" dirty="0" smtClean="0"/>
              <a:t>“Canteen Cuisine”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5410200" y="4876800"/>
            <a:ext cx="2743200" cy="838200"/>
          </a:xfrm>
          <a:prstGeom prst="wedgeRoundRectCallout">
            <a:avLst>
              <a:gd name="adj1" fmla="val -103135"/>
              <a:gd name="adj2" fmla="val 10607"/>
              <a:gd name="adj3" fmla="val 16667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This item is of type </a:t>
            </a:r>
            <a:r>
              <a:rPr lang="en-US" sz="1600" b="1" dirty="0" smtClean="0"/>
              <a:t>Book, </a:t>
            </a:r>
            <a:r>
              <a:rPr lang="en-US" sz="1600" dirty="0" smtClean="0"/>
              <a:t>and has </a:t>
            </a:r>
            <a:r>
              <a:rPr lang="en-US" sz="1600" b="1" dirty="0" smtClean="0"/>
              <a:t>description </a:t>
            </a:r>
            <a:r>
              <a:rPr lang="en-US" sz="1600" dirty="0" smtClean="0"/>
              <a:t>“White’s autobiography”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32260" y="6400800"/>
            <a:ext cx="3806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Example from http://www.w3.org/TR/rdfa-syntax/</a:t>
            </a:r>
          </a:p>
        </p:txBody>
      </p:sp>
    </p:spTree>
    <p:extLst>
      <p:ext uri="{BB962C8B-B14F-4D97-AF65-F5344CB8AC3E}">
        <p14:creationId xmlns:p14="http://schemas.microsoft.com/office/powerpoint/2010/main" val="3838328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JSON-LD 1.1 (CR)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{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“@context”: {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”: “http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://xmlns.com/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foaf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/0.1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/”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},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“@id”: “http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://www.yahoo.com/~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jdoe#jane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”,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“@type”: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foaf:Person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”,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foaf:name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”: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Jane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Doe“,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“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foaf:knows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”: 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“@id”: “http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://www.yahoo.com/~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jsmith#john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”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93B43E-CCF4-4BB1-8456-A58842E7D31D}" type="slidenum">
              <a:rPr lang="en-US" smtClean="0"/>
              <a:pPr>
                <a:defRPr/>
              </a:pPr>
              <a:t>8</a:t>
            </a:fld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491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RDF Schema Example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6858000" cy="3200400"/>
          </a:xfrm>
        </p:spPr>
        <p:txBody>
          <a:bodyPr/>
          <a:lstStyle/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xml:base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="http://example.org/univ-ont#"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="http://www.w3.org/1999/02/22-rdf-syntax-ns#"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xmlns:rdfs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="http://www.w3.org/2000/01/rdf-schema#"</a:t>
            </a:r>
            <a:br>
              <a:rPr lang="en-US" sz="14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	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xmlns:univ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="http://example.org/univ-ont#"&gt; 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="#teaches"&gt;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rdfs:domain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="#Professor" /&gt;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rdfs:range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="#Course" /&gt;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rdf:Property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univ:Person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rdf:about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="#heflin" 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	&lt;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univ:teaches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rdf:resource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="#cse428" /&gt;		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	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univ:Person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  <a:tabLst>
                <a:tab pos="342900" algn="l"/>
                <a:tab pos="742950" algn="l"/>
                <a:tab pos="914400" algn="l"/>
                <a:tab pos="1085850" algn="l"/>
              </a:tabLst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rdf:RDF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4724400" y="54864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teaches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7315200" y="59436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Course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7239000" y="5105400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Professor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9600" y="5482054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heflin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924201" y="5482054"/>
            <a:ext cx="1371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cse428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562600" y="4191000"/>
            <a:ext cx="1752600" cy="3810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err="1" smtClean="0"/>
              <a:t>rdf:Property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4" idx="0"/>
            <a:endCxn id="9" idx="4"/>
          </p:cNvCxnSpPr>
          <p:nvPr/>
        </p:nvCxnSpPr>
        <p:spPr bwMode="auto">
          <a:xfrm flipV="1">
            <a:off x="5410200" y="4572000"/>
            <a:ext cx="1028700" cy="914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>
            <a:stCxn id="4" idx="7"/>
            <a:endCxn id="6" idx="2"/>
          </p:cNvCxnSpPr>
          <p:nvPr/>
        </p:nvCxnSpPr>
        <p:spPr bwMode="auto">
          <a:xfrm flipV="1">
            <a:off x="5895134" y="5295900"/>
            <a:ext cx="1343866" cy="2462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4" idx="5"/>
            <a:endCxn id="5" idx="2"/>
          </p:cNvCxnSpPr>
          <p:nvPr/>
        </p:nvCxnSpPr>
        <p:spPr bwMode="auto">
          <a:xfrm>
            <a:off x="5895134" y="5811604"/>
            <a:ext cx="1420066" cy="32249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7" idx="6"/>
            <a:endCxn id="8" idx="2"/>
          </p:cNvCxnSpPr>
          <p:nvPr/>
        </p:nvCxnSpPr>
        <p:spPr bwMode="auto">
          <a:xfrm>
            <a:off x="1981200" y="5672554"/>
            <a:ext cx="9430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057400" y="5334000"/>
            <a:ext cx="7906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teaches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6511" y="4724400"/>
            <a:ext cx="8370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rdf:type</a:t>
            </a:r>
            <a:endParaRPr 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7400" y="5029200"/>
            <a:ext cx="11801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rdfs:domain</a:t>
            </a:r>
            <a:endParaRPr lang="en-US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6019800" y="6019800"/>
            <a:ext cx="10198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/>
              <a:t>rdfs:range</a:t>
            </a:r>
            <a:endParaRPr lang="en-US" sz="1600" dirty="0"/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4572000" y="4495800"/>
            <a:ext cx="0" cy="2057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yland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FF00"/>
      </a:accent1>
      <a:accent2>
        <a:srgbClr val="990000"/>
      </a:accent2>
      <a:accent3>
        <a:srgbClr val="FFFFFF"/>
      </a:accent3>
      <a:accent4>
        <a:srgbClr val="000000"/>
      </a:accent4>
      <a:accent5>
        <a:srgbClr val="FFFFAA"/>
      </a:accent5>
      <a:accent6>
        <a:srgbClr val="8A0000"/>
      </a:accent6>
      <a:hlink>
        <a:srgbClr val="1A0CF3"/>
      </a:hlink>
      <a:folHlink>
        <a:srgbClr val="808080"/>
      </a:folHlink>
    </a:clrScheme>
    <a:fontScheme name="Maryland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ryland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yland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yland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Designs\Maryland.pot</Template>
  <TotalTime>7317</TotalTime>
  <Words>290</Words>
  <Application>Microsoft Office PowerPoint</Application>
  <PresentationFormat>On-screen Show (4:3)</PresentationFormat>
  <Paragraphs>102</Paragraphs>
  <Slides>9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Courier New</vt:lpstr>
      <vt:lpstr>Monotype Sorts</vt:lpstr>
      <vt:lpstr>Times New Roman</vt:lpstr>
      <vt:lpstr>Maryland</vt:lpstr>
      <vt:lpstr>CSE 428 Semantic Web Topics RDF</vt:lpstr>
      <vt:lpstr>Turtle vs. RDF/XML</vt:lpstr>
      <vt:lpstr>Default Namespaces</vt:lpstr>
      <vt:lpstr>Using XML Entities</vt:lpstr>
      <vt:lpstr>Nesting Descriptions</vt:lpstr>
      <vt:lpstr>Typed Nodes in RDF/XML</vt:lpstr>
      <vt:lpstr>RDFa</vt:lpstr>
      <vt:lpstr>JSON-LD 1.1 (CR)</vt:lpstr>
      <vt:lpstr>RDF Schema Example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Issues for the Semantic Web</dc:title>
  <dc:creator>Jeff Heflin</dc:creator>
  <cp:lastModifiedBy>heflin</cp:lastModifiedBy>
  <cp:revision>249</cp:revision>
  <dcterms:created xsi:type="dcterms:W3CDTF">1995-05-27T20:07:50Z</dcterms:created>
  <dcterms:modified xsi:type="dcterms:W3CDTF">2020-01-24T20:58:27Z</dcterms:modified>
</cp:coreProperties>
</file>