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2" r:id="rId2"/>
    <p:sldId id="259" r:id="rId3"/>
    <p:sldId id="263" r:id="rId4"/>
    <p:sldId id="264" r:id="rId5"/>
    <p:sldId id="273" r:id="rId6"/>
    <p:sldId id="265" r:id="rId7"/>
    <p:sldId id="266" r:id="rId8"/>
    <p:sldId id="272" r:id="rId9"/>
    <p:sldId id="271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713" autoAdjust="0"/>
  </p:normalViewPr>
  <p:slideViewPr>
    <p:cSldViewPr>
      <p:cViewPr>
        <p:scale>
          <a:sx n="130" d="100"/>
          <a:sy n="130" d="100"/>
        </p:scale>
        <p:origin x="-97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4FA8C8-2D82-4E94-8427-544C7142BD42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A49C0-1669-4E22-9C6A-A1FAA367F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20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Pictures from Tom Mitchell’s Machine Learning book</a:t>
            </a:r>
            <a:r>
              <a:rPr lang="en-US" baseline="0" dirty="0" smtClean="0"/>
              <a:t>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A49C0-1669-4E22-9C6A-A1FAA367F74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79BDF-2F84-4E85-BB38-A41EA0E38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9EFA5-35A0-4606-A61B-CD51CBD76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4B971-3C2D-48C6-91CB-37A619D2A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58C10-91F6-47A1-85B5-DD8C8D16B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054CB-1915-401F-B909-C91C60FDBB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2BF0B-E27F-4BCA-8256-583C82521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05529-5C7D-484B-8730-3EE1884E7B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A3CF2-74D8-411A-A111-143EBD27E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7F43D-AB84-422B-9972-3ED8815C1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03A46-B60D-4A3C-A218-159008C0C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FEB3E-5B73-4789-904E-58845C23A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03F0DE9-D292-4383-9EFC-04928777D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Ch. 18 – Learning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Supplemental slides for CSE 327</a:t>
            </a:r>
          </a:p>
          <a:p>
            <a:pPr eaLnBrk="1" hangingPunct="1"/>
            <a:r>
              <a:rPr lang="en-US" smtClean="0"/>
              <a:t>Prof. Jeff Heflin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ALVINN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630519"/>
            <a:ext cx="2114021" cy="1547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5007185"/>
            <a:ext cx="2046553" cy="1469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reeform 4"/>
          <p:cNvSpPr>
            <a:spLocks/>
          </p:cNvSpPr>
          <p:nvPr/>
        </p:nvSpPr>
        <p:spPr bwMode="auto">
          <a:xfrm>
            <a:off x="3343011" y="4226930"/>
            <a:ext cx="3163093" cy="2308808"/>
          </a:xfrm>
          <a:custGeom>
            <a:avLst/>
            <a:gdLst/>
            <a:ahLst/>
            <a:cxnLst>
              <a:cxn ang="0">
                <a:pos x="0" y="618"/>
              </a:cxn>
              <a:cxn ang="0">
                <a:pos x="0" y="0"/>
              </a:cxn>
              <a:cxn ang="0">
                <a:pos x="770" y="0"/>
              </a:cxn>
              <a:cxn ang="0">
                <a:pos x="770" y="618"/>
              </a:cxn>
              <a:cxn ang="0">
                <a:pos x="0" y="618"/>
              </a:cxn>
              <a:cxn ang="0">
                <a:pos x="0" y="618"/>
              </a:cxn>
            </a:cxnLst>
            <a:rect l="0" t="0" r="r" b="b"/>
            <a:pathLst>
              <a:path w="770" h="618">
                <a:moveTo>
                  <a:pt x="0" y="618"/>
                </a:moveTo>
                <a:lnTo>
                  <a:pt x="0" y="0"/>
                </a:lnTo>
                <a:lnTo>
                  <a:pt x="770" y="0"/>
                </a:lnTo>
                <a:lnTo>
                  <a:pt x="770" y="618"/>
                </a:lnTo>
                <a:lnTo>
                  <a:pt x="0" y="618"/>
                </a:lnTo>
                <a:lnTo>
                  <a:pt x="0" y="618"/>
                </a:lnTo>
                <a:close/>
              </a:path>
            </a:pathLst>
          </a:custGeom>
          <a:solidFill>
            <a:srgbClr val="B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3343011" y="4226930"/>
            <a:ext cx="3163093" cy="2308808"/>
          </a:xfrm>
          <a:custGeom>
            <a:avLst/>
            <a:gdLst/>
            <a:ahLst/>
            <a:cxnLst>
              <a:cxn ang="0">
                <a:pos x="0" y="618"/>
              </a:cxn>
              <a:cxn ang="0">
                <a:pos x="0" y="0"/>
              </a:cxn>
              <a:cxn ang="0">
                <a:pos x="770" y="0"/>
              </a:cxn>
              <a:cxn ang="0">
                <a:pos x="770" y="618"/>
              </a:cxn>
              <a:cxn ang="0">
                <a:pos x="0" y="618"/>
              </a:cxn>
              <a:cxn ang="0">
                <a:pos x="0" y="618"/>
              </a:cxn>
              <a:cxn ang="0">
                <a:pos x="0" y="618"/>
              </a:cxn>
            </a:cxnLst>
            <a:rect l="0" t="0" r="r" b="b"/>
            <a:pathLst>
              <a:path w="770" h="618">
                <a:moveTo>
                  <a:pt x="0" y="618"/>
                </a:moveTo>
                <a:lnTo>
                  <a:pt x="0" y="0"/>
                </a:lnTo>
                <a:lnTo>
                  <a:pt x="770" y="0"/>
                </a:lnTo>
                <a:lnTo>
                  <a:pt x="770" y="618"/>
                </a:lnTo>
                <a:lnTo>
                  <a:pt x="0" y="618"/>
                </a:lnTo>
                <a:lnTo>
                  <a:pt x="0" y="618"/>
                </a:lnTo>
                <a:lnTo>
                  <a:pt x="0" y="618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3514990" y="4208289"/>
            <a:ext cx="2991114" cy="2327449"/>
          </a:xfrm>
          <a:custGeom>
            <a:avLst/>
            <a:gdLst/>
            <a:ahLst/>
            <a:cxnLst>
              <a:cxn ang="0">
                <a:pos x="0" y="603"/>
              </a:cxn>
              <a:cxn ang="0">
                <a:pos x="22" y="540"/>
              </a:cxn>
              <a:cxn ang="0">
                <a:pos x="69" y="415"/>
              </a:cxn>
              <a:cxn ang="0">
                <a:pos x="107" y="328"/>
              </a:cxn>
              <a:cxn ang="0">
                <a:pos x="144" y="241"/>
              </a:cxn>
              <a:cxn ang="0">
                <a:pos x="186" y="164"/>
              </a:cxn>
              <a:cxn ang="0">
                <a:pos x="229" y="96"/>
              </a:cxn>
              <a:cxn ang="0">
                <a:pos x="277" y="29"/>
              </a:cxn>
              <a:cxn ang="0">
                <a:pos x="335" y="0"/>
              </a:cxn>
              <a:cxn ang="0">
                <a:pos x="383" y="10"/>
              </a:cxn>
              <a:cxn ang="0">
                <a:pos x="399" y="29"/>
              </a:cxn>
              <a:cxn ang="0">
                <a:pos x="420" y="67"/>
              </a:cxn>
              <a:cxn ang="0">
                <a:pos x="457" y="149"/>
              </a:cxn>
              <a:cxn ang="0">
                <a:pos x="510" y="246"/>
              </a:cxn>
              <a:cxn ang="0">
                <a:pos x="547" y="304"/>
              </a:cxn>
              <a:cxn ang="0">
                <a:pos x="585" y="367"/>
              </a:cxn>
              <a:cxn ang="0">
                <a:pos x="627" y="425"/>
              </a:cxn>
              <a:cxn ang="0">
                <a:pos x="664" y="483"/>
              </a:cxn>
              <a:cxn ang="0">
                <a:pos x="702" y="545"/>
              </a:cxn>
              <a:cxn ang="0">
                <a:pos x="723" y="584"/>
              </a:cxn>
              <a:cxn ang="0">
                <a:pos x="723" y="613"/>
              </a:cxn>
              <a:cxn ang="0">
                <a:pos x="680" y="623"/>
              </a:cxn>
              <a:cxn ang="0">
                <a:pos x="632" y="623"/>
              </a:cxn>
              <a:cxn ang="0">
                <a:pos x="563" y="618"/>
              </a:cxn>
              <a:cxn ang="0">
                <a:pos x="468" y="618"/>
              </a:cxn>
              <a:cxn ang="0">
                <a:pos x="250" y="623"/>
              </a:cxn>
              <a:cxn ang="0">
                <a:pos x="165" y="623"/>
              </a:cxn>
              <a:cxn ang="0">
                <a:pos x="112" y="623"/>
              </a:cxn>
              <a:cxn ang="0">
                <a:pos x="85" y="623"/>
              </a:cxn>
              <a:cxn ang="0">
                <a:pos x="75" y="623"/>
              </a:cxn>
              <a:cxn ang="0">
                <a:pos x="64" y="618"/>
              </a:cxn>
              <a:cxn ang="0">
                <a:pos x="43" y="623"/>
              </a:cxn>
              <a:cxn ang="0">
                <a:pos x="16" y="623"/>
              </a:cxn>
              <a:cxn ang="0">
                <a:pos x="6" y="618"/>
              </a:cxn>
            </a:cxnLst>
            <a:rect l="0" t="0" r="r" b="b"/>
            <a:pathLst>
              <a:path w="728" h="623">
                <a:moveTo>
                  <a:pt x="6" y="618"/>
                </a:moveTo>
                <a:lnTo>
                  <a:pt x="0" y="603"/>
                </a:lnTo>
                <a:lnTo>
                  <a:pt x="6" y="584"/>
                </a:lnTo>
                <a:lnTo>
                  <a:pt x="22" y="540"/>
                </a:lnTo>
                <a:lnTo>
                  <a:pt x="54" y="454"/>
                </a:lnTo>
                <a:lnTo>
                  <a:pt x="69" y="415"/>
                </a:lnTo>
                <a:lnTo>
                  <a:pt x="85" y="372"/>
                </a:lnTo>
                <a:lnTo>
                  <a:pt x="107" y="328"/>
                </a:lnTo>
                <a:lnTo>
                  <a:pt x="123" y="285"/>
                </a:lnTo>
                <a:lnTo>
                  <a:pt x="144" y="241"/>
                </a:lnTo>
                <a:lnTo>
                  <a:pt x="165" y="198"/>
                </a:lnTo>
                <a:lnTo>
                  <a:pt x="186" y="164"/>
                </a:lnTo>
                <a:lnTo>
                  <a:pt x="202" y="125"/>
                </a:lnTo>
                <a:lnTo>
                  <a:pt x="229" y="96"/>
                </a:lnTo>
                <a:lnTo>
                  <a:pt x="250" y="63"/>
                </a:lnTo>
                <a:lnTo>
                  <a:pt x="277" y="29"/>
                </a:lnTo>
                <a:lnTo>
                  <a:pt x="303" y="10"/>
                </a:lnTo>
                <a:lnTo>
                  <a:pt x="335" y="0"/>
                </a:lnTo>
                <a:lnTo>
                  <a:pt x="367" y="5"/>
                </a:lnTo>
                <a:lnTo>
                  <a:pt x="383" y="10"/>
                </a:lnTo>
                <a:lnTo>
                  <a:pt x="393" y="19"/>
                </a:lnTo>
                <a:lnTo>
                  <a:pt x="399" y="29"/>
                </a:lnTo>
                <a:lnTo>
                  <a:pt x="409" y="48"/>
                </a:lnTo>
                <a:lnTo>
                  <a:pt x="420" y="67"/>
                </a:lnTo>
                <a:lnTo>
                  <a:pt x="436" y="111"/>
                </a:lnTo>
                <a:lnTo>
                  <a:pt x="457" y="149"/>
                </a:lnTo>
                <a:lnTo>
                  <a:pt x="478" y="188"/>
                </a:lnTo>
                <a:lnTo>
                  <a:pt x="510" y="246"/>
                </a:lnTo>
                <a:lnTo>
                  <a:pt x="532" y="275"/>
                </a:lnTo>
                <a:lnTo>
                  <a:pt x="547" y="304"/>
                </a:lnTo>
                <a:lnTo>
                  <a:pt x="569" y="333"/>
                </a:lnTo>
                <a:lnTo>
                  <a:pt x="585" y="367"/>
                </a:lnTo>
                <a:lnTo>
                  <a:pt x="606" y="396"/>
                </a:lnTo>
                <a:lnTo>
                  <a:pt x="627" y="425"/>
                </a:lnTo>
                <a:lnTo>
                  <a:pt x="648" y="454"/>
                </a:lnTo>
                <a:lnTo>
                  <a:pt x="664" y="483"/>
                </a:lnTo>
                <a:lnTo>
                  <a:pt x="686" y="507"/>
                </a:lnTo>
                <a:lnTo>
                  <a:pt x="702" y="545"/>
                </a:lnTo>
                <a:lnTo>
                  <a:pt x="712" y="565"/>
                </a:lnTo>
                <a:lnTo>
                  <a:pt x="723" y="584"/>
                </a:lnTo>
                <a:lnTo>
                  <a:pt x="728" y="603"/>
                </a:lnTo>
                <a:lnTo>
                  <a:pt x="723" y="613"/>
                </a:lnTo>
                <a:lnTo>
                  <a:pt x="707" y="623"/>
                </a:lnTo>
                <a:lnTo>
                  <a:pt x="680" y="623"/>
                </a:lnTo>
                <a:lnTo>
                  <a:pt x="659" y="623"/>
                </a:lnTo>
                <a:lnTo>
                  <a:pt x="632" y="623"/>
                </a:lnTo>
                <a:lnTo>
                  <a:pt x="601" y="618"/>
                </a:lnTo>
                <a:lnTo>
                  <a:pt x="563" y="618"/>
                </a:lnTo>
                <a:lnTo>
                  <a:pt x="516" y="618"/>
                </a:lnTo>
                <a:lnTo>
                  <a:pt x="468" y="618"/>
                </a:lnTo>
                <a:lnTo>
                  <a:pt x="356" y="623"/>
                </a:lnTo>
                <a:lnTo>
                  <a:pt x="250" y="623"/>
                </a:lnTo>
                <a:lnTo>
                  <a:pt x="208" y="623"/>
                </a:lnTo>
                <a:lnTo>
                  <a:pt x="165" y="623"/>
                </a:lnTo>
                <a:lnTo>
                  <a:pt x="133" y="623"/>
                </a:lnTo>
                <a:lnTo>
                  <a:pt x="112" y="623"/>
                </a:lnTo>
                <a:lnTo>
                  <a:pt x="96" y="623"/>
                </a:lnTo>
                <a:lnTo>
                  <a:pt x="85" y="623"/>
                </a:lnTo>
                <a:lnTo>
                  <a:pt x="75" y="623"/>
                </a:lnTo>
                <a:lnTo>
                  <a:pt x="75" y="623"/>
                </a:lnTo>
                <a:lnTo>
                  <a:pt x="69" y="623"/>
                </a:lnTo>
                <a:lnTo>
                  <a:pt x="64" y="618"/>
                </a:lnTo>
                <a:lnTo>
                  <a:pt x="54" y="618"/>
                </a:lnTo>
                <a:lnTo>
                  <a:pt x="43" y="623"/>
                </a:lnTo>
                <a:lnTo>
                  <a:pt x="27" y="623"/>
                </a:lnTo>
                <a:lnTo>
                  <a:pt x="16" y="623"/>
                </a:lnTo>
                <a:lnTo>
                  <a:pt x="6" y="618"/>
                </a:lnTo>
                <a:lnTo>
                  <a:pt x="6" y="618"/>
                </a:lnTo>
                <a:close/>
              </a:path>
            </a:pathLst>
          </a:custGeom>
          <a:solidFill>
            <a:srgbClr val="40404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3514990" y="4208289"/>
            <a:ext cx="2991114" cy="2327449"/>
          </a:xfrm>
          <a:custGeom>
            <a:avLst/>
            <a:gdLst/>
            <a:ahLst/>
            <a:cxnLst>
              <a:cxn ang="0">
                <a:pos x="6" y="613"/>
              </a:cxn>
              <a:cxn ang="0">
                <a:pos x="0" y="608"/>
              </a:cxn>
              <a:cxn ang="0">
                <a:pos x="6" y="594"/>
              </a:cxn>
              <a:cxn ang="0">
                <a:pos x="11" y="565"/>
              </a:cxn>
              <a:cxn ang="0">
                <a:pos x="54" y="454"/>
              </a:cxn>
              <a:cxn ang="0">
                <a:pos x="85" y="372"/>
              </a:cxn>
              <a:cxn ang="0">
                <a:pos x="165" y="198"/>
              </a:cxn>
              <a:cxn ang="0">
                <a:pos x="202" y="125"/>
              </a:cxn>
              <a:cxn ang="0">
                <a:pos x="250" y="63"/>
              </a:cxn>
              <a:cxn ang="0">
                <a:pos x="277" y="34"/>
              </a:cxn>
              <a:cxn ang="0">
                <a:pos x="287" y="19"/>
              </a:cxn>
              <a:cxn ang="0">
                <a:pos x="303" y="10"/>
              </a:cxn>
              <a:cxn ang="0">
                <a:pos x="319" y="5"/>
              </a:cxn>
              <a:cxn ang="0">
                <a:pos x="335" y="0"/>
              </a:cxn>
              <a:cxn ang="0">
                <a:pos x="367" y="5"/>
              </a:cxn>
              <a:cxn ang="0">
                <a:pos x="378" y="5"/>
              </a:cxn>
              <a:cxn ang="0">
                <a:pos x="388" y="10"/>
              </a:cxn>
              <a:cxn ang="0">
                <a:pos x="393" y="14"/>
              </a:cxn>
              <a:cxn ang="0">
                <a:pos x="415" y="67"/>
              </a:cxn>
              <a:cxn ang="0">
                <a:pos x="457" y="154"/>
              </a:cxn>
              <a:cxn ang="0">
                <a:pos x="510" y="246"/>
              </a:cxn>
              <a:cxn ang="0">
                <a:pos x="585" y="367"/>
              </a:cxn>
              <a:cxn ang="0">
                <a:pos x="664" y="483"/>
              </a:cxn>
              <a:cxn ang="0">
                <a:pos x="702" y="545"/>
              </a:cxn>
              <a:cxn ang="0">
                <a:pos x="723" y="584"/>
              </a:cxn>
              <a:cxn ang="0">
                <a:pos x="728" y="603"/>
              </a:cxn>
              <a:cxn ang="0">
                <a:pos x="728" y="608"/>
              </a:cxn>
              <a:cxn ang="0">
                <a:pos x="723" y="613"/>
              </a:cxn>
              <a:cxn ang="0">
                <a:pos x="717" y="618"/>
              </a:cxn>
              <a:cxn ang="0">
                <a:pos x="712" y="623"/>
              </a:cxn>
              <a:cxn ang="0">
                <a:pos x="680" y="623"/>
              </a:cxn>
              <a:cxn ang="0">
                <a:pos x="356" y="618"/>
              </a:cxn>
              <a:cxn ang="0">
                <a:pos x="85" y="623"/>
              </a:cxn>
              <a:cxn ang="0">
                <a:pos x="75" y="623"/>
              </a:cxn>
              <a:cxn ang="0">
                <a:pos x="75" y="623"/>
              </a:cxn>
              <a:cxn ang="0">
                <a:pos x="69" y="623"/>
              </a:cxn>
              <a:cxn ang="0">
                <a:pos x="69" y="618"/>
              </a:cxn>
              <a:cxn ang="0">
                <a:pos x="54" y="618"/>
              </a:cxn>
              <a:cxn ang="0">
                <a:pos x="27" y="623"/>
              </a:cxn>
              <a:cxn ang="0">
                <a:pos x="11" y="623"/>
              </a:cxn>
              <a:cxn ang="0">
                <a:pos x="6" y="623"/>
              </a:cxn>
              <a:cxn ang="0">
                <a:pos x="6" y="618"/>
              </a:cxn>
            </a:cxnLst>
            <a:rect l="0" t="0" r="r" b="b"/>
            <a:pathLst>
              <a:path w="728" h="623">
                <a:moveTo>
                  <a:pt x="6" y="618"/>
                </a:moveTo>
                <a:lnTo>
                  <a:pt x="6" y="613"/>
                </a:lnTo>
                <a:lnTo>
                  <a:pt x="0" y="608"/>
                </a:lnTo>
                <a:lnTo>
                  <a:pt x="0" y="608"/>
                </a:lnTo>
                <a:lnTo>
                  <a:pt x="0" y="603"/>
                </a:lnTo>
                <a:lnTo>
                  <a:pt x="6" y="594"/>
                </a:lnTo>
                <a:lnTo>
                  <a:pt x="6" y="584"/>
                </a:lnTo>
                <a:lnTo>
                  <a:pt x="11" y="565"/>
                </a:lnTo>
                <a:lnTo>
                  <a:pt x="22" y="540"/>
                </a:lnTo>
                <a:lnTo>
                  <a:pt x="54" y="454"/>
                </a:lnTo>
                <a:lnTo>
                  <a:pt x="69" y="415"/>
                </a:lnTo>
                <a:lnTo>
                  <a:pt x="85" y="372"/>
                </a:lnTo>
                <a:lnTo>
                  <a:pt x="123" y="285"/>
                </a:lnTo>
                <a:lnTo>
                  <a:pt x="165" y="198"/>
                </a:lnTo>
                <a:lnTo>
                  <a:pt x="186" y="159"/>
                </a:lnTo>
                <a:lnTo>
                  <a:pt x="202" y="125"/>
                </a:lnTo>
                <a:lnTo>
                  <a:pt x="223" y="96"/>
                </a:lnTo>
                <a:lnTo>
                  <a:pt x="250" y="63"/>
                </a:lnTo>
                <a:lnTo>
                  <a:pt x="261" y="43"/>
                </a:lnTo>
                <a:lnTo>
                  <a:pt x="277" y="34"/>
                </a:lnTo>
                <a:lnTo>
                  <a:pt x="282" y="24"/>
                </a:lnTo>
                <a:lnTo>
                  <a:pt x="287" y="19"/>
                </a:lnTo>
                <a:lnTo>
                  <a:pt x="293" y="14"/>
                </a:lnTo>
                <a:lnTo>
                  <a:pt x="303" y="10"/>
                </a:lnTo>
                <a:lnTo>
                  <a:pt x="308" y="5"/>
                </a:lnTo>
                <a:lnTo>
                  <a:pt x="319" y="5"/>
                </a:lnTo>
                <a:lnTo>
                  <a:pt x="330" y="5"/>
                </a:lnTo>
                <a:lnTo>
                  <a:pt x="335" y="0"/>
                </a:lnTo>
                <a:lnTo>
                  <a:pt x="351" y="0"/>
                </a:lnTo>
                <a:lnTo>
                  <a:pt x="367" y="5"/>
                </a:lnTo>
                <a:lnTo>
                  <a:pt x="372" y="5"/>
                </a:lnTo>
                <a:lnTo>
                  <a:pt x="378" y="5"/>
                </a:lnTo>
                <a:lnTo>
                  <a:pt x="383" y="5"/>
                </a:lnTo>
                <a:lnTo>
                  <a:pt x="388" y="10"/>
                </a:lnTo>
                <a:lnTo>
                  <a:pt x="388" y="14"/>
                </a:lnTo>
                <a:lnTo>
                  <a:pt x="393" y="14"/>
                </a:lnTo>
                <a:lnTo>
                  <a:pt x="399" y="29"/>
                </a:lnTo>
                <a:lnTo>
                  <a:pt x="415" y="67"/>
                </a:lnTo>
                <a:lnTo>
                  <a:pt x="436" y="111"/>
                </a:lnTo>
                <a:lnTo>
                  <a:pt x="457" y="154"/>
                </a:lnTo>
                <a:lnTo>
                  <a:pt x="478" y="188"/>
                </a:lnTo>
                <a:lnTo>
                  <a:pt x="510" y="246"/>
                </a:lnTo>
                <a:lnTo>
                  <a:pt x="547" y="304"/>
                </a:lnTo>
                <a:lnTo>
                  <a:pt x="585" y="367"/>
                </a:lnTo>
                <a:lnTo>
                  <a:pt x="627" y="425"/>
                </a:lnTo>
                <a:lnTo>
                  <a:pt x="664" y="483"/>
                </a:lnTo>
                <a:lnTo>
                  <a:pt x="686" y="512"/>
                </a:lnTo>
                <a:lnTo>
                  <a:pt x="702" y="545"/>
                </a:lnTo>
                <a:lnTo>
                  <a:pt x="717" y="565"/>
                </a:lnTo>
                <a:lnTo>
                  <a:pt x="723" y="584"/>
                </a:lnTo>
                <a:lnTo>
                  <a:pt x="728" y="594"/>
                </a:lnTo>
                <a:lnTo>
                  <a:pt x="728" y="603"/>
                </a:lnTo>
                <a:lnTo>
                  <a:pt x="728" y="603"/>
                </a:lnTo>
                <a:lnTo>
                  <a:pt x="728" y="608"/>
                </a:lnTo>
                <a:lnTo>
                  <a:pt x="728" y="613"/>
                </a:lnTo>
                <a:lnTo>
                  <a:pt x="723" y="613"/>
                </a:lnTo>
                <a:lnTo>
                  <a:pt x="723" y="618"/>
                </a:lnTo>
                <a:lnTo>
                  <a:pt x="717" y="618"/>
                </a:lnTo>
                <a:lnTo>
                  <a:pt x="717" y="618"/>
                </a:lnTo>
                <a:lnTo>
                  <a:pt x="712" y="623"/>
                </a:lnTo>
                <a:lnTo>
                  <a:pt x="696" y="623"/>
                </a:lnTo>
                <a:lnTo>
                  <a:pt x="680" y="623"/>
                </a:lnTo>
                <a:lnTo>
                  <a:pt x="563" y="618"/>
                </a:lnTo>
                <a:lnTo>
                  <a:pt x="356" y="618"/>
                </a:lnTo>
                <a:lnTo>
                  <a:pt x="165" y="623"/>
                </a:lnTo>
                <a:lnTo>
                  <a:pt x="85" y="623"/>
                </a:lnTo>
                <a:lnTo>
                  <a:pt x="75" y="623"/>
                </a:lnTo>
                <a:lnTo>
                  <a:pt x="75" y="623"/>
                </a:lnTo>
                <a:lnTo>
                  <a:pt x="75" y="623"/>
                </a:lnTo>
                <a:lnTo>
                  <a:pt x="75" y="623"/>
                </a:lnTo>
                <a:lnTo>
                  <a:pt x="69" y="623"/>
                </a:lnTo>
                <a:lnTo>
                  <a:pt x="69" y="623"/>
                </a:lnTo>
                <a:lnTo>
                  <a:pt x="69" y="618"/>
                </a:lnTo>
                <a:lnTo>
                  <a:pt x="69" y="618"/>
                </a:lnTo>
                <a:lnTo>
                  <a:pt x="64" y="618"/>
                </a:lnTo>
                <a:lnTo>
                  <a:pt x="54" y="618"/>
                </a:lnTo>
                <a:lnTo>
                  <a:pt x="43" y="623"/>
                </a:lnTo>
                <a:lnTo>
                  <a:pt x="27" y="623"/>
                </a:lnTo>
                <a:lnTo>
                  <a:pt x="22" y="623"/>
                </a:lnTo>
                <a:lnTo>
                  <a:pt x="11" y="623"/>
                </a:lnTo>
                <a:lnTo>
                  <a:pt x="11" y="623"/>
                </a:lnTo>
                <a:lnTo>
                  <a:pt x="6" y="623"/>
                </a:lnTo>
                <a:lnTo>
                  <a:pt x="6" y="618"/>
                </a:lnTo>
                <a:lnTo>
                  <a:pt x="6" y="618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3604948" y="4458610"/>
            <a:ext cx="284427" cy="541917"/>
          </a:xfrm>
          <a:custGeom>
            <a:avLst/>
            <a:gdLst/>
            <a:ahLst/>
            <a:cxnLst>
              <a:cxn ang="0">
                <a:pos x="32" y="145"/>
              </a:cxn>
              <a:cxn ang="0">
                <a:pos x="37" y="145"/>
              </a:cxn>
              <a:cxn ang="0">
                <a:pos x="47" y="145"/>
              </a:cxn>
              <a:cxn ang="0">
                <a:pos x="69" y="140"/>
              </a:cxn>
              <a:cxn ang="0">
                <a:pos x="69" y="126"/>
              </a:cxn>
              <a:cxn ang="0">
                <a:pos x="63" y="111"/>
              </a:cxn>
              <a:cxn ang="0">
                <a:pos x="58" y="92"/>
              </a:cxn>
              <a:cxn ang="0">
                <a:pos x="53" y="73"/>
              </a:cxn>
              <a:cxn ang="0">
                <a:pos x="53" y="54"/>
              </a:cxn>
              <a:cxn ang="0">
                <a:pos x="53" y="34"/>
              </a:cxn>
              <a:cxn ang="0">
                <a:pos x="58" y="20"/>
              </a:cxn>
              <a:cxn ang="0">
                <a:pos x="58" y="10"/>
              </a:cxn>
              <a:cxn ang="0">
                <a:pos x="53" y="5"/>
              </a:cxn>
              <a:cxn ang="0">
                <a:pos x="47" y="0"/>
              </a:cxn>
              <a:cxn ang="0">
                <a:pos x="37" y="0"/>
              </a:cxn>
              <a:cxn ang="0">
                <a:pos x="16" y="5"/>
              </a:cxn>
              <a:cxn ang="0">
                <a:pos x="16" y="15"/>
              </a:cxn>
              <a:cxn ang="0">
                <a:pos x="16" y="25"/>
              </a:cxn>
              <a:cxn ang="0">
                <a:pos x="16" y="44"/>
              </a:cxn>
              <a:cxn ang="0">
                <a:pos x="16" y="58"/>
              </a:cxn>
              <a:cxn ang="0">
                <a:pos x="16" y="73"/>
              </a:cxn>
              <a:cxn ang="0">
                <a:pos x="10" y="87"/>
              </a:cxn>
              <a:cxn ang="0">
                <a:pos x="10" y="97"/>
              </a:cxn>
              <a:cxn ang="0">
                <a:pos x="10" y="107"/>
              </a:cxn>
              <a:cxn ang="0">
                <a:pos x="5" y="116"/>
              </a:cxn>
              <a:cxn ang="0">
                <a:pos x="5" y="126"/>
              </a:cxn>
              <a:cxn ang="0">
                <a:pos x="0" y="136"/>
              </a:cxn>
              <a:cxn ang="0">
                <a:pos x="0" y="140"/>
              </a:cxn>
              <a:cxn ang="0">
                <a:pos x="10" y="140"/>
              </a:cxn>
              <a:cxn ang="0">
                <a:pos x="21" y="140"/>
              </a:cxn>
              <a:cxn ang="0">
                <a:pos x="26" y="140"/>
              </a:cxn>
              <a:cxn ang="0">
                <a:pos x="26" y="140"/>
              </a:cxn>
              <a:cxn ang="0">
                <a:pos x="26" y="145"/>
              </a:cxn>
              <a:cxn ang="0">
                <a:pos x="26" y="145"/>
              </a:cxn>
              <a:cxn ang="0">
                <a:pos x="32" y="145"/>
              </a:cxn>
              <a:cxn ang="0">
                <a:pos x="32" y="145"/>
              </a:cxn>
            </a:cxnLst>
            <a:rect l="0" t="0" r="r" b="b"/>
            <a:pathLst>
              <a:path w="69" h="145">
                <a:moveTo>
                  <a:pt x="32" y="145"/>
                </a:moveTo>
                <a:lnTo>
                  <a:pt x="37" y="145"/>
                </a:lnTo>
                <a:lnTo>
                  <a:pt x="47" y="145"/>
                </a:lnTo>
                <a:lnTo>
                  <a:pt x="69" y="140"/>
                </a:lnTo>
                <a:lnTo>
                  <a:pt x="69" y="126"/>
                </a:lnTo>
                <a:lnTo>
                  <a:pt x="63" y="111"/>
                </a:lnTo>
                <a:lnTo>
                  <a:pt x="58" y="92"/>
                </a:lnTo>
                <a:lnTo>
                  <a:pt x="53" y="73"/>
                </a:lnTo>
                <a:lnTo>
                  <a:pt x="53" y="54"/>
                </a:lnTo>
                <a:lnTo>
                  <a:pt x="53" y="34"/>
                </a:lnTo>
                <a:lnTo>
                  <a:pt x="58" y="20"/>
                </a:lnTo>
                <a:lnTo>
                  <a:pt x="58" y="10"/>
                </a:lnTo>
                <a:lnTo>
                  <a:pt x="53" y="5"/>
                </a:lnTo>
                <a:lnTo>
                  <a:pt x="47" y="0"/>
                </a:lnTo>
                <a:lnTo>
                  <a:pt x="37" y="0"/>
                </a:lnTo>
                <a:lnTo>
                  <a:pt x="16" y="5"/>
                </a:lnTo>
                <a:lnTo>
                  <a:pt x="16" y="15"/>
                </a:lnTo>
                <a:lnTo>
                  <a:pt x="16" y="25"/>
                </a:lnTo>
                <a:lnTo>
                  <a:pt x="16" y="44"/>
                </a:lnTo>
                <a:lnTo>
                  <a:pt x="16" y="58"/>
                </a:lnTo>
                <a:lnTo>
                  <a:pt x="16" y="73"/>
                </a:lnTo>
                <a:lnTo>
                  <a:pt x="10" y="87"/>
                </a:lnTo>
                <a:lnTo>
                  <a:pt x="10" y="97"/>
                </a:lnTo>
                <a:lnTo>
                  <a:pt x="10" y="107"/>
                </a:lnTo>
                <a:lnTo>
                  <a:pt x="5" y="116"/>
                </a:lnTo>
                <a:lnTo>
                  <a:pt x="5" y="126"/>
                </a:lnTo>
                <a:lnTo>
                  <a:pt x="0" y="136"/>
                </a:lnTo>
                <a:lnTo>
                  <a:pt x="0" y="140"/>
                </a:lnTo>
                <a:lnTo>
                  <a:pt x="10" y="140"/>
                </a:lnTo>
                <a:lnTo>
                  <a:pt x="21" y="140"/>
                </a:lnTo>
                <a:lnTo>
                  <a:pt x="26" y="140"/>
                </a:lnTo>
                <a:lnTo>
                  <a:pt x="26" y="140"/>
                </a:lnTo>
                <a:lnTo>
                  <a:pt x="26" y="145"/>
                </a:lnTo>
                <a:lnTo>
                  <a:pt x="26" y="145"/>
                </a:lnTo>
                <a:lnTo>
                  <a:pt x="32" y="145"/>
                </a:lnTo>
                <a:lnTo>
                  <a:pt x="32" y="14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>
            <a:off x="3604948" y="4477251"/>
            <a:ext cx="284427" cy="523276"/>
          </a:xfrm>
          <a:custGeom>
            <a:avLst/>
            <a:gdLst/>
            <a:ahLst/>
            <a:cxnLst>
              <a:cxn ang="0">
                <a:pos x="37" y="140"/>
              </a:cxn>
              <a:cxn ang="0">
                <a:pos x="58" y="135"/>
              </a:cxn>
              <a:cxn ang="0">
                <a:pos x="69" y="135"/>
              </a:cxn>
              <a:cxn ang="0">
                <a:pos x="69" y="131"/>
              </a:cxn>
              <a:cxn ang="0">
                <a:pos x="69" y="131"/>
              </a:cxn>
              <a:cxn ang="0">
                <a:pos x="69" y="121"/>
              </a:cxn>
              <a:cxn ang="0">
                <a:pos x="63" y="106"/>
              </a:cxn>
              <a:cxn ang="0">
                <a:pos x="53" y="77"/>
              </a:cxn>
              <a:cxn ang="0">
                <a:pos x="53" y="58"/>
              </a:cxn>
              <a:cxn ang="0">
                <a:pos x="53" y="39"/>
              </a:cxn>
              <a:cxn ang="0">
                <a:pos x="58" y="20"/>
              </a:cxn>
              <a:cxn ang="0">
                <a:pos x="58" y="10"/>
              </a:cxn>
              <a:cxn ang="0">
                <a:pos x="58" y="5"/>
              </a:cxn>
              <a:cxn ang="0">
                <a:pos x="53" y="0"/>
              </a:cxn>
              <a:cxn ang="0">
                <a:pos x="47" y="0"/>
              </a:cxn>
              <a:cxn ang="0">
                <a:pos x="37" y="0"/>
              </a:cxn>
              <a:cxn ang="0">
                <a:pos x="21" y="0"/>
              </a:cxn>
              <a:cxn ang="0">
                <a:pos x="16" y="0"/>
              </a:cxn>
              <a:cxn ang="0">
                <a:pos x="10" y="5"/>
              </a:cxn>
              <a:cxn ang="0">
                <a:pos x="16" y="15"/>
              </a:cxn>
              <a:cxn ang="0">
                <a:pos x="16" y="29"/>
              </a:cxn>
              <a:cxn ang="0">
                <a:pos x="16" y="53"/>
              </a:cxn>
              <a:cxn ang="0">
                <a:pos x="10" y="92"/>
              </a:cxn>
              <a:cxn ang="0">
                <a:pos x="5" y="116"/>
              </a:cxn>
              <a:cxn ang="0">
                <a:pos x="0" y="126"/>
              </a:cxn>
              <a:cxn ang="0">
                <a:pos x="0" y="131"/>
              </a:cxn>
              <a:cxn ang="0">
                <a:pos x="0" y="135"/>
              </a:cxn>
              <a:cxn ang="0">
                <a:pos x="5" y="135"/>
              </a:cxn>
              <a:cxn ang="0">
                <a:pos x="10" y="135"/>
              </a:cxn>
              <a:cxn ang="0">
                <a:pos x="26" y="135"/>
              </a:cxn>
              <a:cxn ang="0">
                <a:pos x="26" y="135"/>
              </a:cxn>
              <a:cxn ang="0">
                <a:pos x="26" y="135"/>
              </a:cxn>
              <a:cxn ang="0">
                <a:pos x="26" y="135"/>
              </a:cxn>
              <a:cxn ang="0">
                <a:pos x="26" y="140"/>
              </a:cxn>
            </a:cxnLst>
            <a:rect l="0" t="0" r="r" b="b"/>
            <a:pathLst>
              <a:path w="69" h="140">
                <a:moveTo>
                  <a:pt x="32" y="140"/>
                </a:moveTo>
                <a:lnTo>
                  <a:pt x="37" y="140"/>
                </a:lnTo>
                <a:lnTo>
                  <a:pt x="47" y="140"/>
                </a:lnTo>
                <a:lnTo>
                  <a:pt x="58" y="135"/>
                </a:lnTo>
                <a:lnTo>
                  <a:pt x="63" y="135"/>
                </a:lnTo>
                <a:lnTo>
                  <a:pt x="69" y="135"/>
                </a:lnTo>
                <a:lnTo>
                  <a:pt x="69" y="131"/>
                </a:lnTo>
                <a:lnTo>
                  <a:pt x="69" y="131"/>
                </a:lnTo>
                <a:lnTo>
                  <a:pt x="69" y="131"/>
                </a:lnTo>
                <a:lnTo>
                  <a:pt x="69" y="131"/>
                </a:lnTo>
                <a:lnTo>
                  <a:pt x="69" y="126"/>
                </a:lnTo>
                <a:lnTo>
                  <a:pt x="69" y="121"/>
                </a:lnTo>
                <a:lnTo>
                  <a:pt x="69" y="116"/>
                </a:lnTo>
                <a:lnTo>
                  <a:pt x="63" y="106"/>
                </a:lnTo>
                <a:lnTo>
                  <a:pt x="58" y="87"/>
                </a:lnTo>
                <a:lnTo>
                  <a:pt x="53" y="77"/>
                </a:lnTo>
                <a:lnTo>
                  <a:pt x="53" y="68"/>
                </a:lnTo>
                <a:lnTo>
                  <a:pt x="53" y="58"/>
                </a:lnTo>
                <a:lnTo>
                  <a:pt x="53" y="49"/>
                </a:lnTo>
                <a:lnTo>
                  <a:pt x="53" y="39"/>
                </a:lnTo>
                <a:lnTo>
                  <a:pt x="53" y="29"/>
                </a:lnTo>
                <a:lnTo>
                  <a:pt x="58" y="20"/>
                </a:lnTo>
                <a:lnTo>
                  <a:pt x="58" y="15"/>
                </a:lnTo>
                <a:lnTo>
                  <a:pt x="58" y="10"/>
                </a:lnTo>
                <a:lnTo>
                  <a:pt x="58" y="5"/>
                </a:lnTo>
                <a:lnTo>
                  <a:pt x="58" y="5"/>
                </a:lnTo>
                <a:lnTo>
                  <a:pt x="53" y="5"/>
                </a:lnTo>
                <a:lnTo>
                  <a:pt x="53" y="0"/>
                </a:lnTo>
                <a:lnTo>
                  <a:pt x="47" y="0"/>
                </a:lnTo>
                <a:lnTo>
                  <a:pt x="47" y="0"/>
                </a:lnTo>
                <a:lnTo>
                  <a:pt x="42" y="0"/>
                </a:lnTo>
                <a:lnTo>
                  <a:pt x="37" y="0"/>
                </a:lnTo>
                <a:lnTo>
                  <a:pt x="26" y="0"/>
                </a:lnTo>
                <a:lnTo>
                  <a:pt x="21" y="0"/>
                </a:lnTo>
                <a:lnTo>
                  <a:pt x="16" y="0"/>
                </a:lnTo>
                <a:lnTo>
                  <a:pt x="16" y="0"/>
                </a:lnTo>
                <a:lnTo>
                  <a:pt x="16" y="5"/>
                </a:lnTo>
                <a:lnTo>
                  <a:pt x="10" y="5"/>
                </a:lnTo>
                <a:lnTo>
                  <a:pt x="10" y="5"/>
                </a:lnTo>
                <a:lnTo>
                  <a:pt x="16" y="15"/>
                </a:lnTo>
                <a:lnTo>
                  <a:pt x="16" y="20"/>
                </a:lnTo>
                <a:lnTo>
                  <a:pt x="16" y="29"/>
                </a:lnTo>
                <a:lnTo>
                  <a:pt x="16" y="34"/>
                </a:lnTo>
                <a:lnTo>
                  <a:pt x="16" y="53"/>
                </a:lnTo>
                <a:lnTo>
                  <a:pt x="10" y="82"/>
                </a:lnTo>
                <a:lnTo>
                  <a:pt x="10" y="92"/>
                </a:lnTo>
                <a:lnTo>
                  <a:pt x="10" y="102"/>
                </a:lnTo>
                <a:lnTo>
                  <a:pt x="5" y="116"/>
                </a:lnTo>
                <a:lnTo>
                  <a:pt x="5" y="121"/>
                </a:lnTo>
                <a:lnTo>
                  <a:pt x="0" y="126"/>
                </a:lnTo>
                <a:lnTo>
                  <a:pt x="0" y="131"/>
                </a:lnTo>
                <a:lnTo>
                  <a:pt x="0" y="131"/>
                </a:lnTo>
                <a:lnTo>
                  <a:pt x="0" y="135"/>
                </a:lnTo>
                <a:lnTo>
                  <a:pt x="0" y="135"/>
                </a:lnTo>
                <a:lnTo>
                  <a:pt x="0" y="135"/>
                </a:lnTo>
                <a:lnTo>
                  <a:pt x="5" y="135"/>
                </a:lnTo>
                <a:lnTo>
                  <a:pt x="5" y="135"/>
                </a:lnTo>
                <a:lnTo>
                  <a:pt x="10" y="135"/>
                </a:lnTo>
                <a:lnTo>
                  <a:pt x="21" y="135"/>
                </a:lnTo>
                <a:lnTo>
                  <a:pt x="26" y="135"/>
                </a:lnTo>
                <a:lnTo>
                  <a:pt x="26" y="135"/>
                </a:lnTo>
                <a:lnTo>
                  <a:pt x="26" y="135"/>
                </a:lnTo>
                <a:lnTo>
                  <a:pt x="26" y="135"/>
                </a:lnTo>
                <a:lnTo>
                  <a:pt x="26" y="135"/>
                </a:lnTo>
                <a:lnTo>
                  <a:pt x="26" y="135"/>
                </a:lnTo>
                <a:lnTo>
                  <a:pt x="26" y="135"/>
                </a:lnTo>
                <a:lnTo>
                  <a:pt x="26" y="135"/>
                </a:lnTo>
                <a:lnTo>
                  <a:pt x="26" y="140"/>
                </a:lnTo>
                <a:lnTo>
                  <a:pt x="32" y="14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/>
        </p:nvSpPr>
        <p:spPr bwMode="auto">
          <a:xfrm>
            <a:off x="3362854" y="4226930"/>
            <a:ext cx="875771" cy="287602"/>
          </a:xfrm>
          <a:custGeom>
            <a:avLst/>
            <a:gdLst/>
            <a:ahLst/>
            <a:cxnLst>
              <a:cxn ang="0">
                <a:pos x="11" y="67"/>
              </a:cxn>
              <a:cxn ang="0">
                <a:pos x="27" y="72"/>
              </a:cxn>
              <a:cxn ang="0">
                <a:pos x="48" y="77"/>
              </a:cxn>
              <a:cxn ang="0">
                <a:pos x="69" y="77"/>
              </a:cxn>
              <a:cxn ang="0">
                <a:pos x="91" y="72"/>
              </a:cxn>
              <a:cxn ang="0">
                <a:pos x="106" y="67"/>
              </a:cxn>
              <a:cxn ang="0">
                <a:pos x="117" y="72"/>
              </a:cxn>
              <a:cxn ang="0">
                <a:pos x="138" y="77"/>
              </a:cxn>
              <a:cxn ang="0">
                <a:pos x="160" y="77"/>
              </a:cxn>
              <a:cxn ang="0">
                <a:pos x="176" y="72"/>
              </a:cxn>
              <a:cxn ang="0">
                <a:pos x="191" y="67"/>
              </a:cxn>
              <a:cxn ang="0">
                <a:pos x="202" y="58"/>
              </a:cxn>
              <a:cxn ang="0">
                <a:pos x="213" y="48"/>
              </a:cxn>
              <a:cxn ang="0">
                <a:pos x="213" y="38"/>
              </a:cxn>
              <a:cxn ang="0">
                <a:pos x="213" y="29"/>
              </a:cxn>
              <a:cxn ang="0">
                <a:pos x="207" y="19"/>
              </a:cxn>
              <a:cxn ang="0">
                <a:pos x="202" y="9"/>
              </a:cxn>
              <a:cxn ang="0">
                <a:pos x="191" y="5"/>
              </a:cxn>
              <a:cxn ang="0">
                <a:pos x="181" y="0"/>
              </a:cxn>
              <a:cxn ang="0">
                <a:pos x="160" y="0"/>
              </a:cxn>
              <a:cxn ang="0">
                <a:pos x="133" y="0"/>
              </a:cxn>
              <a:cxn ang="0">
                <a:pos x="101" y="0"/>
              </a:cxn>
              <a:cxn ang="0">
                <a:pos x="69" y="0"/>
              </a:cxn>
              <a:cxn ang="0">
                <a:pos x="43" y="0"/>
              </a:cxn>
              <a:cxn ang="0">
                <a:pos x="21" y="0"/>
              </a:cxn>
              <a:cxn ang="0">
                <a:pos x="11" y="0"/>
              </a:cxn>
              <a:cxn ang="0">
                <a:pos x="0" y="9"/>
              </a:cxn>
              <a:cxn ang="0">
                <a:pos x="0" y="19"/>
              </a:cxn>
              <a:cxn ang="0">
                <a:pos x="0" y="33"/>
              </a:cxn>
              <a:cxn ang="0">
                <a:pos x="0" y="43"/>
              </a:cxn>
              <a:cxn ang="0">
                <a:pos x="0" y="53"/>
              </a:cxn>
              <a:cxn ang="0">
                <a:pos x="0" y="62"/>
              </a:cxn>
              <a:cxn ang="0">
                <a:pos x="0" y="67"/>
              </a:cxn>
              <a:cxn ang="0">
                <a:pos x="11" y="67"/>
              </a:cxn>
              <a:cxn ang="0">
                <a:pos x="11" y="67"/>
              </a:cxn>
            </a:cxnLst>
            <a:rect l="0" t="0" r="r" b="b"/>
            <a:pathLst>
              <a:path w="213" h="77">
                <a:moveTo>
                  <a:pt x="11" y="67"/>
                </a:moveTo>
                <a:lnTo>
                  <a:pt x="27" y="72"/>
                </a:lnTo>
                <a:lnTo>
                  <a:pt x="48" y="77"/>
                </a:lnTo>
                <a:lnTo>
                  <a:pt x="69" y="77"/>
                </a:lnTo>
                <a:lnTo>
                  <a:pt x="91" y="72"/>
                </a:lnTo>
                <a:lnTo>
                  <a:pt x="106" y="67"/>
                </a:lnTo>
                <a:lnTo>
                  <a:pt x="117" y="72"/>
                </a:lnTo>
                <a:lnTo>
                  <a:pt x="138" y="77"/>
                </a:lnTo>
                <a:lnTo>
                  <a:pt x="160" y="77"/>
                </a:lnTo>
                <a:lnTo>
                  <a:pt x="176" y="72"/>
                </a:lnTo>
                <a:lnTo>
                  <a:pt x="191" y="67"/>
                </a:lnTo>
                <a:lnTo>
                  <a:pt x="202" y="58"/>
                </a:lnTo>
                <a:lnTo>
                  <a:pt x="213" y="48"/>
                </a:lnTo>
                <a:lnTo>
                  <a:pt x="213" y="38"/>
                </a:lnTo>
                <a:lnTo>
                  <a:pt x="213" y="29"/>
                </a:lnTo>
                <a:lnTo>
                  <a:pt x="207" y="19"/>
                </a:lnTo>
                <a:lnTo>
                  <a:pt x="202" y="9"/>
                </a:lnTo>
                <a:lnTo>
                  <a:pt x="191" y="5"/>
                </a:lnTo>
                <a:lnTo>
                  <a:pt x="181" y="0"/>
                </a:lnTo>
                <a:lnTo>
                  <a:pt x="160" y="0"/>
                </a:lnTo>
                <a:lnTo>
                  <a:pt x="133" y="0"/>
                </a:lnTo>
                <a:lnTo>
                  <a:pt x="101" y="0"/>
                </a:lnTo>
                <a:lnTo>
                  <a:pt x="69" y="0"/>
                </a:lnTo>
                <a:lnTo>
                  <a:pt x="43" y="0"/>
                </a:lnTo>
                <a:lnTo>
                  <a:pt x="21" y="0"/>
                </a:lnTo>
                <a:lnTo>
                  <a:pt x="11" y="0"/>
                </a:lnTo>
                <a:lnTo>
                  <a:pt x="0" y="9"/>
                </a:lnTo>
                <a:lnTo>
                  <a:pt x="0" y="19"/>
                </a:lnTo>
                <a:lnTo>
                  <a:pt x="0" y="33"/>
                </a:lnTo>
                <a:lnTo>
                  <a:pt x="0" y="43"/>
                </a:lnTo>
                <a:lnTo>
                  <a:pt x="0" y="53"/>
                </a:lnTo>
                <a:lnTo>
                  <a:pt x="0" y="62"/>
                </a:lnTo>
                <a:lnTo>
                  <a:pt x="0" y="67"/>
                </a:lnTo>
                <a:lnTo>
                  <a:pt x="11" y="67"/>
                </a:lnTo>
                <a:lnTo>
                  <a:pt x="11" y="67"/>
                </a:lnTo>
                <a:close/>
              </a:path>
            </a:pathLst>
          </a:custGeom>
          <a:solidFill>
            <a:srgbClr val="40404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/>
        </p:nvSpPr>
        <p:spPr bwMode="auto">
          <a:xfrm>
            <a:off x="3362854" y="4226930"/>
            <a:ext cx="875771" cy="287602"/>
          </a:xfrm>
          <a:custGeom>
            <a:avLst/>
            <a:gdLst/>
            <a:ahLst/>
            <a:cxnLst>
              <a:cxn ang="0">
                <a:pos x="11" y="67"/>
              </a:cxn>
              <a:cxn ang="0">
                <a:pos x="27" y="72"/>
              </a:cxn>
              <a:cxn ang="0">
                <a:pos x="32" y="77"/>
              </a:cxn>
              <a:cxn ang="0">
                <a:pos x="48" y="77"/>
              </a:cxn>
              <a:cxn ang="0">
                <a:pos x="59" y="77"/>
              </a:cxn>
              <a:cxn ang="0">
                <a:pos x="69" y="72"/>
              </a:cxn>
              <a:cxn ang="0">
                <a:pos x="91" y="72"/>
              </a:cxn>
              <a:cxn ang="0">
                <a:pos x="96" y="67"/>
              </a:cxn>
              <a:cxn ang="0">
                <a:pos x="101" y="67"/>
              </a:cxn>
              <a:cxn ang="0">
                <a:pos x="117" y="72"/>
              </a:cxn>
              <a:cxn ang="0">
                <a:pos x="138" y="77"/>
              </a:cxn>
              <a:cxn ang="0">
                <a:pos x="149" y="77"/>
              </a:cxn>
              <a:cxn ang="0">
                <a:pos x="160" y="77"/>
              </a:cxn>
              <a:cxn ang="0">
                <a:pos x="170" y="77"/>
              </a:cxn>
              <a:cxn ang="0">
                <a:pos x="176" y="72"/>
              </a:cxn>
              <a:cxn ang="0">
                <a:pos x="186" y="67"/>
              </a:cxn>
              <a:cxn ang="0">
                <a:pos x="191" y="67"/>
              </a:cxn>
              <a:cxn ang="0">
                <a:pos x="197" y="62"/>
              </a:cxn>
              <a:cxn ang="0">
                <a:pos x="202" y="58"/>
              </a:cxn>
              <a:cxn ang="0">
                <a:pos x="207" y="53"/>
              </a:cxn>
              <a:cxn ang="0">
                <a:pos x="213" y="48"/>
              </a:cxn>
              <a:cxn ang="0">
                <a:pos x="213" y="43"/>
              </a:cxn>
              <a:cxn ang="0">
                <a:pos x="213" y="43"/>
              </a:cxn>
              <a:cxn ang="0">
                <a:pos x="213" y="38"/>
              </a:cxn>
              <a:cxn ang="0">
                <a:pos x="213" y="29"/>
              </a:cxn>
              <a:cxn ang="0">
                <a:pos x="207" y="19"/>
              </a:cxn>
              <a:cxn ang="0">
                <a:pos x="207" y="14"/>
              </a:cxn>
              <a:cxn ang="0">
                <a:pos x="202" y="9"/>
              </a:cxn>
              <a:cxn ang="0">
                <a:pos x="202" y="9"/>
              </a:cxn>
              <a:cxn ang="0">
                <a:pos x="202" y="5"/>
              </a:cxn>
              <a:cxn ang="0">
                <a:pos x="197" y="5"/>
              </a:cxn>
              <a:cxn ang="0">
                <a:pos x="197" y="5"/>
              </a:cxn>
              <a:cxn ang="0">
                <a:pos x="191" y="5"/>
              </a:cxn>
              <a:cxn ang="0">
                <a:pos x="176" y="0"/>
              </a:cxn>
              <a:cxn ang="0">
                <a:pos x="160" y="0"/>
              </a:cxn>
              <a:cxn ang="0">
                <a:pos x="43" y="0"/>
              </a:cxn>
              <a:cxn ang="0">
                <a:pos x="21" y="0"/>
              </a:cxn>
              <a:cxn ang="0">
                <a:pos x="16" y="0"/>
              </a:cxn>
              <a:cxn ang="0">
                <a:pos x="11" y="0"/>
              </a:cxn>
              <a:cxn ang="0">
                <a:pos x="6" y="0"/>
              </a:cxn>
              <a:cxn ang="0">
                <a:pos x="6" y="5"/>
              </a:cxn>
              <a:cxn ang="0">
                <a:pos x="6" y="5"/>
              </a:cxn>
              <a:cxn ang="0">
                <a:pos x="6" y="5"/>
              </a:cxn>
              <a:cxn ang="0">
                <a:pos x="0" y="9"/>
              </a:cxn>
              <a:cxn ang="0">
                <a:pos x="0" y="19"/>
              </a:cxn>
              <a:cxn ang="0">
                <a:pos x="0" y="33"/>
              </a:cxn>
              <a:cxn ang="0">
                <a:pos x="0" y="53"/>
              </a:cxn>
              <a:cxn ang="0">
                <a:pos x="0" y="62"/>
              </a:cxn>
              <a:cxn ang="0">
                <a:pos x="0" y="62"/>
              </a:cxn>
              <a:cxn ang="0">
                <a:pos x="0" y="62"/>
              </a:cxn>
              <a:cxn ang="0">
                <a:pos x="0" y="67"/>
              </a:cxn>
              <a:cxn ang="0">
                <a:pos x="6" y="67"/>
              </a:cxn>
              <a:cxn ang="0">
                <a:pos x="11" y="67"/>
              </a:cxn>
            </a:cxnLst>
            <a:rect l="0" t="0" r="r" b="b"/>
            <a:pathLst>
              <a:path w="213" h="77">
                <a:moveTo>
                  <a:pt x="11" y="67"/>
                </a:moveTo>
                <a:lnTo>
                  <a:pt x="27" y="72"/>
                </a:lnTo>
                <a:lnTo>
                  <a:pt x="32" y="77"/>
                </a:lnTo>
                <a:lnTo>
                  <a:pt x="48" y="77"/>
                </a:lnTo>
                <a:lnTo>
                  <a:pt x="59" y="77"/>
                </a:lnTo>
                <a:lnTo>
                  <a:pt x="69" y="72"/>
                </a:lnTo>
                <a:lnTo>
                  <a:pt x="91" y="72"/>
                </a:lnTo>
                <a:lnTo>
                  <a:pt x="96" y="67"/>
                </a:lnTo>
                <a:lnTo>
                  <a:pt x="101" y="67"/>
                </a:lnTo>
                <a:lnTo>
                  <a:pt x="117" y="72"/>
                </a:lnTo>
                <a:lnTo>
                  <a:pt x="138" y="77"/>
                </a:lnTo>
                <a:lnTo>
                  <a:pt x="149" y="77"/>
                </a:lnTo>
                <a:lnTo>
                  <a:pt x="160" y="77"/>
                </a:lnTo>
                <a:lnTo>
                  <a:pt x="170" y="77"/>
                </a:lnTo>
                <a:lnTo>
                  <a:pt x="176" y="72"/>
                </a:lnTo>
                <a:lnTo>
                  <a:pt x="186" y="67"/>
                </a:lnTo>
                <a:lnTo>
                  <a:pt x="191" y="67"/>
                </a:lnTo>
                <a:lnTo>
                  <a:pt x="197" y="62"/>
                </a:lnTo>
                <a:lnTo>
                  <a:pt x="202" y="58"/>
                </a:lnTo>
                <a:lnTo>
                  <a:pt x="207" y="53"/>
                </a:lnTo>
                <a:lnTo>
                  <a:pt x="213" y="48"/>
                </a:lnTo>
                <a:lnTo>
                  <a:pt x="213" y="43"/>
                </a:lnTo>
                <a:lnTo>
                  <a:pt x="213" y="43"/>
                </a:lnTo>
                <a:lnTo>
                  <a:pt x="213" y="38"/>
                </a:lnTo>
                <a:lnTo>
                  <a:pt x="213" y="29"/>
                </a:lnTo>
                <a:lnTo>
                  <a:pt x="207" y="19"/>
                </a:lnTo>
                <a:lnTo>
                  <a:pt x="207" y="14"/>
                </a:lnTo>
                <a:lnTo>
                  <a:pt x="202" y="9"/>
                </a:lnTo>
                <a:lnTo>
                  <a:pt x="202" y="9"/>
                </a:lnTo>
                <a:lnTo>
                  <a:pt x="202" y="5"/>
                </a:lnTo>
                <a:lnTo>
                  <a:pt x="197" y="5"/>
                </a:lnTo>
                <a:lnTo>
                  <a:pt x="197" y="5"/>
                </a:lnTo>
                <a:lnTo>
                  <a:pt x="191" y="5"/>
                </a:lnTo>
                <a:lnTo>
                  <a:pt x="176" y="0"/>
                </a:lnTo>
                <a:lnTo>
                  <a:pt x="160" y="0"/>
                </a:lnTo>
                <a:lnTo>
                  <a:pt x="43" y="0"/>
                </a:lnTo>
                <a:lnTo>
                  <a:pt x="21" y="0"/>
                </a:lnTo>
                <a:lnTo>
                  <a:pt x="16" y="0"/>
                </a:lnTo>
                <a:lnTo>
                  <a:pt x="11" y="0"/>
                </a:lnTo>
                <a:lnTo>
                  <a:pt x="6" y="0"/>
                </a:lnTo>
                <a:lnTo>
                  <a:pt x="6" y="5"/>
                </a:lnTo>
                <a:lnTo>
                  <a:pt x="6" y="5"/>
                </a:lnTo>
                <a:lnTo>
                  <a:pt x="6" y="5"/>
                </a:lnTo>
                <a:lnTo>
                  <a:pt x="0" y="9"/>
                </a:lnTo>
                <a:lnTo>
                  <a:pt x="0" y="19"/>
                </a:lnTo>
                <a:lnTo>
                  <a:pt x="0" y="33"/>
                </a:lnTo>
                <a:lnTo>
                  <a:pt x="0" y="53"/>
                </a:lnTo>
                <a:lnTo>
                  <a:pt x="0" y="62"/>
                </a:lnTo>
                <a:lnTo>
                  <a:pt x="0" y="62"/>
                </a:lnTo>
                <a:lnTo>
                  <a:pt x="0" y="62"/>
                </a:lnTo>
                <a:lnTo>
                  <a:pt x="0" y="67"/>
                </a:lnTo>
                <a:lnTo>
                  <a:pt x="6" y="67"/>
                </a:lnTo>
                <a:lnTo>
                  <a:pt x="11" y="67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Freeform 12"/>
          <p:cNvSpPr>
            <a:spLocks/>
          </p:cNvSpPr>
          <p:nvPr/>
        </p:nvSpPr>
        <p:spPr bwMode="auto">
          <a:xfrm>
            <a:off x="3343011" y="4226930"/>
            <a:ext cx="261938" cy="179751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0" y="0"/>
              </a:cxn>
              <a:cxn ang="0">
                <a:pos x="64" y="0"/>
              </a:cxn>
              <a:cxn ang="0">
                <a:pos x="64" y="48"/>
              </a:cxn>
              <a:cxn ang="0">
                <a:pos x="0" y="48"/>
              </a:cxn>
              <a:cxn ang="0">
                <a:pos x="0" y="48"/>
              </a:cxn>
            </a:cxnLst>
            <a:rect l="0" t="0" r="r" b="b"/>
            <a:pathLst>
              <a:path w="64" h="48">
                <a:moveTo>
                  <a:pt x="0" y="48"/>
                </a:moveTo>
                <a:lnTo>
                  <a:pt x="0" y="0"/>
                </a:lnTo>
                <a:lnTo>
                  <a:pt x="64" y="0"/>
                </a:lnTo>
                <a:lnTo>
                  <a:pt x="64" y="48"/>
                </a:lnTo>
                <a:lnTo>
                  <a:pt x="0" y="48"/>
                </a:lnTo>
                <a:lnTo>
                  <a:pt x="0" y="48"/>
                </a:lnTo>
                <a:close/>
              </a:path>
            </a:pathLst>
          </a:custGeom>
          <a:solidFill>
            <a:srgbClr val="40404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>
            <a:off x="3343011" y="4226930"/>
            <a:ext cx="261938" cy="179751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0" y="0"/>
              </a:cxn>
              <a:cxn ang="0">
                <a:pos x="64" y="0"/>
              </a:cxn>
              <a:cxn ang="0">
                <a:pos x="64" y="48"/>
              </a:cxn>
              <a:cxn ang="0">
                <a:pos x="0" y="48"/>
              </a:cxn>
              <a:cxn ang="0">
                <a:pos x="0" y="48"/>
              </a:cxn>
              <a:cxn ang="0">
                <a:pos x="0" y="48"/>
              </a:cxn>
            </a:cxnLst>
            <a:rect l="0" t="0" r="r" b="b"/>
            <a:pathLst>
              <a:path w="64" h="48">
                <a:moveTo>
                  <a:pt x="0" y="48"/>
                </a:moveTo>
                <a:lnTo>
                  <a:pt x="0" y="0"/>
                </a:lnTo>
                <a:lnTo>
                  <a:pt x="64" y="0"/>
                </a:lnTo>
                <a:lnTo>
                  <a:pt x="64" y="48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Freeform 14"/>
          <p:cNvSpPr>
            <a:spLocks/>
          </p:cNvSpPr>
          <p:nvPr/>
        </p:nvSpPr>
        <p:spPr bwMode="auto">
          <a:xfrm>
            <a:off x="6267979" y="4226930"/>
            <a:ext cx="238125" cy="179751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0" y="0"/>
              </a:cxn>
              <a:cxn ang="0">
                <a:pos x="58" y="0"/>
              </a:cxn>
              <a:cxn ang="0">
                <a:pos x="58" y="48"/>
              </a:cxn>
              <a:cxn ang="0">
                <a:pos x="0" y="48"/>
              </a:cxn>
              <a:cxn ang="0">
                <a:pos x="0" y="48"/>
              </a:cxn>
            </a:cxnLst>
            <a:rect l="0" t="0" r="r" b="b"/>
            <a:pathLst>
              <a:path w="58" h="48">
                <a:moveTo>
                  <a:pt x="0" y="48"/>
                </a:moveTo>
                <a:lnTo>
                  <a:pt x="0" y="0"/>
                </a:lnTo>
                <a:lnTo>
                  <a:pt x="58" y="0"/>
                </a:lnTo>
                <a:lnTo>
                  <a:pt x="58" y="48"/>
                </a:lnTo>
                <a:lnTo>
                  <a:pt x="0" y="48"/>
                </a:lnTo>
                <a:lnTo>
                  <a:pt x="0" y="48"/>
                </a:lnTo>
                <a:close/>
              </a:path>
            </a:pathLst>
          </a:custGeom>
          <a:solidFill>
            <a:srgbClr val="B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Freeform 15"/>
          <p:cNvSpPr>
            <a:spLocks/>
          </p:cNvSpPr>
          <p:nvPr/>
        </p:nvSpPr>
        <p:spPr bwMode="auto">
          <a:xfrm>
            <a:off x="6267979" y="4226930"/>
            <a:ext cx="238125" cy="179751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0" y="0"/>
              </a:cxn>
              <a:cxn ang="0">
                <a:pos x="58" y="0"/>
              </a:cxn>
              <a:cxn ang="0">
                <a:pos x="58" y="48"/>
              </a:cxn>
              <a:cxn ang="0">
                <a:pos x="0" y="48"/>
              </a:cxn>
              <a:cxn ang="0">
                <a:pos x="0" y="48"/>
              </a:cxn>
              <a:cxn ang="0">
                <a:pos x="0" y="48"/>
              </a:cxn>
            </a:cxnLst>
            <a:rect l="0" t="0" r="r" b="b"/>
            <a:pathLst>
              <a:path w="58" h="48">
                <a:moveTo>
                  <a:pt x="0" y="48"/>
                </a:moveTo>
                <a:lnTo>
                  <a:pt x="0" y="0"/>
                </a:lnTo>
                <a:lnTo>
                  <a:pt x="58" y="0"/>
                </a:lnTo>
                <a:lnTo>
                  <a:pt x="58" y="48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Freeform 16"/>
          <p:cNvSpPr>
            <a:spLocks/>
          </p:cNvSpPr>
          <p:nvPr/>
        </p:nvSpPr>
        <p:spPr bwMode="auto">
          <a:xfrm>
            <a:off x="4127500" y="3124454"/>
            <a:ext cx="261938" cy="217033"/>
          </a:xfrm>
          <a:custGeom>
            <a:avLst/>
            <a:gdLst/>
            <a:ahLst/>
            <a:cxnLst>
              <a:cxn ang="0">
                <a:pos x="64" y="29"/>
              </a:cxn>
              <a:cxn ang="0">
                <a:pos x="64" y="24"/>
              </a:cxn>
              <a:cxn ang="0">
                <a:pos x="59" y="20"/>
              </a:cxn>
              <a:cxn ang="0">
                <a:pos x="59" y="15"/>
              </a:cxn>
              <a:cxn ang="0">
                <a:pos x="53" y="10"/>
              </a:cxn>
              <a:cxn ang="0">
                <a:pos x="48" y="5"/>
              </a:cxn>
              <a:cxn ang="0">
                <a:pos x="43" y="5"/>
              </a:cxn>
              <a:cxn ang="0">
                <a:pos x="37" y="0"/>
              </a:cxn>
              <a:cxn ang="0">
                <a:pos x="32" y="0"/>
              </a:cxn>
              <a:cxn ang="0">
                <a:pos x="27" y="0"/>
              </a:cxn>
              <a:cxn ang="0">
                <a:pos x="21" y="5"/>
              </a:cxn>
              <a:cxn ang="0">
                <a:pos x="16" y="5"/>
              </a:cxn>
              <a:cxn ang="0">
                <a:pos x="11" y="10"/>
              </a:cxn>
              <a:cxn ang="0">
                <a:pos x="5" y="15"/>
              </a:cxn>
              <a:cxn ang="0">
                <a:pos x="5" y="20"/>
              </a:cxn>
              <a:cxn ang="0">
                <a:pos x="0" y="24"/>
              </a:cxn>
              <a:cxn ang="0">
                <a:pos x="0" y="29"/>
              </a:cxn>
              <a:cxn ang="0">
                <a:pos x="0" y="34"/>
              </a:cxn>
              <a:cxn ang="0">
                <a:pos x="5" y="39"/>
              </a:cxn>
              <a:cxn ang="0">
                <a:pos x="5" y="44"/>
              </a:cxn>
              <a:cxn ang="0">
                <a:pos x="11" y="48"/>
              </a:cxn>
              <a:cxn ang="0">
                <a:pos x="16" y="53"/>
              </a:cxn>
              <a:cxn ang="0">
                <a:pos x="21" y="58"/>
              </a:cxn>
              <a:cxn ang="0">
                <a:pos x="27" y="58"/>
              </a:cxn>
              <a:cxn ang="0">
                <a:pos x="32" y="58"/>
              </a:cxn>
              <a:cxn ang="0">
                <a:pos x="37" y="58"/>
              </a:cxn>
              <a:cxn ang="0">
                <a:pos x="43" y="58"/>
              </a:cxn>
              <a:cxn ang="0">
                <a:pos x="48" y="53"/>
              </a:cxn>
              <a:cxn ang="0">
                <a:pos x="53" y="48"/>
              </a:cxn>
              <a:cxn ang="0">
                <a:pos x="59" y="44"/>
              </a:cxn>
              <a:cxn ang="0">
                <a:pos x="59" y="39"/>
              </a:cxn>
              <a:cxn ang="0">
                <a:pos x="64" y="34"/>
              </a:cxn>
              <a:cxn ang="0">
                <a:pos x="64" y="29"/>
              </a:cxn>
            </a:cxnLst>
            <a:rect l="0" t="0" r="r" b="b"/>
            <a:pathLst>
              <a:path w="64" h="58">
                <a:moveTo>
                  <a:pt x="64" y="29"/>
                </a:moveTo>
                <a:lnTo>
                  <a:pt x="64" y="24"/>
                </a:lnTo>
                <a:lnTo>
                  <a:pt x="59" y="20"/>
                </a:lnTo>
                <a:lnTo>
                  <a:pt x="59" y="15"/>
                </a:lnTo>
                <a:lnTo>
                  <a:pt x="53" y="10"/>
                </a:lnTo>
                <a:lnTo>
                  <a:pt x="48" y="5"/>
                </a:lnTo>
                <a:lnTo>
                  <a:pt x="43" y="5"/>
                </a:lnTo>
                <a:lnTo>
                  <a:pt x="37" y="0"/>
                </a:lnTo>
                <a:lnTo>
                  <a:pt x="32" y="0"/>
                </a:lnTo>
                <a:lnTo>
                  <a:pt x="27" y="0"/>
                </a:lnTo>
                <a:lnTo>
                  <a:pt x="21" y="5"/>
                </a:lnTo>
                <a:lnTo>
                  <a:pt x="16" y="5"/>
                </a:lnTo>
                <a:lnTo>
                  <a:pt x="11" y="10"/>
                </a:lnTo>
                <a:lnTo>
                  <a:pt x="5" y="15"/>
                </a:lnTo>
                <a:lnTo>
                  <a:pt x="5" y="20"/>
                </a:lnTo>
                <a:lnTo>
                  <a:pt x="0" y="24"/>
                </a:lnTo>
                <a:lnTo>
                  <a:pt x="0" y="29"/>
                </a:lnTo>
                <a:lnTo>
                  <a:pt x="0" y="34"/>
                </a:lnTo>
                <a:lnTo>
                  <a:pt x="5" y="39"/>
                </a:lnTo>
                <a:lnTo>
                  <a:pt x="5" y="44"/>
                </a:lnTo>
                <a:lnTo>
                  <a:pt x="11" y="48"/>
                </a:lnTo>
                <a:lnTo>
                  <a:pt x="16" y="53"/>
                </a:lnTo>
                <a:lnTo>
                  <a:pt x="21" y="58"/>
                </a:lnTo>
                <a:lnTo>
                  <a:pt x="27" y="58"/>
                </a:lnTo>
                <a:lnTo>
                  <a:pt x="32" y="58"/>
                </a:lnTo>
                <a:lnTo>
                  <a:pt x="37" y="58"/>
                </a:lnTo>
                <a:lnTo>
                  <a:pt x="43" y="58"/>
                </a:lnTo>
                <a:lnTo>
                  <a:pt x="48" y="53"/>
                </a:lnTo>
                <a:lnTo>
                  <a:pt x="53" y="48"/>
                </a:lnTo>
                <a:lnTo>
                  <a:pt x="59" y="44"/>
                </a:lnTo>
                <a:lnTo>
                  <a:pt x="59" y="39"/>
                </a:lnTo>
                <a:lnTo>
                  <a:pt x="64" y="34"/>
                </a:lnTo>
                <a:lnTo>
                  <a:pt x="64" y="29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Freeform 17"/>
          <p:cNvSpPr>
            <a:spLocks/>
          </p:cNvSpPr>
          <p:nvPr/>
        </p:nvSpPr>
        <p:spPr bwMode="auto">
          <a:xfrm>
            <a:off x="4521729" y="3124454"/>
            <a:ext cx="259292" cy="217033"/>
          </a:xfrm>
          <a:custGeom>
            <a:avLst/>
            <a:gdLst/>
            <a:ahLst/>
            <a:cxnLst>
              <a:cxn ang="0">
                <a:pos x="63" y="29"/>
              </a:cxn>
              <a:cxn ang="0">
                <a:pos x="63" y="24"/>
              </a:cxn>
              <a:cxn ang="0">
                <a:pos x="63" y="20"/>
              </a:cxn>
              <a:cxn ang="0">
                <a:pos x="58" y="15"/>
              </a:cxn>
              <a:cxn ang="0">
                <a:pos x="53" y="10"/>
              </a:cxn>
              <a:cxn ang="0">
                <a:pos x="53" y="5"/>
              </a:cxn>
              <a:cxn ang="0">
                <a:pos x="48" y="5"/>
              </a:cxn>
              <a:cxn ang="0">
                <a:pos x="37" y="0"/>
              </a:cxn>
              <a:cxn ang="0">
                <a:pos x="32" y="0"/>
              </a:cxn>
              <a:cxn ang="0">
                <a:pos x="26" y="0"/>
              </a:cxn>
              <a:cxn ang="0">
                <a:pos x="21" y="5"/>
              </a:cxn>
              <a:cxn ang="0">
                <a:pos x="16" y="5"/>
              </a:cxn>
              <a:cxn ang="0">
                <a:pos x="10" y="10"/>
              </a:cxn>
              <a:cxn ang="0">
                <a:pos x="5" y="15"/>
              </a:cxn>
              <a:cxn ang="0">
                <a:pos x="5" y="20"/>
              </a:cxn>
              <a:cxn ang="0">
                <a:pos x="5" y="24"/>
              </a:cxn>
              <a:cxn ang="0">
                <a:pos x="0" y="29"/>
              </a:cxn>
              <a:cxn ang="0">
                <a:pos x="5" y="34"/>
              </a:cxn>
              <a:cxn ang="0">
                <a:pos x="5" y="39"/>
              </a:cxn>
              <a:cxn ang="0">
                <a:pos x="5" y="44"/>
              </a:cxn>
              <a:cxn ang="0">
                <a:pos x="10" y="48"/>
              </a:cxn>
              <a:cxn ang="0">
                <a:pos x="16" y="53"/>
              </a:cxn>
              <a:cxn ang="0">
                <a:pos x="21" y="58"/>
              </a:cxn>
              <a:cxn ang="0">
                <a:pos x="26" y="58"/>
              </a:cxn>
              <a:cxn ang="0">
                <a:pos x="32" y="58"/>
              </a:cxn>
              <a:cxn ang="0">
                <a:pos x="37" y="58"/>
              </a:cxn>
              <a:cxn ang="0">
                <a:pos x="48" y="58"/>
              </a:cxn>
              <a:cxn ang="0">
                <a:pos x="53" y="53"/>
              </a:cxn>
              <a:cxn ang="0">
                <a:pos x="53" y="48"/>
              </a:cxn>
              <a:cxn ang="0">
                <a:pos x="58" y="44"/>
              </a:cxn>
              <a:cxn ang="0">
                <a:pos x="63" y="39"/>
              </a:cxn>
              <a:cxn ang="0">
                <a:pos x="63" y="34"/>
              </a:cxn>
              <a:cxn ang="0">
                <a:pos x="63" y="29"/>
              </a:cxn>
            </a:cxnLst>
            <a:rect l="0" t="0" r="r" b="b"/>
            <a:pathLst>
              <a:path w="63" h="58">
                <a:moveTo>
                  <a:pt x="63" y="29"/>
                </a:moveTo>
                <a:lnTo>
                  <a:pt x="63" y="24"/>
                </a:lnTo>
                <a:lnTo>
                  <a:pt x="63" y="20"/>
                </a:lnTo>
                <a:lnTo>
                  <a:pt x="58" y="15"/>
                </a:lnTo>
                <a:lnTo>
                  <a:pt x="53" y="10"/>
                </a:lnTo>
                <a:lnTo>
                  <a:pt x="53" y="5"/>
                </a:lnTo>
                <a:lnTo>
                  <a:pt x="48" y="5"/>
                </a:lnTo>
                <a:lnTo>
                  <a:pt x="37" y="0"/>
                </a:lnTo>
                <a:lnTo>
                  <a:pt x="32" y="0"/>
                </a:lnTo>
                <a:lnTo>
                  <a:pt x="26" y="0"/>
                </a:lnTo>
                <a:lnTo>
                  <a:pt x="21" y="5"/>
                </a:lnTo>
                <a:lnTo>
                  <a:pt x="16" y="5"/>
                </a:lnTo>
                <a:lnTo>
                  <a:pt x="10" y="10"/>
                </a:lnTo>
                <a:lnTo>
                  <a:pt x="5" y="15"/>
                </a:lnTo>
                <a:lnTo>
                  <a:pt x="5" y="20"/>
                </a:lnTo>
                <a:lnTo>
                  <a:pt x="5" y="24"/>
                </a:lnTo>
                <a:lnTo>
                  <a:pt x="0" y="29"/>
                </a:lnTo>
                <a:lnTo>
                  <a:pt x="5" y="34"/>
                </a:lnTo>
                <a:lnTo>
                  <a:pt x="5" y="39"/>
                </a:lnTo>
                <a:lnTo>
                  <a:pt x="5" y="44"/>
                </a:lnTo>
                <a:lnTo>
                  <a:pt x="10" y="48"/>
                </a:lnTo>
                <a:lnTo>
                  <a:pt x="16" y="53"/>
                </a:lnTo>
                <a:lnTo>
                  <a:pt x="21" y="58"/>
                </a:lnTo>
                <a:lnTo>
                  <a:pt x="26" y="58"/>
                </a:lnTo>
                <a:lnTo>
                  <a:pt x="32" y="58"/>
                </a:lnTo>
                <a:lnTo>
                  <a:pt x="37" y="58"/>
                </a:lnTo>
                <a:lnTo>
                  <a:pt x="48" y="58"/>
                </a:lnTo>
                <a:lnTo>
                  <a:pt x="53" y="53"/>
                </a:lnTo>
                <a:lnTo>
                  <a:pt x="53" y="48"/>
                </a:lnTo>
                <a:lnTo>
                  <a:pt x="58" y="44"/>
                </a:lnTo>
                <a:lnTo>
                  <a:pt x="63" y="39"/>
                </a:lnTo>
                <a:lnTo>
                  <a:pt x="63" y="34"/>
                </a:lnTo>
                <a:lnTo>
                  <a:pt x="63" y="29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Freeform 18"/>
          <p:cNvSpPr>
            <a:spLocks/>
          </p:cNvSpPr>
          <p:nvPr/>
        </p:nvSpPr>
        <p:spPr bwMode="auto">
          <a:xfrm>
            <a:off x="4978136" y="3124454"/>
            <a:ext cx="261938" cy="198392"/>
          </a:xfrm>
          <a:custGeom>
            <a:avLst/>
            <a:gdLst/>
            <a:ahLst/>
            <a:cxnLst>
              <a:cxn ang="0">
                <a:pos x="64" y="29"/>
              </a:cxn>
              <a:cxn ang="0">
                <a:pos x="64" y="20"/>
              </a:cxn>
              <a:cxn ang="0">
                <a:pos x="59" y="15"/>
              </a:cxn>
              <a:cxn ang="0">
                <a:pos x="59" y="10"/>
              </a:cxn>
              <a:cxn ang="0">
                <a:pos x="53" y="5"/>
              </a:cxn>
              <a:cxn ang="0">
                <a:pos x="48" y="5"/>
              </a:cxn>
              <a:cxn ang="0">
                <a:pos x="43" y="0"/>
              </a:cxn>
              <a:cxn ang="0">
                <a:pos x="37" y="0"/>
              </a:cxn>
              <a:cxn ang="0">
                <a:pos x="32" y="0"/>
              </a:cxn>
              <a:cxn ang="0">
                <a:pos x="27" y="0"/>
              </a:cxn>
              <a:cxn ang="0">
                <a:pos x="22" y="0"/>
              </a:cxn>
              <a:cxn ang="0">
                <a:pos x="16" y="5"/>
              </a:cxn>
              <a:cxn ang="0">
                <a:pos x="11" y="5"/>
              </a:cxn>
              <a:cxn ang="0">
                <a:pos x="6" y="10"/>
              </a:cxn>
              <a:cxn ang="0">
                <a:pos x="6" y="15"/>
              </a:cxn>
              <a:cxn ang="0">
                <a:pos x="0" y="20"/>
              </a:cxn>
              <a:cxn ang="0">
                <a:pos x="0" y="29"/>
              </a:cxn>
              <a:cxn ang="0">
                <a:pos x="0" y="34"/>
              </a:cxn>
              <a:cxn ang="0">
                <a:pos x="6" y="39"/>
              </a:cxn>
              <a:cxn ang="0">
                <a:pos x="6" y="44"/>
              </a:cxn>
              <a:cxn ang="0">
                <a:pos x="11" y="48"/>
              </a:cxn>
              <a:cxn ang="0">
                <a:pos x="16" y="48"/>
              </a:cxn>
              <a:cxn ang="0">
                <a:pos x="22" y="53"/>
              </a:cxn>
              <a:cxn ang="0">
                <a:pos x="27" y="53"/>
              </a:cxn>
              <a:cxn ang="0">
                <a:pos x="32" y="53"/>
              </a:cxn>
              <a:cxn ang="0">
                <a:pos x="37" y="53"/>
              </a:cxn>
              <a:cxn ang="0">
                <a:pos x="43" y="53"/>
              </a:cxn>
              <a:cxn ang="0">
                <a:pos x="48" y="48"/>
              </a:cxn>
              <a:cxn ang="0">
                <a:pos x="53" y="48"/>
              </a:cxn>
              <a:cxn ang="0">
                <a:pos x="59" y="44"/>
              </a:cxn>
              <a:cxn ang="0">
                <a:pos x="59" y="39"/>
              </a:cxn>
              <a:cxn ang="0">
                <a:pos x="64" y="34"/>
              </a:cxn>
              <a:cxn ang="0">
                <a:pos x="64" y="29"/>
              </a:cxn>
            </a:cxnLst>
            <a:rect l="0" t="0" r="r" b="b"/>
            <a:pathLst>
              <a:path w="64" h="53">
                <a:moveTo>
                  <a:pt x="64" y="29"/>
                </a:moveTo>
                <a:lnTo>
                  <a:pt x="64" y="20"/>
                </a:lnTo>
                <a:lnTo>
                  <a:pt x="59" y="15"/>
                </a:lnTo>
                <a:lnTo>
                  <a:pt x="59" y="10"/>
                </a:lnTo>
                <a:lnTo>
                  <a:pt x="53" y="5"/>
                </a:lnTo>
                <a:lnTo>
                  <a:pt x="48" y="5"/>
                </a:lnTo>
                <a:lnTo>
                  <a:pt x="43" y="0"/>
                </a:lnTo>
                <a:lnTo>
                  <a:pt x="37" y="0"/>
                </a:lnTo>
                <a:lnTo>
                  <a:pt x="32" y="0"/>
                </a:lnTo>
                <a:lnTo>
                  <a:pt x="27" y="0"/>
                </a:lnTo>
                <a:lnTo>
                  <a:pt x="22" y="0"/>
                </a:lnTo>
                <a:lnTo>
                  <a:pt x="16" y="5"/>
                </a:lnTo>
                <a:lnTo>
                  <a:pt x="11" y="5"/>
                </a:lnTo>
                <a:lnTo>
                  <a:pt x="6" y="10"/>
                </a:lnTo>
                <a:lnTo>
                  <a:pt x="6" y="15"/>
                </a:lnTo>
                <a:lnTo>
                  <a:pt x="0" y="20"/>
                </a:lnTo>
                <a:lnTo>
                  <a:pt x="0" y="29"/>
                </a:lnTo>
                <a:lnTo>
                  <a:pt x="0" y="34"/>
                </a:lnTo>
                <a:lnTo>
                  <a:pt x="6" y="39"/>
                </a:lnTo>
                <a:lnTo>
                  <a:pt x="6" y="44"/>
                </a:lnTo>
                <a:lnTo>
                  <a:pt x="11" y="48"/>
                </a:lnTo>
                <a:lnTo>
                  <a:pt x="16" y="48"/>
                </a:lnTo>
                <a:lnTo>
                  <a:pt x="22" y="53"/>
                </a:lnTo>
                <a:lnTo>
                  <a:pt x="27" y="53"/>
                </a:lnTo>
                <a:lnTo>
                  <a:pt x="32" y="53"/>
                </a:lnTo>
                <a:lnTo>
                  <a:pt x="37" y="53"/>
                </a:lnTo>
                <a:lnTo>
                  <a:pt x="43" y="53"/>
                </a:lnTo>
                <a:lnTo>
                  <a:pt x="48" y="48"/>
                </a:lnTo>
                <a:lnTo>
                  <a:pt x="53" y="48"/>
                </a:lnTo>
                <a:lnTo>
                  <a:pt x="59" y="44"/>
                </a:lnTo>
                <a:lnTo>
                  <a:pt x="59" y="39"/>
                </a:lnTo>
                <a:lnTo>
                  <a:pt x="64" y="34"/>
                </a:lnTo>
                <a:lnTo>
                  <a:pt x="64" y="29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Freeform 19"/>
          <p:cNvSpPr>
            <a:spLocks/>
          </p:cNvSpPr>
          <p:nvPr/>
        </p:nvSpPr>
        <p:spPr bwMode="auto">
          <a:xfrm>
            <a:off x="5372365" y="3124454"/>
            <a:ext cx="263260" cy="198392"/>
          </a:xfrm>
          <a:custGeom>
            <a:avLst/>
            <a:gdLst/>
            <a:ahLst/>
            <a:cxnLst>
              <a:cxn ang="0">
                <a:pos x="64" y="29"/>
              </a:cxn>
              <a:cxn ang="0">
                <a:pos x="58" y="20"/>
              </a:cxn>
              <a:cxn ang="0">
                <a:pos x="58" y="15"/>
              </a:cxn>
              <a:cxn ang="0">
                <a:pos x="58" y="10"/>
              </a:cxn>
              <a:cxn ang="0">
                <a:pos x="53" y="5"/>
              </a:cxn>
              <a:cxn ang="0">
                <a:pos x="48" y="5"/>
              </a:cxn>
              <a:cxn ang="0">
                <a:pos x="42" y="0"/>
              </a:cxn>
              <a:cxn ang="0">
                <a:pos x="37" y="0"/>
              </a:cxn>
              <a:cxn ang="0">
                <a:pos x="32" y="0"/>
              </a:cxn>
              <a:cxn ang="0">
                <a:pos x="26" y="0"/>
              </a:cxn>
              <a:cxn ang="0">
                <a:pos x="16" y="0"/>
              </a:cxn>
              <a:cxn ang="0">
                <a:pos x="11" y="5"/>
              </a:cxn>
              <a:cxn ang="0">
                <a:pos x="11" y="5"/>
              </a:cxn>
              <a:cxn ang="0">
                <a:pos x="5" y="10"/>
              </a:cxn>
              <a:cxn ang="0">
                <a:pos x="0" y="15"/>
              </a:cxn>
              <a:cxn ang="0">
                <a:pos x="0" y="20"/>
              </a:cxn>
              <a:cxn ang="0">
                <a:pos x="0" y="29"/>
              </a:cxn>
              <a:cxn ang="0">
                <a:pos x="0" y="34"/>
              </a:cxn>
              <a:cxn ang="0">
                <a:pos x="0" y="39"/>
              </a:cxn>
              <a:cxn ang="0">
                <a:pos x="5" y="44"/>
              </a:cxn>
              <a:cxn ang="0">
                <a:pos x="11" y="48"/>
              </a:cxn>
              <a:cxn ang="0">
                <a:pos x="11" y="48"/>
              </a:cxn>
              <a:cxn ang="0">
                <a:pos x="16" y="53"/>
              </a:cxn>
              <a:cxn ang="0">
                <a:pos x="26" y="53"/>
              </a:cxn>
              <a:cxn ang="0">
                <a:pos x="32" y="53"/>
              </a:cxn>
              <a:cxn ang="0">
                <a:pos x="37" y="53"/>
              </a:cxn>
              <a:cxn ang="0">
                <a:pos x="42" y="53"/>
              </a:cxn>
              <a:cxn ang="0">
                <a:pos x="48" y="48"/>
              </a:cxn>
              <a:cxn ang="0">
                <a:pos x="53" y="48"/>
              </a:cxn>
              <a:cxn ang="0">
                <a:pos x="58" y="44"/>
              </a:cxn>
              <a:cxn ang="0">
                <a:pos x="58" y="39"/>
              </a:cxn>
              <a:cxn ang="0">
                <a:pos x="58" y="34"/>
              </a:cxn>
              <a:cxn ang="0">
                <a:pos x="64" y="29"/>
              </a:cxn>
            </a:cxnLst>
            <a:rect l="0" t="0" r="r" b="b"/>
            <a:pathLst>
              <a:path w="64" h="53">
                <a:moveTo>
                  <a:pt x="64" y="29"/>
                </a:moveTo>
                <a:lnTo>
                  <a:pt x="58" y="20"/>
                </a:lnTo>
                <a:lnTo>
                  <a:pt x="58" y="15"/>
                </a:lnTo>
                <a:lnTo>
                  <a:pt x="58" y="10"/>
                </a:lnTo>
                <a:lnTo>
                  <a:pt x="53" y="5"/>
                </a:lnTo>
                <a:lnTo>
                  <a:pt x="48" y="5"/>
                </a:lnTo>
                <a:lnTo>
                  <a:pt x="42" y="0"/>
                </a:lnTo>
                <a:lnTo>
                  <a:pt x="37" y="0"/>
                </a:lnTo>
                <a:lnTo>
                  <a:pt x="32" y="0"/>
                </a:lnTo>
                <a:lnTo>
                  <a:pt x="26" y="0"/>
                </a:lnTo>
                <a:lnTo>
                  <a:pt x="16" y="0"/>
                </a:lnTo>
                <a:lnTo>
                  <a:pt x="11" y="5"/>
                </a:lnTo>
                <a:lnTo>
                  <a:pt x="11" y="5"/>
                </a:lnTo>
                <a:lnTo>
                  <a:pt x="5" y="10"/>
                </a:lnTo>
                <a:lnTo>
                  <a:pt x="0" y="15"/>
                </a:lnTo>
                <a:lnTo>
                  <a:pt x="0" y="20"/>
                </a:lnTo>
                <a:lnTo>
                  <a:pt x="0" y="29"/>
                </a:lnTo>
                <a:lnTo>
                  <a:pt x="0" y="34"/>
                </a:lnTo>
                <a:lnTo>
                  <a:pt x="0" y="39"/>
                </a:lnTo>
                <a:lnTo>
                  <a:pt x="5" y="44"/>
                </a:lnTo>
                <a:lnTo>
                  <a:pt x="11" y="48"/>
                </a:lnTo>
                <a:lnTo>
                  <a:pt x="11" y="48"/>
                </a:lnTo>
                <a:lnTo>
                  <a:pt x="16" y="53"/>
                </a:lnTo>
                <a:lnTo>
                  <a:pt x="26" y="53"/>
                </a:lnTo>
                <a:lnTo>
                  <a:pt x="32" y="53"/>
                </a:lnTo>
                <a:lnTo>
                  <a:pt x="37" y="53"/>
                </a:lnTo>
                <a:lnTo>
                  <a:pt x="42" y="53"/>
                </a:lnTo>
                <a:lnTo>
                  <a:pt x="48" y="48"/>
                </a:lnTo>
                <a:lnTo>
                  <a:pt x="53" y="48"/>
                </a:lnTo>
                <a:lnTo>
                  <a:pt x="58" y="44"/>
                </a:lnTo>
                <a:lnTo>
                  <a:pt x="58" y="39"/>
                </a:lnTo>
                <a:lnTo>
                  <a:pt x="58" y="34"/>
                </a:lnTo>
                <a:lnTo>
                  <a:pt x="64" y="29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 flipV="1">
            <a:off x="3387990" y="3341487"/>
            <a:ext cx="825500" cy="88544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 flipV="1">
            <a:off x="3429000" y="3304205"/>
            <a:ext cx="1158875" cy="9227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 flipV="1">
            <a:off x="3473979" y="3304205"/>
            <a:ext cx="1549136" cy="9227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 flipV="1">
            <a:off x="3493823" y="3304205"/>
            <a:ext cx="1923521" cy="9227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 flipH="1" flipV="1">
            <a:off x="4344458" y="3304205"/>
            <a:ext cx="1964532" cy="9227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 flipH="1" flipV="1">
            <a:off x="4738688" y="3322846"/>
            <a:ext cx="1594115" cy="90408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 flipH="1" flipV="1">
            <a:off x="5175250" y="3304205"/>
            <a:ext cx="1199886" cy="9227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 flipH="1" flipV="1">
            <a:off x="5589323" y="3304205"/>
            <a:ext cx="830792" cy="9227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4040188" y="3213664"/>
            <a:ext cx="5292" cy="399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Freeform 29"/>
          <p:cNvSpPr>
            <a:spLocks/>
          </p:cNvSpPr>
          <p:nvPr/>
        </p:nvSpPr>
        <p:spPr bwMode="auto">
          <a:xfrm>
            <a:off x="3255698" y="2332216"/>
            <a:ext cx="259292" cy="198393"/>
          </a:xfrm>
          <a:custGeom>
            <a:avLst/>
            <a:gdLst/>
            <a:ahLst/>
            <a:cxnLst>
              <a:cxn ang="0">
                <a:pos x="63" y="24"/>
              </a:cxn>
              <a:cxn ang="0">
                <a:pos x="63" y="19"/>
              </a:cxn>
              <a:cxn ang="0">
                <a:pos x="63" y="14"/>
              </a:cxn>
              <a:cxn ang="0">
                <a:pos x="58" y="9"/>
              </a:cxn>
              <a:cxn ang="0">
                <a:pos x="53" y="5"/>
              </a:cxn>
              <a:cxn ang="0">
                <a:pos x="47" y="5"/>
              </a:cxn>
              <a:cxn ang="0">
                <a:pos x="47" y="0"/>
              </a:cxn>
              <a:cxn ang="0">
                <a:pos x="37" y="0"/>
              </a:cxn>
              <a:cxn ang="0">
                <a:pos x="32" y="0"/>
              </a:cxn>
              <a:cxn ang="0">
                <a:pos x="26" y="0"/>
              </a:cxn>
              <a:cxn ang="0">
                <a:pos x="21" y="0"/>
              </a:cxn>
              <a:cxn ang="0">
                <a:pos x="16" y="5"/>
              </a:cxn>
              <a:cxn ang="0">
                <a:pos x="10" y="5"/>
              </a:cxn>
              <a:cxn ang="0">
                <a:pos x="5" y="9"/>
              </a:cxn>
              <a:cxn ang="0">
                <a:pos x="5" y="14"/>
              </a:cxn>
              <a:cxn ang="0">
                <a:pos x="5" y="19"/>
              </a:cxn>
              <a:cxn ang="0">
                <a:pos x="0" y="24"/>
              </a:cxn>
              <a:cxn ang="0">
                <a:pos x="5" y="34"/>
              </a:cxn>
              <a:cxn ang="0">
                <a:pos x="5" y="38"/>
              </a:cxn>
              <a:cxn ang="0">
                <a:pos x="5" y="43"/>
              </a:cxn>
              <a:cxn ang="0">
                <a:pos x="10" y="43"/>
              </a:cxn>
              <a:cxn ang="0">
                <a:pos x="16" y="48"/>
              </a:cxn>
              <a:cxn ang="0">
                <a:pos x="21" y="53"/>
              </a:cxn>
              <a:cxn ang="0">
                <a:pos x="26" y="53"/>
              </a:cxn>
              <a:cxn ang="0">
                <a:pos x="32" y="53"/>
              </a:cxn>
              <a:cxn ang="0">
                <a:pos x="37" y="53"/>
              </a:cxn>
              <a:cxn ang="0">
                <a:pos x="47" y="53"/>
              </a:cxn>
              <a:cxn ang="0">
                <a:pos x="47" y="48"/>
              </a:cxn>
              <a:cxn ang="0">
                <a:pos x="53" y="43"/>
              </a:cxn>
              <a:cxn ang="0">
                <a:pos x="58" y="43"/>
              </a:cxn>
              <a:cxn ang="0">
                <a:pos x="63" y="38"/>
              </a:cxn>
              <a:cxn ang="0">
                <a:pos x="63" y="34"/>
              </a:cxn>
              <a:cxn ang="0">
                <a:pos x="63" y="24"/>
              </a:cxn>
            </a:cxnLst>
            <a:rect l="0" t="0" r="r" b="b"/>
            <a:pathLst>
              <a:path w="63" h="53">
                <a:moveTo>
                  <a:pt x="63" y="24"/>
                </a:moveTo>
                <a:lnTo>
                  <a:pt x="63" y="19"/>
                </a:lnTo>
                <a:lnTo>
                  <a:pt x="63" y="14"/>
                </a:lnTo>
                <a:lnTo>
                  <a:pt x="58" y="9"/>
                </a:lnTo>
                <a:lnTo>
                  <a:pt x="53" y="5"/>
                </a:lnTo>
                <a:lnTo>
                  <a:pt x="47" y="5"/>
                </a:lnTo>
                <a:lnTo>
                  <a:pt x="47" y="0"/>
                </a:lnTo>
                <a:lnTo>
                  <a:pt x="37" y="0"/>
                </a:lnTo>
                <a:lnTo>
                  <a:pt x="32" y="0"/>
                </a:lnTo>
                <a:lnTo>
                  <a:pt x="26" y="0"/>
                </a:lnTo>
                <a:lnTo>
                  <a:pt x="21" y="0"/>
                </a:lnTo>
                <a:lnTo>
                  <a:pt x="16" y="5"/>
                </a:lnTo>
                <a:lnTo>
                  <a:pt x="10" y="5"/>
                </a:lnTo>
                <a:lnTo>
                  <a:pt x="5" y="9"/>
                </a:lnTo>
                <a:lnTo>
                  <a:pt x="5" y="14"/>
                </a:lnTo>
                <a:lnTo>
                  <a:pt x="5" y="19"/>
                </a:lnTo>
                <a:lnTo>
                  <a:pt x="0" y="24"/>
                </a:lnTo>
                <a:lnTo>
                  <a:pt x="5" y="34"/>
                </a:lnTo>
                <a:lnTo>
                  <a:pt x="5" y="38"/>
                </a:lnTo>
                <a:lnTo>
                  <a:pt x="5" y="43"/>
                </a:lnTo>
                <a:lnTo>
                  <a:pt x="10" y="43"/>
                </a:lnTo>
                <a:lnTo>
                  <a:pt x="16" y="48"/>
                </a:lnTo>
                <a:lnTo>
                  <a:pt x="21" y="53"/>
                </a:lnTo>
                <a:lnTo>
                  <a:pt x="26" y="53"/>
                </a:lnTo>
                <a:lnTo>
                  <a:pt x="32" y="53"/>
                </a:lnTo>
                <a:lnTo>
                  <a:pt x="37" y="53"/>
                </a:lnTo>
                <a:lnTo>
                  <a:pt x="47" y="53"/>
                </a:lnTo>
                <a:lnTo>
                  <a:pt x="47" y="48"/>
                </a:lnTo>
                <a:lnTo>
                  <a:pt x="53" y="43"/>
                </a:lnTo>
                <a:lnTo>
                  <a:pt x="58" y="43"/>
                </a:lnTo>
                <a:lnTo>
                  <a:pt x="63" y="38"/>
                </a:lnTo>
                <a:lnTo>
                  <a:pt x="63" y="34"/>
                </a:lnTo>
                <a:lnTo>
                  <a:pt x="63" y="24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Freeform 30"/>
          <p:cNvSpPr>
            <a:spLocks/>
          </p:cNvSpPr>
          <p:nvPr/>
        </p:nvSpPr>
        <p:spPr bwMode="auto">
          <a:xfrm>
            <a:off x="3645958" y="2332216"/>
            <a:ext cx="263261" cy="198393"/>
          </a:xfrm>
          <a:custGeom>
            <a:avLst/>
            <a:gdLst/>
            <a:ahLst/>
            <a:cxnLst>
              <a:cxn ang="0">
                <a:pos x="64" y="24"/>
              </a:cxn>
              <a:cxn ang="0">
                <a:pos x="64" y="19"/>
              </a:cxn>
              <a:cxn ang="0">
                <a:pos x="64" y="14"/>
              </a:cxn>
              <a:cxn ang="0">
                <a:pos x="59" y="9"/>
              </a:cxn>
              <a:cxn ang="0">
                <a:pos x="53" y="5"/>
              </a:cxn>
              <a:cxn ang="0">
                <a:pos x="53" y="5"/>
              </a:cxn>
              <a:cxn ang="0">
                <a:pos x="48" y="0"/>
              </a:cxn>
              <a:cxn ang="0">
                <a:pos x="37" y="0"/>
              </a:cxn>
              <a:cxn ang="0">
                <a:pos x="32" y="0"/>
              </a:cxn>
              <a:cxn ang="0">
                <a:pos x="27" y="0"/>
              </a:cxn>
              <a:cxn ang="0">
                <a:pos x="22" y="0"/>
              </a:cxn>
              <a:cxn ang="0">
                <a:pos x="16" y="5"/>
              </a:cxn>
              <a:cxn ang="0">
                <a:pos x="11" y="5"/>
              </a:cxn>
              <a:cxn ang="0">
                <a:pos x="6" y="9"/>
              </a:cxn>
              <a:cxn ang="0">
                <a:pos x="6" y="14"/>
              </a:cxn>
              <a:cxn ang="0">
                <a:pos x="6" y="19"/>
              </a:cxn>
              <a:cxn ang="0">
                <a:pos x="0" y="24"/>
              </a:cxn>
              <a:cxn ang="0">
                <a:pos x="6" y="34"/>
              </a:cxn>
              <a:cxn ang="0">
                <a:pos x="6" y="38"/>
              </a:cxn>
              <a:cxn ang="0">
                <a:pos x="6" y="43"/>
              </a:cxn>
              <a:cxn ang="0">
                <a:pos x="11" y="43"/>
              </a:cxn>
              <a:cxn ang="0">
                <a:pos x="16" y="48"/>
              </a:cxn>
              <a:cxn ang="0">
                <a:pos x="22" y="53"/>
              </a:cxn>
              <a:cxn ang="0">
                <a:pos x="27" y="53"/>
              </a:cxn>
              <a:cxn ang="0">
                <a:pos x="32" y="53"/>
              </a:cxn>
              <a:cxn ang="0">
                <a:pos x="37" y="53"/>
              </a:cxn>
              <a:cxn ang="0">
                <a:pos x="48" y="53"/>
              </a:cxn>
              <a:cxn ang="0">
                <a:pos x="53" y="48"/>
              </a:cxn>
              <a:cxn ang="0">
                <a:pos x="53" y="43"/>
              </a:cxn>
              <a:cxn ang="0">
                <a:pos x="59" y="43"/>
              </a:cxn>
              <a:cxn ang="0">
                <a:pos x="64" y="38"/>
              </a:cxn>
              <a:cxn ang="0">
                <a:pos x="64" y="34"/>
              </a:cxn>
              <a:cxn ang="0">
                <a:pos x="64" y="24"/>
              </a:cxn>
            </a:cxnLst>
            <a:rect l="0" t="0" r="r" b="b"/>
            <a:pathLst>
              <a:path w="64" h="53">
                <a:moveTo>
                  <a:pt x="64" y="24"/>
                </a:moveTo>
                <a:lnTo>
                  <a:pt x="64" y="19"/>
                </a:lnTo>
                <a:lnTo>
                  <a:pt x="64" y="14"/>
                </a:lnTo>
                <a:lnTo>
                  <a:pt x="59" y="9"/>
                </a:lnTo>
                <a:lnTo>
                  <a:pt x="53" y="5"/>
                </a:lnTo>
                <a:lnTo>
                  <a:pt x="53" y="5"/>
                </a:lnTo>
                <a:lnTo>
                  <a:pt x="48" y="0"/>
                </a:lnTo>
                <a:lnTo>
                  <a:pt x="37" y="0"/>
                </a:lnTo>
                <a:lnTo>
                  <a:pt x="32" y="0"/>
                </a:lnTo>
                <a:lnTo>
                  <a:pt x="27" y="0"/>
                </a:lnTo>
                <a:lnTo>
                  <a:pt x="22" y="0"/>
                </a:lnTo>
                <a:lnTo>
                  <a:pt x="16" y="5"/>
                </a:lnTo>
                <a:lnTo>
                  <a:pt x="11" y="5"/>
                </a:lnTo>
                <a:lnTo>
                  <a:pt x="6" y="9"/>
                </a:lnTo>
                <a:lnTo>
                  <a:pt x="6" y="14"/>
                </a:lnTo>
                <a:lnTo>
                  <a:pt x="6" y="19"/>
                </a:lnTo>
                <a:lnTo>
                  <a:pt x="0" y="24"/>
                </a:lnTo>
                <a:lnTo>
                  <a:pt x="6" y="34"/>
                </a:lnTo>
                <a:lnTo>
                  <a:pt x="6" y="38"/>
                </a:lnTo>
                <a:lnTo>
                  <a:pt x="6" y="43"/>
                </a:lnTo>
                <a:lnTo>
                  <a:pt x="11" y="43"/>
                </a:lnTo>
                <a:lnTo>
                  <a:pt x="16" y="48"/>
                </a:lnTo>
                <a:lnTo>
                  <a:pt x="22" y="53"/>
                </a:lnTo>
                <a:lnTo>
                  <a:pt x="27" y="53"/>
                </a:lnTo>
                <a:lnTo>
                  <a:pt x="32" y="53"/>
                </a:lnTo>
                <a:lnTo>
                  <a:pt x="37" y="53"/>
                </a:lnTo>
                <a:lnTo>
                  <a:pt x="48" y="53"/>
                </a:lnTo>
                <a:lnTo>
                  <a:pt x="53" y="48"/>
                </a:lnTo>
                <a:lnTo>
                  <a:pt x="53" y="43"/>
                </a:lnTo>
                <a:lnTo>
                  <a:pt x="59" y="43"/>
                </a:lnTo>
                <a:lnTo>
                  <a:pt x="64" y="38"/>
                </a:lnTo>
                <a:lnTo>
                  <a:pt x="64" y="34"/>
                </a:lnTo>
                <a:lnTo>
                  <a:pt x="64" y="24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Freeform 31"/>
          <p:cNvSpPr>
            <a:spLocks/>
          </p:cNvSpPr>
          <p:nvPr/>
        </p:nvSpPr>
        <p:spPr bwMode="auto">
          <a:xfrm>
            <a:off x="4040188" y="2332216"/>
            <a:ext cx="263261" cy="198393"/>
          </a:xfrm>
          <a:custGeom>
            <a:avLst/>
            <a:gdLst/>
            <a:ahLst/>
            <a:cxnLst>
              <a:cxn ang="0">
                <a:pos x="64" y="24"/>
              </a:cxn>
              <a:cxn ang="0">
                <a:pos x="58" y="19"/>
              </a:cxn>
              <a:cxn ang="0">
                <a:pos x="58" y="14"/>
              </a:cxn>
              <a:cxn ang="0">
                <a:pos x="58" y="9"/>
              </a:cxn>
              <a:cxn ang="0">
                <a:pos x="53" y="5"/>
              </a:cxn>
              <a:cxn ang="0">
                <a:pos x="48" y="5"/>
              </a:cxn>
              <a:cxn ang="0">
                <a:pos x="42" y="0"/>
              </a:cxn>
              <a:cxn ang="0">
                <a:pos x="37" y="0"/>
              </a:cxn>
              <a:cxn ang="0">
                <a:pos x="32" y="0"/>
              </a:cxn>
              <a:cxn ang="0">
                <a:pos x="26" y="0"/>
              </a:cxn>
              <a:cxn ang="0">
                <a:pos x="16" y="0"/>
              </a:cxn>
              <a:cxn ang="0">
                <a:pos x="11" y="5"/>
              </a:cxn>
              <a:cxn ang="0">
                <a:pos x="11" y="5"/>
              </a:cxn>
              <a:cxn ang="0">
                <a:pos x="5" y="9"/>
              </a:cxn>
              <a:cxn ang="0">
                <a:pos x="0" y="14"/>
              </a:cxn>
              <a:cxn ang="0">
                <a:pos x="0" y="19"/>
              </a:cxn>
              <a:cxn ang="0">
                <a:pos x="0" y="24"/>
              </a:cxn>
              <a:cxn ang="0">
                <a:pos x="0" y="34"/>
              </a:cxn>
              <a:cxn ang="0">
                <a:pos x="0" y="38"/>
              </a:cxn>
              <a:cxn ang="0">
                <a:pos x="5" y="43"/>
              </a:cxn>
              <a:cxn ang="0">
                <a:pos x="11" y="43"/>
              </a:cxn>
              <a:cxn ang="0">
                <a:pos x="11" y="48"/>
              </a:cxn>
              <a:cxn ang="0">
                <a:pos x="16" y="53"/>
              </a:cxn>
              <a:cxn ang="0">
                <a:pos x="26" y="53"/>
              </a:cxn>
              <a:cxn ang="0">
                <a:pos x="32" y="53"/>
              </a:cxn>
              <a:cxn ang="0">
                <a:pos x="37" y="53"/>
              </a:cxn>
              <a:cxn ang="0">
                <a:pos x="42" y="53"/>
              </a:cxn>
              <a:cxn ang="0">
                <a:pos x="48" y="48"/>
              </a:cxn>
              <a:cxn ang="0">
                <a:pos x="53" y="43"/>
              </a:cxn>
              <a:cxn ang="0">
                <a:pos x="58" y="43"/>
              </a:cxn>
              <a:cxn ang="0">
                <a:pos x="58" y="38"/>
              </a:cxn>
              <a:cxn ang="0">
                <a:pos x="58" y="34"/>
              </a:cxn>
              <a:cxn ang="0">
                <a:pos x="64" y="24"/>
              </a:cxn>
            </a:cxnLst>
            <a:rect l="0" t="0" r="r" b="b"/>
            <a:pathLst>
              <a:path w="64" h="53">
                <a:moveTo>
                  <a:pt x="64" y="24"/>
                </a:moveTo>
                <a:lnTo>
                  <a:pt x="58" y="19"/>
                </a:lnTo>
                <a:lnTo>
                  <a:pt x="58" y="14"/>
                </a:lnTo>
                <a:lnTo>
                  <a:pt x="58" y="9"/>
                </a:lnTo>
                <a:lnTo>
                  <a:pt x="53" y="5"/>
                </a:lnTo>
                <a:lnTo>
                  <a:pt x="48" y="5"/>
                </a:lnTo>
                <a:lnTo>
                  <a:pt x="42" y="0"/>
                </a:lnTo>
                <a:lnTo>
                  <a:pt x="37" y="0"/>
                </a:lnTo>
                <a:lnTo>
                  <a:pt x="32" y="0"/>
                </a:lnTo>
                <a:lnTo>
                  <a:pt x="26" y="0"/>
                </a:lnTo>
                <a:lnTo>
                  <a:pt x="16" y="0"/>
                </a:lnTo>
                <a:lnTo>
                  <a:pt x="11" y="5"/>
                </a:lnTo>
                <a:lnTo>
                  <a:pt x="11" y="5"/>
                </a:lnTo>
                <a:lnTo>
                  <a:pt x="5" y="9"/>
                </a:lnTo>
                <a:lnTo>
                  <a:pt x="0" y="14"/>
                </a:lnTo>
                <a:lnTo>
                  <a:pt x="0" y="19"/>
                </a:lnTo>
                <a:lnTo>
                  <a:pt x="0" y="24"/>
                </a:lnTo>
                <a:lnTo>
                  <a:pt x="0" y="34"/>
                </a:lnTo>
                <a:lnTo>
                  <a:pt x="0" y="38"/>
                </a:lnTo>
                <a:lnTo>
                  <a:pt x="5" y="43"/>
                </a:lnTo>
                <a:lnTo>
                  <a:pt x="11" y="43"/>
                </a:lnTo>
                <a:lnTo>
                  <a:pt x="11" y="48"/>
                </a:lnTo>
                <a:lnTo>
                  <a:pt x="16" y="53"/>
                </a:lnTo>
                <a:lnTo>
                  <a:pt x="26" y="53"/>
                </a:lnTo>
                <a:lnTo>
                  <a:pt x="32" y="53"/>
                </a:lnTo>
                <a:lnTo>
                  <a:pt x="37" y="53"/>
                </a:lnTo>
                <a:lnTo>
                  <a:pt x="42" y="53"/>
                </a:lnTo>
                <a:lnTo>
                  <a:pt x="48" y="48"/>
                </a:lnTo>
                <a:lnTo>
                  <a:pt x="53" y="43"/>
                </a:lnTo>
                <a:lnTo>
                  <a:pt x="58" y="43"/>
                </a:lnTo>
                <a:lnTo>
                  <a:pt x="58" y="38"/>
                </a:lnTo>
                <a:lnTo>
                  <a:pt x="58" y="34"/>
                </a:lnTo>
                <a:lnTo>
                  <a:pt x="64" y="24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Freeform 32"/>
          <p:cNvSpPr>
            <a:spLocks/>
          </p:cNvSpPr>
          <p:nvPr/>
        </p:nvSpPr>
        <p:spPr bwMode="auto">
          <a:xfrm>
            <a:off x="4431771" y="2332216"/>
            <a:ext cx="261938" cy="198393"/>
          </a:xfrm>
          <a:custGeom>
            <a:avLst/>
            <a:gdLst/>
            <a:ahLst/>
            <a:cxnLst>
              <a:cxn ang="0">
                <a:pos x="64" y="24"/>
              </a:cxn>
              <a:cxn ang="0">
                <a:pos x="64" y="19"/>
              </a:cxn>
              <a:cxn ang="0">
                <a:pos x="59" y="14"/>
              </a:cxn>
              <a:cxn ang="0">
                <a:pos x="59" y="9"/>
              </a:cxn>
              <a:cxn ang="0">
                <a:pos x="54" y="5"/>
              </a:cxn>
              <a:cxn ang="0">
                <a:pos x="48" y="5"/>
              </a:cxn>
              <a:cxn ang="0">
                <a:pos x="43" y="0"/>
              </a:cxn>
              <a:cxn ang="0">
                <a:pos x="38" y="0"/>
              </a:cxn>
              <a:cxn ang="0">
                <a:pos x="32" y="0"/>
              </a:cxn>
              <a:cxn ang="0">
                <a:pos x="27" y="0"/>
              </a:cxn>
              <a:cxn ang="0">
                <a:pos x="22" y="0"/>
              </a:cxn>
              <a:cxn ang="0">
                <a:pos x="16" y="5"/>
              </a:cxn>
              <a:cxn ang="0">
                <a:pos x="11" y="5"/>
              </a:cxn>
              <a:cxn ang="0">
                <a:pos x="6" y="9"/>
              </a:cxn>
              <a:cxn ang="0">
                <a:pos x="0" y="14"/>
              </a:cxn>
              <a:cxn ang="0">
                <a:pos x="0" y="19"/>
              </a:cxn>
              <a:cxn ang="0">
                <a:pos x="0" y="24"/>
              </a:cxn>
              <a:cxn ang="0">
                <a:pos x="0" y="34"/>
              </a:cxn>
              <a:cxn ang="0">
                <a:pos x="0" y="38"/>
              </a:cxn>
              <a:cxn ang="0">
                <a:pos x="6" y="43"/>
              </a:cxn>
              <a:cxn ang="0">
                <a:pos x="11" y="43"/>
              </a:cxn>
              <a:cxn ang="0">
                <a:pos x="16" y="48"/>
              </a:cxn>
              <a:cxn ang="0">
                <a:pos x="22" y="53"/>
              </a:cxn>
              <a:cxn ang="0">
                <a:pos x="27" y="53"/>
              </a:cxn>
              <a:cxn ang="0">
                <a:pos x="32" y="53"/>
              </a:cxn>
              <a:cxn ang="0">
                <a:pos x="38" y="53"/>
              </a:cxn>
              <a:cxn ang="0">
                <a:pos x="43" y="53"/>
              </a:cxn>
              <a:cxn ang="0">
                <a:pos x="48" y="48"/>
              </a:cxn>
              <a:cxn ang="0">
                <a:pos x="54" y="43"/>
              </a:cxn>
              <a:cxn ang="0">
                <a:pos x="59" y="43"/>
              </a:cxn>
              <a:cxn ang="0">
                <a:pos x="59" y="38"/>
              </a:cxn>
              <a:cxn ang="0">
                <a:pos x="64" y="34"/>
              </a:cxn>
              <a:cxn ang="0">
                <a:pos x="64" y="24"/>
              </a:cxn>
            </a:cxnLst>
            <a:rect l="0" t="0" r="r" b="b"/>
            <a:pathLst>
              <a:path w="64" h="53">
                <a:moveTo>
                  <a:pt x="64" y="24"/>
                </a:moveTo>
                <a:lnTo>
                  <a:pt x="64" y="19"/>
                </a:lnTo>
                <a:lnTo>
                  <a:pt x="59" y="14"/>
                </a:lnTo>
                <a:lnTo>
                  <a:pt x="59" y="9"/>
                </a:lnTo>
                <a:lnTo>
                  <a:pt x="54" y="5"/>
                </a:lnTo>
                <a:lnTo>
                  <a:pt x="48" y="5"/>
                </a:lnTo>
                <a:lnTo>
                  <a:pt x="43" y="0"/>
                </a:lnTo>
                <a:lnTo>
                  <a:pt x="38" y="0"/>
                </a:lnTo>
                <a:lnTo>
                  <a:pt x="32" y="0"/>
                </a:lnTo>
                <a:lnTo>
                  <a:pt x="27" y="0"/>
                </a:lnTo>
                <a:lnTo>
                  <a:pt x="22" y="0"/>
                </a:lnTo>
                <a:lnTo>
                  <a:pt x="16" y="5"/>
                </a:lnTo>
                <a:lnTo>
                  <a:pt x="11" y="5"/>
                </a:lnTo>
                <a:lnTo>
                  <a:pt x="6" y="9"/>
                </a:lnTo>
                <a:lnTo>
                  <a:pt x="0" y="14"/>
                </a:lnTo>
                <a:lnTo>
                  <a:pt x="0" y="19"/>
                </a:lnTo>
                <a:lnTo>
                  <a:pt x="0" y="24"/>
                </a:lnTo>
                <a:lnTo>
                  <a:pt x="0" y="34"/>
                </a:lnTo>
                <a:lnTo>
                  <a:pt x="0" y="38"/>
                </a:lnTo>
                <a:lnTo>
                  <a:pt x="6" y="43"/>
                </a:lnTo>
                <a:lnTo>
                  <a:pt x="11" y="43"/>
                </a:lnTo>
                <a:lnTo>
                  <a:pt x="16" y="48"/>
                </a:lnTo>
                <a:lnTo>
                  <a:pt x="22" y="53"/>
                </a:lnTo>
                <a:lnTo>
                  <a:pt x="27" y="53"/>
                </a:lnTo>
                <a:lnTo>
                  <a:pt x="32" y="53"/>
                </a:lnTo>
                <a:lnTo>
                  <a:pt x="38" y="53"/>
                </a:lnTo>
                <a:lnTo>
                  <a:pt x="43" y="53"/>
                </a:lnTo>
                <a:lnTo>
                  <a:pt x="48" y="48"/>
                </a:lnTo>
                <a:lnTo>
                  <a:pt x="54" y="43"/>
                </a:lnTo>
                <a:lnTo>
                  <a:pt x="59" y="43"/>
                </a:lnTo>
                <a:lnTo>
                  <a:pt x="59" y="38"/>
                </a:lnTo>
                <a:lnTo>
                  <a:pt x="64" y="34"/>
                </a:lnTo>
                <a:lnTo>
                  <a:pt x="64" y="24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Freeform 33"/>
          <p:cNvSpPr>
            <a:spLocks/>
          </p:cNvSpPr>
          <p:nvPr/>
        </p:nvSpPr>
        <p:spPr bwMode="auto">
          <a:xfrm>
            <a:off x="4845844" y="2332216"/>
            <a:ext cx="263260" cy="198393"/>
          </a:xfrm>
          <a:custGeom>
            <a:avLst/>
            <a:gdLst/>
            <a:ahLst/>
            <a:cxnLst>
              <a:cxn ang="0">
                <a:pos x="64" y="24"/>
              </a:cxn>
              <a:cxn ang="0">
                <a:pos x="59" y="19"/>
              </a:cxn>
              <a:cxn ang="0">
                <a:pos x="59" y="14"/>
              </a:cxn>
              <a:cxn ang="0">
                <a:pos x="59" y="9"/>
              </a:cxn>
              <a:cxn ang="0">
                <a:pos x="54" y="5"/>
              </a:cxn>
              <a:cxn ang="0">
                <a:pos x="48" y="5"/>
              </a:cxn>
              <a:cxn ang="0">
                <a:pos x="43" y="0"/>
              </a:cxn>
              <a:cxn ang="0">
                <a:pos x="38" y="0"/>
              </a:cxn>
              <a:cxn ang="0">
                <a:pos x="32" y="0"/>
              </a:cxn>
              <a:cxn ang="0">
                <a:pos x="27" y="0"/>
              </a:cxn>
              <a:cxn ang="0">
                <a:pos x="16" y="0"/>
              </a:cxn>
              <a:cxn ang="0">
                <a:pos x="11" y="5"/>
              </a:cxn>
              <a:cxn ang="0">
                <a:pos x="11" y="5"/>
              </a:cxn>
              <a:cxn ang="0">
                <a:pos x="6" y="9"/>
              </a:cxn>
              <a:cxn ang="0">
                <a:pos x="0" y="14"/>
              </a:cxn>
              <a:cxn ang="0">
                <a:pos x="0" y="19"/>
              </a:cxn>
              <a:cxn ang="0">
                <a:pos x="0" y="24"/>
              </a:cxn>
              <a:cxn ang="0">
                <a:pos x="0" y="34"/>
              </a:cxn>
              <a:cxn ang="0">
                <a:pos x="0" y="38"/>
              </a:cxn>
              <a:cxn ang="0">
                <a:pos x="6" y="43"/>
              </a:cxn>
              <a:cxn ang="0">
                <a:pos x="11" y="43"/>
              </a:cxn>
              <a:cxn ang="0">
                <a:pos x="11" y="48"/>
              </a:cxn>
              <a:cxn ang="0">
                <a:pos x="16" y="53"/>
              </a:cxn>
              <a:cxn ang="0">
                <a:pos x="27" y="53"/>
              </a:cxn>
              <a:cxn ang="0">
                <a:pos x="32" y="53"/>
              </a:cxn>
              <a:cxn ang="0">
                <a:pos x="38" y="53"/>
              </a:cxn>
              <a:cxn ang="0">
                <a:pos x="43" y="53"/>
              </a:cxn>
              <a:cxn ang="0">
                <a:pos x="48" y="48"/>
              </a:cxn>
              <a:cxn ang="0">
                <a:pos x="54" y="43"/>
              </a:cxn>
              <a:cxn ang="0">
                <a:pos x="59" y="43"/>
              </a:cxn>
              <a:cxn ang="0">
                <a:pos x="59" y="38"/>
              </a:cxn>
              <a:cxn ang="0">
                <a:pos x="59" y="34"/>
              </a:cxn>
              <a:cxn ang="0">
                <a:pos x="64" y="24"/>
              </a:cxn>
            </a:cxnLst>
            <a:rect l="0" t="0" r="r" b="b"/>
            <a:pathLst>
              <a:path w="64" h="53">
                <a:moveTo>
                  <a:pt x="64" y="24"/>
                </a:moveTo>
                <a:lnTo>
                  <a:pt x="59" y="19"/>
                </a:lnTo>
                <a:lnTo>
                  <a:pt x="59" y="14"/>
                </a:lnTo>
                <a:lnTo>
                  <a:pt x="59" y="9"/>
                </a:lnTo>
                <a:lnTo>
                  <a:pt x="54" y="5"/>
                </a:lnTo>
                <a:lnTo>
                  <a:pt x="48" y="5"/>
                </a:lnTo>
                <a:lnTo>
                  <a:pt x="43" y="0"/>
                </a:lnTo>
                <a:lnTo>
                  <a:pt x="38" y="0"/>
                </a:lnTo>
                <a:lnTo>
                  <a:pt x="32" y="0"/>
                </a:lnTo>
                <a:lnTo>
                  <a:pt x="27" y="0"/>
                </a:lnTo>
                <a:lnTo>
                  <a:pt x="16" y="0"/>
                </a:lnTo>
                <a:lnTo>
                  <a:pt x="11" y="5"/>
                </a:lnTo>
                <a:lnTo>
                  <a:pt x="11" y="5"/>
                </a:lnTo>
                <a:lnTo>
                  <a:pt x="6" y="9"/>
                </a:lnTo>
                <a:lnTo>
                  <a:pt x="0" y="14"/>
                </a:lnTo>
                <a:lnTo>
                  <a:pt x="0" y="19"/>
                </a:lnTo>
                <a:lnTo>
                  <a:pt x="0" y="24"/>
                </a:lnTo>
                <a:lnTo>
                  <a:pt x="0" y="34"/>
                </a:lnTo>
                <a:lnTo>
                  <a:pt x="0" y="38"/>
                </a:lnTo>
                <a:lnTo>
                  <a:pt x="6" y="43"/>
                </a:lnTo>
                <a:lnTo>
                  <a:pt x="11" y="43"/>
                </a:lnTo>
                <a:lnTo>
                  <a:pt x="11" y="48"/>
                </a:lnTo>
                <a:lnTo>
                  <a:pt x="16" y="53"/>
                </a:lnTo>
                <a:lnTo>
                  <a:pt x="27" y="53"/>
                </a:lnTo>
                <a:lnTo>
                  <a:pt x="32" y="53"/>
                </a:lnTo>
                <a:lnTo>
                  <a:pt x="38" y="53"/>
                </a:lnTo>
                <a:lnTo>
                  <a:pt x="43" y="53"/>
                </a:lnTo>
                <a:lnTo>
                  <a:pt x="48" y="48"/>
                </a:lnTo>
                <a:lnTo>
                  <a:pt x="54" y="43"/>
                </a:lnTo>
                <a:lnTo>
                  <a:pt x="59" y="43"/>
                </a:lnTo>
                <a:lnTo>
                  <a:pt x="59" y="38"/>
                </a:lnTo>
                <a:lnTo>
                  <a:pt x="59" y="34"/>
                </a:lnTo>
                <a:lnTo>
                  <a:pt x="64" y="24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Freeform 34"/>
          <p:cNvSpPr>
            <a:spLocks/>
          </p:cNvSpPr>
          <p:nvPr/>
        </p:nvSpPr>
        <p:spPr bwMode="auto">
          <a:xfrm>
            <a:off x="5306219" y="2384144"/>
            <a:ext cx="85989" cy="74564"/>
          </a:xfrm>
          <a:custGeom>
            <a:avLst/>
            <a:gdLst/>
            <a:ahLst/>
            <a:cxnLst>
              <a:cxn ang="0">
                <a:pos x="21" y="10"/>
              </a:cxn>
              <a:cxn ang="0">
                <a:pos x="16" y="5"/>
              </a:cxn>
              <a:cxn ang="0">
                <a:pos x="11" y="0"/>
              </a:cxn>
              <a:cxn ang="0">
                <a:pos x="5" y="5"/>
              </a:cxn>
              <a:cxn ang="0">
                <a:pos x="0" y="10"/>
              </a:cxn>
              <a:cxn ang="0">
                <a:pos x="5" y="15"/>
              </a:cxn>
              <a:cxn ang="0">
                <a:pos x="11" y="20"/>
              </a:cxn>
              <a:cxn ang="0">
                <a:pos x="16" y="15"/>
              </a:cxn>
              <a:cxn ang="0">
                <a:pos x="21" y="10"/>
              </a:cxn>
              <a:cxn ang="0">
                <a:pos x="21" y="10"/>
              </a:cxn>
            </a:cxnLst>
            <a:rect l="0" t="0" r="r" b="b"/>
            <a:pathLst>
              <a:path w="21" h="20">
                <a:moveTo>
                  <a:pt x="21" y="10"/>
                </a:moveTo>
                <a:lnTo>
                  <a:pt x="16" y="5"/>
                </a:lnTo>
                <a:lnTo>
                  <a:pt x="11" y="0"/>
                </a:lnTo>
                <a:lnTo>
                  <a:pt x="5" y="5"/>
                </a:lnTo>
                <a:lnTo>
                  <a:pt x="0" y="10"/>
                </a:lnTo>
                <a:lnTo>
                  <a:pt x="5" y="15"/>
                </a:lnTo>
                <a:lnTo>
                  <a:pt x="11" y="20"/>
                </a:lnTo>
                <a:lnTo>
                  <a:pt x="16" y="15"/>
                </a:lnTo>
                <a:lnTo>
                  <a:pt x="21" y="10"/>
                </a:lnTo>
                <a:lnTo>
                  <a:pt x="21" y="1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Freeform 35"/>
          <p:cNvSpPr>
            <a:spLocks/>
          </p:cNvSpPr>
          <p:nvPr/>
        </p:nvSpPr>
        <p:spPr bwMode="auto">
          <a:xfrm>
            <a:off x="5306219" y="2384144"/>
            <a:ext cx="85989" cy="74564"/>
          </a:xfrm>
          <a:custGeom>
            <a:avLst/>
            <a:gdLst/>
            <a:ahLst/>
            <a:cxnLst>
              <a:cxn ang="0">
                <a:pos x="21" y="10"/>
              </a:cxn>
              <a:cxn ang="0">
                <a:pos x="21" y="5"/>
              </a:cxn>
              <a:cxn ang="0">
                <a:pos x="21" y="5"/>
              </a:cxn>
              <a:cxn ang="0">
                <a:pos x="21" y="5"/>
              </a:cxn>
              <a:cxn ang="0">
                <a:pos x="21" y="0"/>
              </a:cxn>
              <a:cxn ang="0">
                <a:pos x="16" y="0"/>
              </a:cxn>
              <a:cxn ang="0">
                <a:pos x="16" y="0"/>
              </a:cxn>
              <a:cxn ang="0">
                <a:pos x="16" y="0"/>
              </a:cxn>
              <a:cxn ang="0">
                <a:pos x="11" y="0"/>
              </a:cxn>
              <a:cxn ang="0">
                <a:pos x="11" y="0"/>
              </a:cxn>
              <a:cxn ang="0">
                <a:pos x="5" y="0"/>
              </a:cxn>
              <a:cxn ang="0">
                <a:pos x="5" y="0"/>
              </a:cxn>
              <a:cxn ang="0">
                <a:pos x="5" y="0"/>
              </a:cxn>
              <a:cxn ang="0">
                <a:pos x="5" y="5"/>
              </a:cxn>
              <a:cxn ang="0">
                <a:pos x="0" y="5"/>
              </a:cxn>
              <a:cxn ang="0">
                <a:pos x="0" y="5"/>
              </a:cxn>
              <a:cxn ang="0">
                <a:pos x="0" y="10"/>
              </a:cxn>
              <a:cxn ang="0">
                <a:pos x="0" y="10"/>
              </a:cxn>
              <a:cxn ang="0">
                <a:pos x="0" y="10"/>
              </a:cxn>
              <a:cxn ang="0">
                <a:pos x="5" y="15"/>
              </a:cxn>
              <a:cxn ang="0">
                <a:pos x="5" y="15"/>
              </a:cxn>
              <a:cxn ang="0">
                <a:pos x="5" y="15"/>
              </a:cxn>
              <a:cxn ang="0">
                <a:pos x="5" y="20"/>
              </a:cxn>
              <a:cxn ang="0">
                <a:pos x="11" y="20"/>
              </a:cxn>
              <a:cxn ang="0">
                <a:pos x="11" y="20"/>
              </a:cxn>
              <a:cxn ang="0">
                <a:pos x="16" y="20"/>
              </a:cxn>
              <a:cxn ang="0">
                <a:pos x="16" y="20"/>
              </a:cxn>
              <a:cxn ang="0">
                <a:pos x="16" y="15"/>
              </a:cxn>
              <a:cxn ang="0">
                <a:pos x="21" y="15"/>
              </a:cxn>
              <a:cxn ang="0">
                <a:pos x="21" y="15"/>
              </a:cxn>
              <a:cxn ang="0">
                <a:pos x="21" y="10"/>
              </a:cxn>
              <a:cxn ang="0">
                <a:pos x="21" y="10"/>
              </a:cxn>
              <a:cxn ang="0">
                <a:pos x="21" y="10"/>
              </a:cxn>
            </a:cxnLst>
            <a:rect l="0" t="0" r="r" b="b"/>
            <a:pathLst>
              <a:path w="21" h="20">
                <a:moveTo>
                  <a:pt x="21" y="10"/>
                </a:moveTo>
                <a:lnTo>
                  <a:pt x="21" y="5"/>
                </a:lnTo>
                <a:lnTo>
                  <a:pt x="21" y="5"/>
                </a:lnTo>
                <a:lnTo>
                  <a:pt x="21" y="5"/>
                </a:lnTo>
                <a:lnTo>
                  <a:pt x="21" y="0"/>
                </a:lnTo>
                <a:lnTo>
                  <a:pt x="16" y="0"/>
                </a:lnTo>
                <a:lnTo>
                  <a:pt x="16" y="0"/>
                </a:lnTo>
                <a:lnTo>
                  <a:pt x="16" y="0"/>
                </a:lnTo>
                <a:lnTo>
                  <a:pt x="11" y="0"/>
                </a:lnTo>
                <a:lnTo>
                  <a:pt x="11" y="0"/>
                </a:lnTo>
                <a:lnTo>
                  <a:pt x="5" y="0"/>
                </a:lnTo>
                <a:lnTo>
                  <a:pt x="5" y="0"/>
                </a:ln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lnTo>
                  <a:pt x="0" y="5"/>
                </a:lnTo>
                <a:lnTo>
                  <a:pt x="0" y="10"/>
                </a:lnTo>
                <a:lnTo>
                  <a:pt x="0" y="10"/>
                </a:lnTo>
                <a:lnTo>
                  <a:pt x="0" y="10"/>
                </a:lnTo>
                <a:lnTo>
                  <a:pt x="5" y="15"/>
                </a:lnTo>
                <a:lnTo>
                  <a:pt x="5" y="15"/>
                </a:lnTo>
                <a:lnTo>
                  <a:pt x="5" y="15"/>
                </a:lnTo>
                <a:lnTo>
                  <a:pt x="5" y="20"/>
                </a:lnTo>
                <a:lnTo>
                  <a:pt x="11" y="20"/>
                </a:lnTo>
                <a:lnTo>
                  <a:pt x="11" y="20"/>
                </a:lnTo>
                <a:lnTo>
                  <a:pt x="16" y="20"/>
                </a:lnTo>
                <a:lnTo>
                  <a:pt x="16" y="20"/>
                </a:lnTo>
                <a:lnTo>
                  <a:pt x="16" y="15"/>
                </a:lnTo>
                <a:lnTo>
                  <a:pt x="21" y="15"/>
                </a:lnTo>
                <a:lnTo>
                  <a:pt x="21" y="15"/>
                </a:lnTo>
                <a:lnTo>
                  <a:pt x="21" y="10"/>
                </a:lnTo>
                <a:lnTo>
                  <a:pt x="21" y="10"/>
                </a:lnTo>
                <a:lnTo>
                  <a:pt x="21" y="1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Freeform 36"/>
          <p:cNvSpPr>
            <a:spLocks/>
          </p:cNvSpPr>
          <p:nvPr/>
        </p:nvSpPr>
        <p:spPr bwMode="auto">
          <a:xfrm>
            <a:off x="5503333" y="2384144"/>
            <a:ext cx="85990" cy="74564"/>
          </a:xfrm>
          <a:custGeom>
            <a:avLst/>
            <a:gdLst/>
            <a:ahLst/>
            <a:cxnLst>
              <a:cxn ang="0">
                <a:pos x="21" y="10"/>
              </a:cxn>
              <a:cxn ang="0">
                <a:pos x="16" y="5"/>
              </a:cxn>
              <a:cxn ang="0">
                <a:pos x="10" y="0"/>
              </a:cxn>
              <a:cxn ang="0">
                <a:pos x="5" y="5"/>
              </a:cxn>
              <a:cxn ang="0">
                <a:pos x="0" y="10"/>
              </a:cxn>
              <a:cxn ang="0">
                <a:pos x="5" y="15"/>
              </a:cxn>
              <a:cxn ang="0">
                <a:pos x="10" y="20"/>
              </a:cxn>
              <a:cxn ang="0">
                <a:pos x="16" y="15"/>
              </a:cxn>
              <a:cxn ang="0">
                <a:pos x="21" y="10"/>
              </a:cxn>
              <a:cxn ang="0">
                <a:pos x="21" y="10"/>
              </a:cxn>
            </a:cxnLst>
            <a:rect l="0" t="0" r="r" b="b"/>
            <a:pathLst>
              <a:path w="21" h="20">
                <a:moveTo>
                  <a:pt x="21" y="10"/>
                </a:moveTo>
                <a:lnTo>
                  <a:pt x="16" y="5"/>
                </a:lnTo>
                <a:lnTo>
                  <a:pt x="10" y="0"/>
                </a:lnTo>
                <a:lnTo>
                  <a:pt x="5" y="5"/>
                </a:lnTo>
                <a:lnTo>
                  <a:pt x="0" y="10"/>
                </a:lnTo>
                <a:lnTo>
                  <a:pt x="5" y="15"/>
                </a:lnTo>
                <a:lnTo>
                  <a:pt x="10" y="20"/>
                </a:lnTo>
                <a:lnTo>
                  <a:pt x="16" y="15"/>
                </a:lnTo>
                <a:lnTo>
                  <a:pt x="21" y="10"/>
                </a:lnTo>
                <a:lnTo>
                  <a:pt x="21" y="1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Freeform 37"/>
          <p:cNvSpPr>
            <a:spLocks/>
          </p:cNvSpPr>
          <p:nvPr/>
        </p:nvSpPr>
        <p:spPr bwMode="auto">
          <a:xfrm>
            <a:off x="5503333" y="2384144"/>
            <a:ext cx="85990" cy="74564"/>
          </a:xfrm>
          <a:custGeom>
            <a:avLst/>
            <a:gdLst/>
            <a:ahLst/>
            <a:cxnLst>
              <a:cxn ang="0">
                <a:pos x="21" y="10"/>
              </a:cxn>
              <a:cxn ang="0">
                <a:pos x="21" y="5"/>
              </a:cxn>
              <a:cxn ang="0">
                <a:pos x="16" y="5"/>
              </a:cxn>
              <a:cxn ang="0">
                <a:pos x="16" y="5"/>
              </a:cxn>
              <a:cxn ang="0">
                <a:pos x="16" y="0"/>
              </a:cxn>
              <a:cxn ang="0">
                <a:pos x="16" y="0"/>
              </a:cxn>
              <a:cxn ang="0">
                <a:pos x="10" y="0"/>
              </a:cxn>
              <a:cxn ang="0">
                <a:pos x="10" y="0"/>
              </a:cxn>
              <a:cxn ang="0">
                <a:pos x="10" y="0"/>
              </a:cxn>
              <a:cxn ang="0">
                <a:pos x="5" y="0"/>
              </a:cxn>
              <a:cxn ang="0">
                <a:pos x="5" y="0"/>
              </a:cxn>
              <a:cxn ang="0">
                <a:pos x="5" y="0"/>
              </a:cxn>
              <a:cxn ang="0">
                <a:pos x="0" y="0"/>
              </a:cxn>
              <a:cxn ang="0">
                <a:pos x="0" y="5"/>
              </a:cxn>
              <a:cxn ang="0">
                <a:pos x="0" y="5"/>
              </a:cxn>
              <a:cxn ang="0">
                <a:pos x="0" y="5"/>
              </a:cxn>
              <a:cxn ang="0">
                <a:pos x="0" y="10"/>
              </a:cxn>
              <a:cxn ang="0">
                <a:pos x="0" y="10"/>
              </a:cxn>
              <a:cxn ang="0">
                <a:pos x="0" y="10"/>
              </a:cxn>
              <a:cxn ang="0">
                <a:pos x="0" y="15"/>
              </a:cxn>
              <a:cxn ang="0">
                <a:pos x="0" y="15"/>
              </a:cxn>
              <a:cxn ang="0">
                <a:pos x="5" y="15"/>
              </a:cxn>
              <a:cxn ang="0">
                <a:pos x="5" y="20"/>
              </a:cxn>
              <a:cxn ang="0">
                <a:pos x="5" y="20"/>
              </a:cxn>
              <a:cxn ang="0">
                <a:pos x="10" y="20"/>
              </a:cxn>
              <a:cxn ang="0">
                <a:pos x="10" y="20"/>
              </a:cxn>
              <a:cxn ang="0">
                <a:pos x="10" y="20"/>
              </a:cxn>
              <a:cxn ang="0">
                <a:pos x="16" y="15"/>
              </a:cxn>
              <a:cxn ang="0">
                <a:pos x="16" y="15"/>
              </a:cxn>
              <a:cxn ang="0">
                <a:pos x="16" y="15"/>
              </a:cxn>
              <a:cxn ang="0">
                <a:pos x="16" y="10"/>
              </a:cxn>
              <a:cxn ang="0">
                <a:pos x="21" y="10"/>
              </a:cxn>
              <a:cxn ang="0">
                <a:pos x="21" y="10"/>
              </a:cxn>
            </a:cxnLst>
            <a:rect l="0" t="0" r="r" b="b"/>
            <a:pathLst>
              <a:path w="21" h="20">
                <a:moveTo>
                  <a:pt x="21" y="10"/>
                </a:moveTo>
                <a:lnTo>
                  <a:pt x="21" y="5"/>
                </a:lnTo>
                <a:lnTo>
                  <a:pt x="16" y="5"/>
                </a:lnTo>
                <a:lnTo>
                  <a:pt x="16" y="5"/>
                </a:lnTo>
                <a:lnTo>
                  <a:pt x="16" y="0"/>
                </a:lnTo>
                <a:lnTo>
                  <a:pt x="16" y="0"/>
                </a:lnTo>
                <a:lnTo>
                  <a:pt x="10" y="0"/>
                </a:lnTo>
                <a:lnTo>
                  <a:pt x="10" y="0"/>
                </a:lnTo>
                <a:lnTo>
                  <a:pt x="10" y="0"/>
                </a:lnTo>
                <a:lnTo>
                  <a:pt x="5" y="0"/>
                </a:lnTo>
                <a:lnTo>
                  <a:pt x="5" y="0"/>
                </a:lnTo>
                <a:lnTo>
                  <a:pt x="5" y="0"/>
                </a:lnTo>
                <a:lnTo>
                  <a:pt x="0" y="0"/>
                </a:lnTo>
                <a:lnTo>
                  <a:pt x="0" y="5"/>
                </a:lnTo>
                <a:lnTo>
                  <a:pt x="0" y="5"/>
                </a:lnTo>
                <a:lnTo>
                  <a:pt x="0" y="5"/>
                </a:lnTo>
                <a:lnTo>
                  <a:pt x="0" y="10"/>
                </a:lnTo>
                <a:lnTo>
                  <a:pt x="0" y="10"/>
                </a:lnTo>
                <a:lnTo>
                  <a:pt x="0" y="10"/>
                </a:lnTo>
                <a:lnTo>
                  <a:pt x="0" y="15"/>
                </a:lnTo>
                <a:lnTo>
                  <a:pt x="0" y="15"/>
                </a:lnTo>
                <a:lnTo>
                  <a:pt x="5" y="15"/>
                </a:lnTo>
                <a:lnTo>
                  <a:pt x="5" y="20"/>
                </a:lnTo>
                <a:lnTo>
                  <a:pt x="5" y="20"/>
                </a:lnTo>
                <a:lnTo>
                  <a:pt x="10" y="20"/>
                </a:lnTo>
                <a:lnTo>
                  <a:pt x="10" y="20"/>
                </a:lnTo>
                <a:lnTo>
                  <a:pt x="10" y="20"/>
                </a:lnTo>
                <a:lnTo>
                  <a:pt x="16" y="15"/>
                </a:lnTo>
                <a:lnTo>
                  <a:pt x="16" y="15"/>
                </a:lnTo>
                <a:lnTo>
                  <a:pt x="16" y="15"/>
                </a:lnTo>
                <a:lnTo>
                  <a:pt x="16" y="10"/>
                </a:lnTo>
                <a:lnTo>
                  <a:pt x="21" y="10"/>
                </a:lnTo>
                <a:lnTo>
                  <a:pt x="21" y="1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Freeform 38"/>
          <p:cNvSpPr>
            <a:spLocks/>
          </p:cNvSpPr>
          <p:nvPr/>
        </p:nvSpPr>
        <p:spPr bwMode="auto">
          <a:xfrm>
            <a:off x="5676636" y="2384144"/>
            <a:ext cx="85989" cy="74564"/>
          </a:xfrm>
          <a:custGeom>
            <a:avLst/>
            <a:gdLst/>
            <a:ahLst/>
            <a:cxnLst>
              <a:cxn ang="0">
                <a:pos x="21" y="10"/>
              </a:cxn>
              <a:cxn ang="0">
                <a:pos x="16" y="5"/>
              </a:cxn>
              <a:cxn ang="0">
                <a:pos x="11" y="0"/>
              </a:cxn>
              <a:cxn ang="0">
                <a:pos x="6" y="5"/>
              </a:cxn>
              <a:cxn ang="0">
                <a:pos x="0" y="10"/>
              </a:cxn>
              <a:cxn ang="0">
                <a:pos x="6" y="15"/>
              </a:cxn>
              <a:cxn ang="0">
                <a:pos x="11" y="20"/>
              </a:cxn>
              <a:cxn ang="0">
                <a:pos x="16" y="15"/>
              </a:cxn>
              <a:cxn ang="0">
                <a:pos x="21" y="10"/>
              </a:cxn>
              <a:cxn ang="0">
                <a:pos x="21" y="10"/>
              </a:cxn>
            </a:cxnLst>
            <a:rect l="0" t="0" r="r" b="b"/>
            <a:pathLst>
              <a:path w="21" h="20">
                <a:moveTo>
                  <a:pt x="21" y="10"/>
                </a:moveTo>
                <a:lnTo>
                  <a:pt x="16" y="5"/>
                </a:lnTo>
                <a:lnTo>
                  <a:pt x="11" y="0"/>
                </a:lnTo>
                <a:lnTo>
                  <a:pt x="6" y="5"/>
                </a:lnTo>
                <a:lnTo>
                  <a:pt x="0" y="10"/>
                </a:lnTo>
                <a:lnTo>
                  <a:pt x="6" y="15"/>
                </a:lnTo>
                <a:lnTo>
                  <a:pt x="11" y="20"/>
                </a:lnTo>
                <a:lnTo>
                  <a:pt x="16" y="15"/>
                </a:lnTo>
                <a:lnTo>
                  <a:pt x="21" y="10"/>
                </a:lnTo>
                <a:lnTo>
                  <a:pt x="21" y="1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Freeform 39"/>
          <p:cNvSpPr>
            <a:spLocks/>
          </p:cNvSpPr>
          <p:nvPr/>
        </p:nvSpPr>
        <p:spPr bwMode="auto">
          <a:xfrm>
            <a:off x="5676636" y="2384144"/>
            <a:ext cx="85989" cy="74564"/>
          </a:xfrm>
          <a:custGeom>
            <a:avLst/>
            <a:gdLst/>
            <a:ahLst/>
            <a:cxnLst>
              <a:cxn ang="0">
                <a:pos x="21" y="10"/>
              </a:cxn>
              <a:cxn ang="0">
                <a:pos x="21" y="5"/>
              </a:cxn>
              <a:cxn ang="0">
                <a:pos x="21" y="5"/>
              </a:cxn>
              <a:cxn ang="0">
                <a:pos x="21" y="5"/>
              </a:cxn>
              <a:cxn ang="0">
                <a:pos x="16" y="0"/>
              </a:cxn>
              <a:cxn ang="0">
                <a:pos x="16" y="0"/>
              </a:cxn>
              <a:cxn ang="0">
                <a:pos x="16" y="0"/>
              </a:cxn>
              <a:cxn ang="0">
                <a:pos x="11" y="0"/>
              </a:cxn>
              <a:cxn ang="0">
                <a:pos x="11" y="0"/>
              </a:cxn>
              <a:cxn ang="0">
                <a:pos x="11" y="0"/>
              </a:cxn>
              <a:cxn ang="0">
                <a:pos x="6" y="0"/>
              </a:cxn>
              <a:cxn ang="0">
                <a:pos x="6" y="0"/>
              </a:cxn>
              <a:cxn ang="0">
                <a:pos x="6" y="0"/>
              </a:cxn>
              <a:cxn ang="0">
                <a:pos x="0" y="5"/>
              </a:cxn>
              <a:cxn ang="0">
                <a:pos x="0" y="5"/>
              </a:cxn>
              <a:cxn ang="0">
                <a:pos x="0" y="5"/>
              </a:cxn>
              <a:cxn ang="0">
                <a:pos x="0" y="10"/>
              </a:cxn>
              <a:cxn ang="0">
                <a:pos x="0" y="10"/>
              </a:cxn>
              <a:cxn ang="0">
                <a:pos x="0" y="10"/>
              </a:cxn>
              <a:cxn ang="0">
                <a:pos x="0" y="15"/>
              </a:cxn>
              <a:cxn ang="0">
                <a:pos x="6" y="15"/>
              </a:cxn>
              <a:cxn ang="0">
                <a:pos x="6" y="15"/>
              </a:cxn>
              <a:cxn ang="0">
                <a:pos x="6" y="20"/>
              </a:cxn>
              <a:cxn ang="0">
                <a:pos x="11" y="20"/>
              </a:cxn>
              <a:cxn ang="0">
                <a:pos x="11" y="20"/>
              </a:cxn>
              <a:cxn ang="0">
                <a:pos x="11" y="20"/>
              </a:cxn>
              <a:cxn ang="0">
                <a:pos x="16" y="20"/>
              </a:cxn>
              <a:cxn ang="0">
                <a:pos x="16" y="15"/>
              </a:cxn>
              <a:cxn ang="0">
                <a:pos x="16" y="15"/>
              </a:cxn>
              <a:cxn ang="0">
                <a:pos x="21" y="15"/>
              </a:cxn>
              <a:cxn ang="0">
                <a:pos x="21" y="10"/>
              </a:cxn>
              <a:cxn ang="0">
                <a:pos x="21" y="10"/>
              </a:cxn>
              <a:cxn ang="0">
                <a:pos x="21" y="10"/>
              </a:cxn>
            </a:cxnLst>
            <a:rect l="0" t="0" r="r" b="b"/>
            <a:pathLst>
              <a:path w="21" h="20">
                <a:moveTo>
                  <a:pt x="21" y="10"/>
                </a:moveTo>
                <a:lnTo>
                  <a:pt x="21" y="5"/>
                </a:lnTo>
                <a:lnTo>
                  <a:pt x="21" y="5"/>
                </a:lnTo>
                <a:lnTo>
                  <a:pt x="21" y="5"/>
                </a:lnTo>
                <a:lnTo>
                  <a:pt x="16" y="0"/>
                </a:lnTo>
                <a:lnTo>
                  <a:pt x="16" y="0"/>
                </a:lnTo>
                <a:lnTo>
                  <a:pt x="16" y="0"/>
                </a:lnTo>
                <a:lnTo>
                  <a:pt x="11" y="0"/>
                </a:lnTo>
                <a:lnTo>
                  <a:pt x="11" y="0"/>
                </a:lnTo>
                <a:lnTo>
                  <a:pt x="11" y="0"/>
                </a:lnTo>
                <a:lnTo>
                  <a:pt x="6" y="0"/>
                </a:lnTo>
                <a:lnTo>
                  <a:pt x="6" y="0"/>
                </a:lnTo>
                <a:lnTo>
                  <a:pt x="6" y="0"/>
                </a:lnTo>
                <a:lnTo>
                  <a:pt x="0" y="5"/>
                </a:lnTo>
                <a:lnTo>
                  <a:pt x="0" y="5"/>
                </a:lnTo>
                <a:lnTo>
                  <a:pt x="0" y="5"/>
                </a:lnTo>
                <a:lnTo>
                  <a:pt x="0" y="10"/>
                </a:lnTo>
                <a:lnTo>
                  <a:pt x="0" y="10"/>
                </a:lnTo>
                <a:lnTo>
                  <a:pt x="0" y="10"/>
                </a:lnTo>
                <a:lnTo>
                  <a:pt x="0" y="15"/>
                </a:lnTo>
                <a:lnTo>
                  <a:pt x="6" y="15"/>
                </a:lnTo>
                <a:lnTo>
                  <a:pt x="6" y="15"/>
                </a:lnTo>
                <a:lnTo>
                  <a:pt x="6" y="20"/>
                </a:lnTo>
                <a:lnTo>
                  <a:pt x="11" y="20"/>
                </a:lnTo>
                <a:lnTo>
                  <a:pt x="11" y="20"/>
                </a:lnTo>
                <a:lnTo>
                  <a:pt x="11" y="20"/>
                </a:lnTo>
                <a:lnTo>
                  <a:pt x="16" y="20"/>
                </a:lnTo>
                <a:lnTo>
                  <a:pt x="16" y="15"/>
                </a:lnTo>
                <a:lnTo>
                  <a:pt x="16" y="15"/>
                </a:lnTo>
                <a:lnTo>
                  <a:pt x="21" y="15"/>
                </a:lnTo>
                <a:lnTo>
                  <a:pt x="21" y="10"/>
                </a:lnTo>
                <a:lnTo>
                  <a:pt x="21" y="10"/>
                </a:lnTo>
                <a:lnTo>
                  <a:pt x="21" y="1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Freeform 40"/>
          <p:cNvSpPr>
            <a:spLocks/>
          </p:cNvSpPr>
          <p:nvPr/>
        </p:nvSpPr>
        <p:spPr bwMode="auto">
          <a:xfrm>
            <a:off x="5959740" y="2313575"/>
            <a:ext cx="263260" cy="217034"/>
          </a:xfrm>
          <a:custGeom>
            <a:avLst/>
            <a:gdLst/>
            <a:ahLst/>
            <a:cxnLst>
              <a:cxn ang="0">
                <a:pos x="64" y="29"/>
              </a:cxn>
              <a:cxn ang="0">
                <a:pos x="64" y="24"/>
              </a:cxn>
              <a:cxn ang="0">
                <a:pos x="59" y="14"/>
              </a:cxn>
              <a:cxn ang="0">
                <a:pos x="59" y="10"/>
              </a:cxn>
              <a:cxn ang="0">
                <a:pos x="53" y="10"/>
              </a:cxn>
              <a:cxn ang="0">
                <a:pos x="48" y="5"/>
              </a:cxn>
              <a:cxn ang="0">
                <a:pos x="43" y="0"/>
              </a:cxn>
              <a:cxn ang="0">
                <a:pos x="37" y="0"/>
              </a:cxn>
              <a:cxn ang="0">
                <a:pos x="32" y="0"/>
              </a:cxn>
              <a:cxn ang="0">
                <a:pos x="27" y="0"/>
              </a:cxn>
              <a:cxn ang="0">
                <a:pos x="22" y="0"/>
              </a:cxn>
              <a:cxn ang="0">
                <a:pos x="16" y="5"/>
              </a:cxn>
              <a:cxn ang="0">
                <a:pos x="11" y="10"/>
              </a:cxn>
              <a:cxn ang="0">
                <a:pos x="6" y="10"/>
              </a:cxn>
              <a:cxn ang="0">
                <a:pos x="6" y="14"/>
              </a:cxn>
              <a:cxn ang="0">
                <a:pos x="0" y="24"/>
              </a:cxn>
              <a:cxn ang="0">
                <a:pos x="0" y="29"/>
              </a:cxn>
              <a:cxn ang="0">
                <a:pos x="0" y="34"/>
              </a:cxn>
              <a:cxn ang="0">
                <a:pos x="6" y="39"/>
              </a:cxn>
              <a:cxn ang="0">
                <a:pos x="6" y="43"/>
              </a:cxn>
              <a:cxn ang="0">
                <a:pos x="11" y="48"/>
              </a:cxn>
              <a:cxn ang="0">
                <a:pos x="16" y="53"/>
              </a:cxn>
              <a:cxn ang="0">
                <a:pos x="22" y="53"/>
              </a:cxn>
              <a:cxn ang="0">
                <a:pos x="27" y="53"/>
              </a:cxn>
              <a:cxn ang="0">
                <a:pos x="32" y="58"/>
              </a:cxn>
              <a:cxn ang="0">
                <a:pos x="37" y="53"/>
              </a:cxn>
              <a:cxn ang="0">
                <a:pos x="43" y="53"/>
              </a:cxn>
              <a:cxn ang="0">
                <a:pos x="48" y="53"/>
              </a:cxn>
              <a:cxn ang="0">
                <a:pos x="53" y="48"/>
              </a:cxn>
              <a:cxn ang="0">
                <a:pos x="59" y="43"/>
              </a:cxn>
              <a:cxn ang="0">
                <a:pos x="59" y="39"/>
              </a:cxn>
              <a:cxn ang="0">
                <a:pos x="64" y="34"/>
              </a:cxn>
              <a:cxn ang="0">
                <a:pos x="64" y="29"/>
              </a:cxn>
            </a:cxnLst>
            <a:rect l="0" t="0" r="r" b="b"/>
            <a:pathLst>
              <a:path w="64" h="58">
                <a:moveTo>
                  <a:pt x="64" y="29"/>
                </a:moveTo>
                <a:lnTo>
                  <a:pt x="64" y="24"/>
                </a:lnTo>
                <a:lnTo>
                  <a:pt x="59" y="14"/>
                </a:lnTo>
                <a:lnTo>
                  <a:pt x="59" y="10"/>
                </a:lnTo>
                <a:lnTo>
                  <a:pt x="53" y="10"/>
                </a:lnTo>
                <a:lnTo>
                  <a:pt x="48" y="5"/>
                </a:lnTo>
                <a:lnTo>
                  <a:pt x="43" y="0"/>
                </a:lnTo>
                <a:lnTo>
                  <a:pt x="37" y="0"/>
                </a:lnTo>
                <a:lnTo>
                  <a:pt x="32" y="0"/>
                </a:lnTo>
                <a:lnTo>
                  <a:pt x="27" y="0"/>
                </a:lnTo>
                <a:lnTo>
                  <a:pt x="22" y="0"/>
                </a:lnTo>
                <a:lnTo>
                  <a:pt x="16" y="5"/>
                </a:lnTo>
                <a:lnTo>
                  <a:pt x="11" y="10"/>
                </a:lnTo>
                <a:lnTo>
                  <a:pt x="6" y="10"/>
                </a:lnTo>
                <a:lnTo>
                  <a:pt x="6" y="14"/>
                </a:lnTo>
                <a:lnTo>
                  <a:pt x="0" y="24"/>
                </a:lnTo>
                <a:lnTo>
                  <a:pt x="0" y="29"/>
                </a:lnTo>
                <a:lnTo>
                  <a:pt x="0" y="34"/>
                </a:lnTo>
                <a:lnTo>
                  <a:pt x="6" y="39"/>
                </a:lnTo>
                <a:lnTo>
                  <a:pt x="6" y="43"/>
                </a:lnTo>
                <a:lnTo>
                  <a:pt x="11" y="48"/>
                </a:lnTo>
                <a:lnTo>
                  <a:pt x="16" y="53"/>
                </a:lnTo>
                <a:lnTo>
                  <a:pt x="22" y="53"/>
                </a:lnTo>
                <a:lnTo>
                  <a:pt x="27" y="53"/>
                </a:lnTo>
                <a:lnTo>
                  <a:pt x="32" y="58"/>
                </a:lnTo>
                <a:lnTo>
                  <a:pt x="37" y="53"/>
                </a:lnTo>
                <a:lnTo>
                  <a:pt x="43" y="53"/>
                </a:lnTo>
                <a:lnTo>
                  <a:pt x="48" y="53"/>
                </a:lnTo>
                <a:lnTo>
                  <a:pt x="53" y="48"/>
                </a:lnTo>
                <a:lnTo>
                  <a:pt x="59" y="43"/>
                </a:lnTo>
                <a:lnTo>
                  <a:pt x="59" y="39"/>
                </a:lnTo>
                <a:lnTo>
                  <a:pt x="64" y="34"/>
                </a:lnTo>
                <a:lnTo>
                  <a:pt x="64" y="29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Freeform 41"/>
          <p:cNvSpPr>
            <a:spLocks/>
          </p:cNvSpPr>
          <p:nvPr/>
        </p:nvSpPr>
        <p:spPr bwMode="auto">
          <a:xfrm>
            <a:off x="6353969" y="2313575"/>
            <a:ext cx="263260" cy="217034"/>
          </a:xfrm>
          <a:custGeom>
            <a:avLst/>
            <a:gdLst/>
            <a:ahLst/>
            <a:cxnLst>
              <a:cxn ang="0">
                <a:pos x="64" y="29"/>
              </a:cxn>
              <a:cxn ang="0">
                <a:pos x="64" y="24"/>
              </a:cxn>
              <a:cxn ang="0">
                <a:pos x="58" y="14"/>
              </a:cxn>
              <a:cxn ang="0">
                <a:pos x="58" y="10"/>
              </a:cxn>
              <a:cxn ang="0">
                <a:pos x="53" y="10"/>
              </a:cxn>
              <a:cxn ang="0">
                <a:pos x="48" y="5"/>
              </a:cxn>
              <a:cxn ang="0">
                <a:pos x="42" y="0"/>
              </a:cxn>
              <a:cxn ang="0">
                <a:pos x="37" y="0"/>
              </a:cxn>
              <a:cxn ang="0">
                <a:pos x="32" y="0"/>
              </a:cxn>
              <a:cxn ang="0">
                <a:pos x="26" y="0"/>
              </a:cxn>
              <a:cxn ang="0">
                <a:pos x="21" y="0"/>
              </a:cxn>
              <a:cxn ang="0">
                <a:pos x="16" y="5"/>
              </a:cxn>
              <a:cxn ang="0">
                <a:pos x="11" y="10"/>
              </a:cxn>
              <a:cxn ang="0">
                <a:pos x="5" y="10"/>
              </a:cxn>
              <a:cxn ang="0">
                <a:pos x="5" y="14"/>
              </a:cxn>
              <a:cxn ang="0">
                <a:pos x="0" y="24"/>
              </a:cxn>
              <a:cxn ang="0">
                <a:pos x="0" y="29"/>
              </a:cxn>
              <a:cxn ang="0">
                <a:pos x="0" y="34"/>
              </a:cxn>
              <a:cxn ang="0">
                <a:pos x="5" y="39"/>
              </a:cxn>
              <a:cxn ang="0">
                <a:pos x="5" y="43"/>
              </a:cxn>
              <a:cxn ang="0">
                <a:pos x="11" y="48"/>
              </a:cxn>
              <a:cxn ang="0">
                <a:pos x="16" y="53"/>
              </a:cxn>
              <a:cxn ang="0">
                <a:pos x="21" y="53"/>
              </a:cxn>
              <a:cxn ang="0">
                <a:pos x="26" y="53"/>
              </a:cxn>
              <a:cxn ang="0">
                <a:pos x="32" y="58"/>
              </a:cxn>
              <a:cxn ang="0">
                <a:pos x="37" y="53"/>
              </a:cxn>
              <a:cxn ang="0">
                <a:pos x="42" y="53"/>
              </a:cxn>
              <a:cxn ang="0">
                <a:pos x="48" y="53"/>
              </a:cxn>
              <a:cxn ang="0">
                <a:pos x="53" y="48"/>
              </a:cxn>
              <a:cxn ang="0">
                <a:pos x="58" y="43"/>
              </a:cxn>
              <a:cxn ang="0">
                <a:pos x="58" y="39"/>
              </a:cxn>
              <a:cxn ang="0">
                <a:pos x="64" y="34"/>
              </a:cxn>
              <a:cxn ang="0">
                <a:pos x="64" y="29"/>
              </a:cxn>
            </a:cxnLst>
            <a:rect l="0" t="0" r="r" b="b"/>
            <a:pathLst>
              <a:path w="64" h="58">
                <a:moveTo>
                  <a:pt x="64" y="29"/>
                </a:moveTo>
                <a:lnTo>
                  <a:pt x="64" y="24"/>
                </a:lnTo>
                <a:lnTo>
                  <a:pt x="58" y="14"/>
                </a:lnTo>
                <a:lnTo>
                  <a:pt x="58" y="10"/>
                </a:lnTo>
                <a:lnTo>
                  <a:pt x="53" y="10"/>
                </a:lnTo>
                <a:lnTo>
                  <a:pt x="48" y="5"/>
                </a:lnTo>
                <a:lnTo>
                  <a:pt x="42" y="0"/>
                </a:lnTo>
                <a:lnTo>
                  <a:pt x="37" y="0"/>
                </a:lnTo>
                <a:lnTo>
                  <a:pt x="32" y="0"/>
                </a:lnTo>
                <a:lnTo>
                  <a:pt x="26" y="0"/>
                </a:lnTo>
                <a:lnTo>
                  <a:pt x="21" y="0"/>
                </a:lnTo>
                <a:lnTo>
                  <a:pt x="16" y="5"/>
                </a:lnTo>
                <a:lnTo>
                  <a:pt x="11" y="10"/>
                </a:lnTo>
                <a:lnTo>
                  <a:pt x="5" y="10"/>
                </a:lnTo>
                <a:lnTo>
                  <a:pt x="5" y="14"/>
                </a:lnTo>
                <a:lnTo>
                  <a:pt x="0" y="24"/>
                </a:lnTo>
                <a:lnTo>
                  <a:pt x="0" y="29"/>
                </a:lnTo>
                <a:lnTo>
                  <a:pt x="0" y="34"/>
                </a:lnTo>
                <a:lnTo>
                  <a:pt x="5" y="39"/>
                </a:lnTo>
                <a:lnTo>
                  <a:pt x="5" y="43"/>
                </a:lnTo>
                <a:lnTo>
                  <a:pt x="11" y="48"/>
                </a:lnTo>
                <a:lnTo>
                  <a:pt x="16" y="53"/>
                </a:lnTo>
                <a:lnTo>
                  <a:pt x="21" y="53"/>
                </a:lnTo>
                <a:lnTo>
                  <a:pt x="26" y="53"/>
                </a:lnTo>
                <a:lnTo>
                  <a:pt x="32" y="58"/>
                </a:lnTo>
                <a:lnTo>
                  <a:pt x="37" y="53"/>
                </a:lnTo>
                <a:lnTo>
                  <a:pt x="42" y="53"/>
                </a:lnTo>
                <a:lnTo>
                  <a:pt x="48" y="53"/>
                </a:lnTo>
                <a:lnTo>
                  <a:pt x="53" y="48"/>
                </a:lnTo>
                <a:lnTo>
                  <a:pt x="58" y="43"/>
                </a:lnTo>
                <a:lnTo>
                  <a:pt x="58" y="39"/>
                </a:lnTo>
                <a:lnTo>
                  <a:pt x="64" y="34"/>
                </a:lnTo>
                <a:lnTo>
                  <a:pt x="64" y="29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Freeform 42"/>
          <p:cNvSpPr>
            <a:spLocks/>
          </p:cNvSpPr>
          <p:nvPr/>
        </p:nvSpPr>
        <p:spPr bwMode="auto">
          <a:xfrm>
            <a:off x="3692261" y="6498456"/>
            <a:ext cx="3968" cy="39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Line 43"/>
          <p:cNvSpPr>
            <a:spLocks noChangeShapeType="1"/>
          </p:cNvSpPr>
          <p:nvPr/>
        </p:nvSpPr>
        <p:spPr bwMode="auto">
          <a:xfrm>
            <a:off x="3692261" y="6498456"/>
            <a:ext cx="3968" cy="399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Line 44"/>
          <p:cNvSpPr>
            <a:spLocks noChangeShapeType="1"/>
          </p:cNvSpPr>
          <p:nvPr/>
        </p:nvSpPr>
        <p:spPr bwMode="auto">
          <a:xfrm flipH="1" flipV="1">
            <a:off x="3429000" y="2510636"/>
            <a:ext cx="743479" cy="6511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Line 45"/>
          <p:cNvSpPr>
            <a:spLocks noChangeShapeType="1"/>
          </p:cNvSpPr>
          <p:nvPr/>
        </p:nvSpPr>
        <p:spPr bwMode="auto">
          <a:xfrm flipH="1" flipV="1">
            <a:off x="3823229" y="2510636"/>
            <a:ext cx="390261" cy="63245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Line 46"/>
          <p:cNvSpPr>
            <a:spLocks noChangeShapeType="1"/>
          </p:cNvSpPr>
          <p:nvPr/>
        </p:nvSpPr>
        <p:spPr bwMode="auto">
          <a:xfrm flipH="1" flipV="1">
            <a:off x="4147344" y="2530608"/>
            <a:ext cx="111125" cy="6124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Line 47"/>
          <p:cNvSpPr>
            <a:spLocks noChangeShapeType="1"/>
          </p:cNvSpPr>
          <p:nvPr/>
        </p:nvSpPr>
        <p:spPr bwMode="auto">
          <a:xfrm flipV="1">
            <a:off x="4303448" y="2510636"/>
            <a:ext cx="193146" cy="63245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Line 48"/>
          <p:cNvSpPr>
            <a:spLocks noChangeShapeType="1"/>
          </p:cNvSpPr>
          <p:nvPr/>
        </p:nvSpPr>
        <p:spPr bwMode="auto">
          <a:xfrm flipV="1">
            <a:off x="4324615" y="2510636"/>
            <a:ext cx="566208" cy="63245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Line 49"/>
          <p:cNvSpPr>
            <a:spLocks noChangeShapeType="1"/>
          </p:cNvSpPr>
          <p:nvPr/>
        </p:nvSpPr>
        <p:spPr bwMode="auto">
          <a:xfrm flipV="1">
            <a:off x="4344458" y="2491995"/>
            <a:ext cx="1660261" cy="66974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" name="Line 50"/>
          <p:cNvSpPr>
            <a:spLocks noChangeShapeType="1"/>
          </p:cNvSpPr>
          <p:nvPr/>
        </p:nvSpPr>
        <p:spPr bwMode="auto">
          <a:xfrm flipV="1">
            <a:off x="4389438" y="2458708"/>
            <a:ext cx="1985698" cy="74031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" name="Line 51"/>
          <p:cNvSpPr>
            <a:spLocks noChangeShapeType="1"/>
          </p:cNvSpPr>
          <p:nvPr/>
        </p:nvSpPr>
        <p:spPr bwMode="auto">
          <a:xfrm flipH="1" flipV="1">
            <a:off x="3448844" y="2510636"/>
            <a:ext cx="1529292" cy="70302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" name="Line 52"/>
          <p:cNvSpPr>
            <a:spLocks noChangeShapeType="1"/>
          </p:cNvSpPr>
          <p:nvPr/>
        </p:nvSpPr>
        <p:spPr bwMode="auto">
          <a:xfrm flipH="1" flipV="1">
            <a:off x="3864240" y="2510636"/>
            <a:ext cx="1137708" cy="66974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Line 53"/>
          <p:cNvSpPr>
            <a:spLocks noChangeShapeType="1"/>
          </p:cNvSpPr>
          <p:nvPr/>
        </p:nvSpPr>
        <p:spPr bwMode="auto">
          <a:xfrm flipH="1" flipV="1">
            <a:off x="4213490" y="2510636"/>
            <a:ext cx="809625" cy="63245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" name="Line 54"/>
          <p:cNvSpPr>
            <a:spLocks noChangeShapeType="1"/>
          </p:cNvSpPr>
          <p:nvPr/>
        </p:nvSpPr>
        <p:spPr bwMode="auto">
          <a:xfrm flipH="1" flipV="1">
            <a:off x="4587875" y="2530608"/>
            <a:ext cx="500063" cy="59384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" name="Line 55"/>
          <p:cNvSpPr>
            <a:spLocks noChangeShapeType="1"/>
          </p:cNvSpPr>
          <p:nvPr/>
        </p:nvSpPr>
        <p:spPr bwMode="auto">
          <a:xfrm flipH="1" flipV="1">
            <a:off x="5001948" y="2510636"/>
            <a:ext cx="107156" cy="61381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Line 56"/>
          <p:cNvSpPr>
            <a:spLocks noChangeShapeType="1"/>
          </p:cNvSpPr>
          <p:nvPr/>
        </p:nvSpPr>
        <p:spPr bwMode="auto">
          <a:xfrm flipV="1">
            <a:off x="5175250" y="2510636"/>
            <a:ext cx="874448" cy="61381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" name="Line 57"/>
          <p:cNvSpPr>
            <a:spLocks noChangeShapeType="1"/>
          </p:cNvSpPr>
          <p:nvPr/>
        </p:nvSpPr>
        <p:spPr bwMode="auto">
          <a:xfrm flipV="1">
            <a:off x="5195094" y="2491995"/>
            <a:ext cx="1225021" cy="6511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" name="Line 58"/>
          <p:cNvSpPr>
            <a:spLocks noChangeShapeType="1"/>
          </p:cNvSpPr>
          <p:nvPr/>
        </p:nvSpPr>
        <p:spPr bwMode="auto">
          <a:xfrm flipH="1" flipV="1">
            <a:off x="3493823" y="2491995"/>
            <a:ext cx="1923521" cy="6511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" name="Line 59"/>
          <p:cNvSpPr>
            <a:spLocks noChangeShapeType="1"/>
          </p:cNvSpPr>
          <p:nvPr/>
        </p:nvSpPr>
        <p:spPr bwMode="auto">
          <a:xfrm flipH="1" flipV="1">
            <a:off x="3889375" y="2491995"/>
            <a:ext cx="1547813" cy="6511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" name="Line 60"/>
          <p:cNvSpPr>
            <a:spLocks noChangeShapeType="1"/>
          </p:cNvSpPr>
          <p:nvPr/>
        </p:nvSpPr>
        <p:spPr bwMode="auto">
          <a:xfrm>
            <a:off x="5458354" y="3015272"/>
            <a:ext cx="3969" cy="399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" name="Line 61"/>
          <p:cNvSpPr>
            <a:spLocks noChangeShapeType="1"/>
          </p:cNvSpPr>
          <p:nvPr/>
        </p:nvSpPr>
        <p:spPr bwMode="auto">
          <a:xfrm flipH="1" flipV="1">
            <a:off x="4279636" y="2491995"/>
            <a:ext cx="1178718" cy="63245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" name="Line 62"/>
          <p:cNvSpPr>
            <a:spLocks noChangeShapeType="1"/>
          </p:cNvSpPr>
          <p:nvPr/>
        </p:nvSpPr>
        <p:spPr bwMode="auto">
          <a:xfrm flipH="1" flipV="1">
            <a:off x="4628886" y="2510636"/>
            <a:ext cx="874448" cy="61381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" name="Line 63"/>
          <p:cNvSpPr>
            <a:spLocks noChangeShapeType="1"/>
          </p:cNvSpPr>
          <p:nvPr/>
        </p:nvSpPr>
        <p:spPr bwMode="auto">
          <a:xfrm flipH="1" flipV="1">
            <a:off x="5068094" y="2510636"/>
            <a:ext cx="456406" cy="61381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" name="Line 64"/>
          <p:cNvSpPr>
            <a:spLocks noChangeShapeType="1"/>
          </p:cNvSpPr>
          <p:nvPr/>
        </p:nvSpPr>
        <p:spPr bwMode="auto">
          <a:xfrm flipV="1">
            <a:off x="5569479" y="2510636"/>
            <a:ext cx="501386" cy="63245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" name="Line 65"/>
          <p:cNvSpPr>
            <a:spLocks noChangeShapeType="1"/>
          </p:cNvSpPr>
          <p:nvPr/>
        </p:nvSpPr>
        <p:spPr bwMode="auto">
          <a:xfrm flipV="1">
            <a:off x="5589323" y="2510636"/>
            <a:ext cx="871802" cy="66974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" name="Line 66"/>
          <p:cNvSpPr>
            <a:spLocks noChangeShapeType="1"/>
          </p:cNvSpPr>
          <p:nvPr/>
        </p:nvSpPr>
        <p:spPr bwMode="auto">
          <a:xfrm>
            <a:off x="3387990" y="2044613"/>
            <a:ext cx="3968" cy="21570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" name="Freeform 67"/>
          <p:cNvSpPr>
            <a:spLocks/>
          </p:cNvSpPr>
          <p:nvPr/>
        </p:nvSpPr>
        <p:spPr bwMode="auto">
          <a:xfrm>
            <a:off x="3343011" y="2185751"/>
            <a:ext cx="64823" cy="90541"/>
          </a:xfrm>
          <a:custGeom>
            <a:avLst/>
            <a:gdLst/>
            <a:ahLst/>
            <a:cxnLst>
              <a:cxn ang="0">
                <a:pos x="11" y="24"/>
              </a:cxn>
              <a:cxn ang="0">
                <a:pos x="16" y="0"/>
              </a:cxn>
              <a:cxn ang="0">
                <a:pos x="0" y="0"/>
              </a:cxn>
              <a:cxn ang="0">
                <a:pos x="11" y="24"/>
              </a:cxn>
              <a:cxn ang="0">
                <a:pos x="11" y="24"/>
              </a:cxn>
            </a:cxnLst>
            <a:rect l="0" t="0" r="r" b="b"/>
            <a:pathLst>
              <a:path w="16" h="24">
                <a:moveTo>
                  <a:pt x="11" y="24"/>
                </a:moveTo>
                <a:lnTo>
                  <a:pt x="16" y="0"/>
                </a:lnTo>
                <a:lnTo>
                  <a:pt x="0" y="0"/>
                </a:lnTo>
                <a:lnTo>
                  <a:pt x="11" y="24"/>
                </a:lnTo>
                <a:lnTo>
                  <a:pt x="11" y="2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" name="Freeform 68"/>
          <p:cNvSpPr>
            <a:spLocks/>
          </p:cNvSpPr>
          <p:nvPr/>
        </p:nvSpPr>
        <p:spPr bwMode="auto">
          <a:xfrm>
            <a:off x="3362854" y="2204392"/>
            <a:ext cx="25136" cy="55923"/>
          </a:xfrm>
          <a:custGeom>
            <a:avLst/>
            <a:gdLst/>
            <a:ahLst/>
            <a:cxnLst>
              <a:cxn ang="0">
                <a:pos x="6" y="15"/>
              </a:cxn>
              <a:cxn ang="0">
                <a:pos x="6" y="0"/>
              </a:cxn>
              <a:cxn ang="0">
                <a:pos x="0" y="0"/>
              </a:cxn>
              <a:cxn ang="0">
                <a:pos x="6" y="15"/>
              </a:cxn>
              <a:cxn ang="0">
                <a:pos x="6" y="15"/>
              </a:cxn>
              <a:cxn ang="0">
                <a:pos x="6" y="15"/>
              </a:cxn>
            </a:cxnLst>
            <a:rect l="0" t="0" r="r" b="b"/>
            <a:pathLst>
              <a:path w="6" h="15">
                <a:moveTo>
                  <a:pt x="6" y="15"/>
                </a:moveTo>
                <a:lnTo>
                  <a:pt x="6" y="0"/>
                </a:lnTo>
                <a:lnTo>
                  <a:pt x="0" y="0"/>
                </a:lnTo>
                <a:lnTo>
                  <a:pt x="6" y="15"/>
                </a:lnTo>
                <a:lnTo>
                  <a:pt x="6" y="15"/>
                </a:lnTo>
                <a:lnTo>
                  <a:pt x="6" y="15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" name="Line 69"/>
          <p:cNvSpPr>
            <a:spLocks noChangeShapeType="1"/>
          </p:cNvSpPr>
          <p:nvPr/>
        </p:nvSpPr>
        <p:spPr bwMode="auto">
          <a:xfrm>
            <a:off x="6506104" y="2044613"/>
            <a:ext cx="3969" cy="21570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" name="Freeform 70"/>
          <p:cNvSpPr>
            <a:spLocks/>
          </p:cNvSpPr>
          <p:nvPr/>
        </p:nvSpPr>
        <p:spPr bwMode="auto">
          <a:xfrm>
            <a:off x="6484938" y="2204392"/>
            <a:ext cx="41011" cy="71901"/>
          </a:xfrm>
          <a:custGeom>
            <a:avLst/>
            <a:gdLst/>
            <a:ahLst/>
            <a:cxnLst>
              <a:cxn ang="0">
                <a:pos x="5" y="19"/>
              </a:cxn>
              <a:cxn ang="0">
                <a:pos x="10" y="0"/>
              </a:cxn>
              <a:cxn ang="0">
                <a:pos x="0" y="0"/>
              </a:cxn>
              <a:cxn ang="0">
                <a:pos x="5" y="19"/>
              </a:cxn>
              <a:cxn ang="0">
                <a:pos x="5" y="19"/>
              </a:cxn>
            </a:cxnLst>
            <a:rect l="0" t="0" r="r" b="b"/>
            <a:pathLst>
              <a:path w="10" h="19">
                <a:moveTo>
                  <a:pt x="5" y="19"/>
                </a:moveTo>
                <a:lnTo>
                  <a:pt x="10" y="0"/>
                </a:lnTo>
                <a:lnTo>
                  <a:pt x="0" y="0"/>
                </a:lnTo>
                <a:lnTo>
                  <a:pt x="5" y="19"/>
                </a:lnTo>
                <a:lnTo>
                  <a:pt x="5" y="1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" name="Freeform 71"/>
          <p:cNvSpPr>
            <a:spLocks/>
          </p:cNvSpPr>
          <p:nvPr/>
        </p:nvSpPr>
        <p:spPr bwMode="auto">
          <a:xfrm>
            <a:off x="6484938" y="2204392"/>
            <a:ext cx="41011" cy="55923"/>
          </a:xfrm>
          <a:custGeom>
            <a:avLst/>
            <a:gdLst/>
            <a:ahLst/>
            <a:cxnLst>
              <a:cxn ang="0">
                <a:pos x="5" y="15"/>
              </a:cxn>
              <a:cxn ang="0">
                <a:pos x="10" y="0"/>
              </a:cxn>
              <a:cxn ang="0">
                <a:pos x="0" y="0"/>
              </a:cxn>
              <a:cxn ang="0">
                <a:pos x="5" y="15"/>
              </a:cxn>
              <a:cxn ang="0">
                <a:pos x="5" y="15"/>
              </a:cxn>
              <a:cxn ang="0">
                <a:pos x="5" y="15"/>
              </a:cxn>
            </a:cxnLst>
            <a:rect l="0" t="0" r="r" b="b"/>
            <a:pathLst>
              <a:path w="10" h="15">
                <a:moveTo>
                  <a:pt x="5" y="15"/>
                </a:moveTo>
                <a:lnTo>
                  <a:pt x="10" y="0"/>
                </a:lnTo>
                <a:lnTo>
                  <a:pt x="0" y="0"/>
                </a:lnTo>
                <a:lnTo>
                  <a:pt x="5" y="15"/>
                </a:lnTo>
                <a:lnTo>
                  <a:pt x="5" y="15"/>
                </a:lnTo>
                <a:lnTo>
                  <a:pt x="5" y="15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" name="Line 72"/>
          <p:cNvSpPr>
            <a:spLocks noChangeShapeType="1"/>
          </p:cNvSpPr>
          <p:nvPr/>
        </p:nvSpPr>
        <p:spPr bwMode="auto">
          <a:xfrm>
            <a:off x="4978136" y="2044613"/>
            <a:ext cx="3968" cy="21570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" name="Freeform 73"/>
          <p:cNvSpPr>
            <a:spLocks/>
          </p:cNvSpPr>
          <p:nvPr/>
        </p:nvSpPr>
        <p:spPr bwMode="auto">
          <a:xfrm>
            <a:off x="4956969" y="2185751"/>
            <a:ext cx="44979" cy="90541"/>
          </a:xfrm>
          <a:custGeom>
            <a:avLst/>
            <a:gdLst/>
            <a:ahLst/>
            <a:cxnLst>
              <a:cxn ang="0">
                <a:pos x="5" y="24"/>
              </a:cxn>
              <a:cxn ang="0">
                <a:pos x="11" y="0"/>
              </a:cxn>
              <a:cxn ang="0">
                <a:pos x="0" y="0"/>
              </a:cxn>
              <a:cxn ang="0">
                <a:pos x="5" y="24"/>
              </a:cxn>
              <a:cxn ang="0">
                <a:pos x="5" y="24"/>
              </a:cxn>
            </a:cxnLst>
            <a:rect l="0" t="0" r="r" b="b"/>
            <a:pathLst>
              <a:path w="11" h="24">
                <a:moveTo>
                  <a:pt x="5" y="24"/>
                </a:moveTo>
                <a:lnTo>
                  <a:pt x="11" y="0"/>
                </a:lnTo>
                <a:lnTo>
                  <a:pt x="0" y="0"/>
                </a:lnTo>
                <a:lnTo>
                  <a:pt x="5" y="24"/>
                </a:lnTo>
                <a:lnTo>
                  <a:pt x="5" y="2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" name="Freeform 74"/>
          <p:cNvSpPr>
            <a:spLocks/>
          </p:cNvSpPr>
          <p:nvPr/>
        </p:nvSpPr>
        <p:spPr bwMode="auto">
          <a:xfrm>
            <a:off x="4956969" y="2204392"/>
            <a:ext cx="21167" cy="55923"/>
          </a:xfrm>
          <a:custGeom>
            <a:avLst/>
            <a:gdLst/>
            <a:ahLst/>
            <a:cxnLst>
              <a:cxn ang="0">
                <a:pos x="5" y="15"/>
              </a:cxn>
              <a:cxn ang="0">
                <a:pos x="5" y="0"/>
              </a:cxn>
              <a:cxn ang="0">
                <a:pos x="0" y="0"/>
              </a:cxn>
              <a:cxn ang="0">
                <a:pos x="5" y="15"/>
              </a:cxn>
              <a:cxn ang="0">
                <a:pos x="5" y="15"/>
              </a:cxn>
              <a:cxn ang="0">
                <a:pos x="5" y="15"/>
              </a:cxn>
            </a:cxnLst>
            <a:rect l="0" t="0" r="r" b="b"/>
            <a:pathLst>
              <a:path w="5" h="15">
                <a:moveTo>
                  <a:pt x="5" y="15"/>
                </a:moveTo>
                <a:lnTo>
                  <a:pt x="5" y="0"/>
                </a:lnTo>
                <a:lnTo>
                  <a:pt x="0" y="0"/>
                </a:lnTo>
                <a:lnTo>
                  <a:pt x="5" y="15"/>
                </a:lnTo>
                <a:lnTo>
                  <a:pt x="5" y="15"/>
                </a:lnTo>
                <a:lnTo>
                  <a:pt x="5" y="15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" name="Freeform 75"/>
          <p:cNvSpPr>
            <a:spLocks/>
          </p:cNvSpPr>
          <p:nvPr/>
        </p:nvSpPr>
        <p:spPr bwMode="auto">
          <a:xfrm>
            <a:off x="4890823" y="4245571"/>
            <a:ext cx="46302" cy="103856"/>
          </a:xfrm>
          <a:custGeom>
            <a:avLst/>
            <a:gdLst/>
            <a:ahLst/>
            <a:cxnLst>
              <a:cxn ang="0">
                <a:pos x="5" y="4"/>
              </a:cxn>
              <a:cxn ang="0">
                <a:pos x="0" y="28"/>
              </a:cxn>
              <a:cxn ang="0">
                <a:pos x="5" y="28"/>
              </a:cxn>
              <a:cxn ang="0">
                <a:pos x="11" y="0"/>
              </a:cxn>
              <a:cxn ang="0">
                <a:pos x="5" y="0"/>
              </a:cxn>
              <a:cxn ang="0">
                <a:pos x="5" y="4"/>
              </a:cxn>
              <a:cxn ang="0">
                <a:pos x="5" y="4"/>
              </a:cxn>
            </a:cxnLst>
            <a:rect l="0" t="0" r="r" b="b"/>
            <a:pathLst>
              <a:path w="11" h="28">
                <a:moveTo>
                  <a:pt x="5" y="4"/>
                </a:moveTo>
                <a:lnTo>
                  <a:pt x="0" y="28"/>
                </a:lnTo>
                <a:lnTo>
                  <a:pt x="5" y="28"/>
                </a:lnTo>
                <a:lnTo>
                  <a:pt x="11" y="0"/>
                </a:lnTo>
                <a:lnTo>
                  <a:pt x="5" y="0"/>
                </a:lnTo>
                <a:lnTo>
                  <a:pt x="5" y="4"/>
                </a:lnTo>
                <a:lnTo>
                  <a:pt x="5" y="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" name="Freeform 76"/>
          <p:cNvSpPr>
            <a:spLocks/>
          </p:cNvSpPr>
          <p:nvPr/>
        </p:nvSpPr>
        <p:spPr bwMode="auto">
          <a:xfrm>
            <a:off x="4890823" y="4245571"/>
            <a:ext cx="46302" cy="103856"/>
          </a:xfrm>
          <a:custGeom>
            <a:avLst/>
            <a:gdLst/>
            <a:ahLst/>
            <a:cxnLst>
              <a:cxn ang="0">
                <a:pos x="5" y="4"/>
              </a:cxn>
              <a:cxn ang="0">
                <a:pos x="0" y="28"/>
              </a:cxn>
              <a:cxn ang="0">
                <a:pos x="5" y="28"/>
              </a:cxn>
              <a:cxn ang="0">
                <a:pos x="11" y="0"/>
              </a:cxn>
              <a:cxn ang="0">
                <a:pos x="5" y="0"/>
              </a:cxn>
              <a:cxn ang="0">
                <a:pos x="5" y="4"/>
              </a:cxn>
              <a:cxn ang="0">
                <a:pos x="5" y="4"/>
              </a:cxn>
              <a:cxn ang="0">
                <a:pos x="5" y="4"/>
              </a:cxn>
            </a:cxnLst>
            <a:rect l="0" t="0" r="r" b="b"/>
            <a:pathLst>
              <a:path w="11" h="28">
                <a:moveTo>
                  <a:pt x="5" y="4"/>
                </a:moveTo>
                <a:lnTo>
                  <a:pt x="0" y="28"/>
                </a:lnTo>
                <a:lnTo>
                  <a:pt x="5" y="28"/>
                </a:lnTo>
                <a:lnTo>
                  <a:pt x="11" y="0"/>
                </a:lnTo>
                <a:lnTo>
                  <a:pt x="5" y="0"/>
                </a:lnTo>
                <a:lnTo>
                  <a:pt x="5" y="4"/>
                </a:lnTo>
                <a:lnTo>
                  <a:pt x="5" y="4"/>
                </a:lnTo>
                <a:lnTo>
                  <a:pt x="5" y="4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" name="Freeform 77"/>
          <p:cNvSpPr>
            <a:spLocks/>
          </p:cNvSpPr>
          <p:nvPr/>
        </p:nvSpPr>
        <p:spPr bwMode="auto">
          <a:xfrm>
            <a:off x="4870979" y="4458610"/>
            <a:ext cx="19844" cy="145132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39"/>
              </a:cxn>
              <a:cxn ang="0">
                <a:pos x="5" y="39"/>
              </a:cxn>
              <a:cxn ang="0">
                <a:pos x="5" y="0"/>
              </a:cxn>
              <a:cxn ang="0">
                <a:pos x="0" y="0"/>
              </a:cxn>
              <a:cxn ang="0">
                <a:pos x="0" y="5"/>
              </a:cxn>
              <a:cxn ang="0">
                <a:pos x="0" y="5"/>
              </a:cxn>
            </a:cxnLst>
            <a:rect l="0" t="0" r="r" b="b"/>
            <a:pathLst>
              <a:path w="5" h="39">
                <a:moveTo>
                  <a:pt x="0" y="5"/>
                </a:moveTo>
                <a:lnTo>
                  <a:pt x="0" y="39"/>
                </a:lnTo>
                <a:lnTo>
                  <a:pt x="5" y="39"/>
                </a:lnTo>
                <a:lnTo>
                  <a:pt x="5" y="0"/>
                </a:lnTo>
                <a:lnTo>
                  <a:pt x="0" y="0"/>
                </a:lnTo>
                <a:lnTo>
                  <a:pt x="0" y="5"/>
                </a:lnTo>
                <a:lnTo>
                  <a:pt x="0" y="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" name="Freeform 78"/>
          <p:cNvSpPr>
            <a:spLocks/>
          </p:cNvSpPr>
          <p:nvPr/>
        </p:nvSpPr>
        <p:spPr bwMode="auto">
          <a:xfrm>
            <a:off x="4870979" y="4458610"/>
            <a:ext cx="19844" cy="145132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39"/>
              </a:cxn>
              <a:cxn ang="0">
                <a:pos x="5" y="39"/>
              </a:cxn>
              <a:cxn ang="0">
                <a:pos x="5" y="0"/>
              </a:cxn>
              <a:cxn ang="0">
                <a:pos x="0" y="0"/>
              </a:cxn>
              <a:cxn ang="0">
                <a:pos x="0" y="5"/>
              </a:cxn>
              <a:cxn ang="0">
                <a:pos x="0" y="5"/>
              </a:cxn>
              <a:cxn ang="0">
                <a:pos x="0" y="5"/>
              </a:cxn>
            </a:cxnLst>
            <a:rect l="0" t="0" r="r" b="b"/>
            <a:pathLst>
              <a:path w="5" h="39">
                <a:moveTo>
                  <a:pt x="0" y="5"/>
                </a:moveTo>
                <a:lnTo>
                  <a:pt x="0" y="39"/>
                </a:lnTo>
                <a:lnTo>
                  <a:pt x="5" y="39"/>
                </a:lnTo>
                <a:lnTo>
                  <a:pt x="5" y="0"/>
                </a:lnTo>
                <a:lnTo>
                  <a:pt x="0" y="0"/>
                </a:lnTo>
                <a:lnTo>
                  <a:pt x="0" y="5"/>
                </a:lnTo>
                <a:lnTo>
                  <a:pt x="0" y="5"/>
                </a:lnTo>
                <a:lnTo>
                  <a:pt x="0" y="5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" name="Freeform 79"/>
          <p:cNvSpPr>
            <a:spLocks/>
          </p:cNvSpPr>
          <p:nvPr/>
        </p:nvSpPr>
        <p:spPr bwMode="auto">
          <a:xfrm>
            <a:off x="4826000" y="4783494"/>
            <a:ext cx="44979" cy="291596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0" y="78"/>
              </a:cxn>
              <a:cxn ang="0">
                <a:pos x="11" y="78"/>
              </a:cxn>
              <a:cxn ang="0">
                <a:pos x="11" y="0"/>
              </a:cxn>
              <a:cxn ang="0">
                <a:pos x="0" y="0"/>
              </a:cxn>
              <a:cxn ang="0">
                <a:pos x="0" y="10"/>
              </a:cxn>
              <a:cxn ang="0">
                <a:pos x="0" y="10"/>
              </a:cxn>
            </a:cxnLst>
            <a:rect l="0" t="0" r="r" b="b"/>
            <a:pathLst>
              <a:path w="11" h="78">
                <a:moveTo>
                  <a:pt x="0" y="10"/>
                </a:moveTo>
                <a:lnTo>
                  <a:pt x="0" y="78"/>
                </a:lnTo>
                <a:lnTo>
                  <a:pt x="11" y="78"/>
                </a:lnTo>
                <a:lnTo>
                  <a:pt x="11" y="0"/>
                </a:lnTo>
                <a:lnTo>
                  <a:pt x="0" y="0"/>
                </a:lnTo>
                <a:lnTo>
                  <a:pt x="0" y="10"/>
                </a:lnTo>
                <a:lnTo>
                  <a:pt x="0" y="1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" name="Freeform 80"/>
          <p:cNvSpPr>
            <a:spLocks/>
          </p:cNvSpPr>
          <p:nvPr/>
        </p:nvSpPr>
        <p:spPr bwMode="auto">
          <a:xfrm>
            <a:off x="4826000" y="4783494"/>
            <a:ext cx="44979" cy="291596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0" y="78"/>
              </a:cxn>
              <a:cxn ang="0">
                <a:pos x="11" y="78"/>
              </a:cxn>
              <a:cxn ang="0">
                <a:pos x="11" y="0"/>
              </a:cxn>
              <a:cxn ang="0">
                <a:pos x="0" y="0"/>
              </a:cxn>
              <a:cxn ang="0">
                <a:pos x="0" y="10"/>
              </a:cxn>
              <a:cxn ang="0">
                <a:pos x="0" y="10"/>
              </a:cxn>
              <a:cxn ang="0">
                <a:pos x="0" y="10"/>
              </a:cxn>
            </a:cxnLst>
            <a:rect l="0" t="0" r="r" b="b"/>
            <a:pathLst>
              <a:path w="11" h="78">
                <a:moveTo>
                  <a:pt x="0" y="10"/>
                </a:moveTo>
                <a:lnTo>
                  <a:pt x="0" y="78"/>
                </a:lnTo>
                <a:lnTo>
                  <a:pt x="11" y="78"/>
                </a:lnTo>
                <a:lnTo>
                  <a:pt x="11" y="0"/>
                </a:lnTo>
                <a:lnTo>
                  <a:pt x="0" y="0"/>
                </a:lnTo>
                <a:lnTo>
                  <a:pt x="0" y="10"/>
                </a:lnTo>
                <a:lnTo>
                  <a:pt x="0" y="10"/>
                </a:lnTo>
                <a:lnTo>
                  <a:pt x="0" y="1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" name="Freeform 81"/>
          <p:cNvSpPr>
            <a:spLocks/>
          </p:cNvSpPr>
          <p:nvPr/>
        </p:nvSpPr>
        <p:spPr bwMode="auto">
          <a:xfrm>
            <a:off x="4937125" y="5975179"/>
            <a:ext cx="171979" cy="504636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26" y="135"/>
              </a:cxn>
              <a:cxn ang="0">
                <a:pos x="42" y="135"/>
              </a:cxn>
              <a:cxn ang="0">
                <a:pos x="21" y="0"/>
              </a:cxn>
              <a:cxn ang="0">
                <a:pos x="0" y="0"/>
              </a:cxn>
              <a:cxn ang="0">
                <a:pos x="0" y="5"/>
              </a:cxn>
              <a:cxn ang="0">
                <a:pos x="0" y="5"/>
              </a:cxn>
            </a:cxnLst>
            <a:rect l="0" t="0" r="r" b="b"/>
            <a:pathLst>
              <a:path w="42" h="135">
                <a:moveTo>
                  <a:pt x="0" y="5"/>
                </a:moveTo>
                <a:lnTo>
                  <a:pt x="26" y="135"/>
                </a:lnTo>
                <a:lnTo>
                  <a:pt x="42" y="135"/>
                </a:lnTo>
                <a:lnTo>
                  <a:pt x="21" y="0"/>
                </a:lnTo>
                <a:lnTo>
                  <a:pt x="0" y="0"/>
                </a:lnTo>
                <a:lnTo>
                  <a:pt x="0" y="5"/>
                </a:lnTo>
                <a:lnTo>
                  <a:pt x="0" y="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" name="Freeform 82"/>
          <p:cNvSpPr>
            <a:spLocks/>
          </p:cNvSpPr>
          <p:nvPr/>
        </p:nvSpPr>
        <p:spPr bwMode="auto">
          <a:xfrm>
            <a:off x="4937125" y="5975179"/>
            <a:ext cx="171979" cy="504636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26" y="135"/>
              </a:cxn>
              <a:cxn ang="0">
                <a:pos x="42" y="135"/>
              </a:cxn>
              <a:cxn ang="0">
                <a:pos x="21" y="0"/>
              </a:cxn>
              <a:cxn ang="0">
                <a:pos x="0" y="0"/>
              </a:cxn>
              <a:cxn ang="0">
                <a:pos x="0" y="5"/>
              </a:cxn>
              <a:cxn ang="0">
                <a:pos x="0" y="5"/>
              </a:cxn>
              <a:cxn ang="0">
                <a:pos x="0" y="5"/>
              </a:cxn>
            </a:cxnLst>
            <a:rect l="0" t="0" r="r" b="b"/>
            <a:pathLst>
              <a:path w="42" h="135">
                <a:moveTo>
                  <a:pt x="0" y="5"/>
                </a:moveTo>
                <a:lnTo>
                  <a:pt x="26" y="135"/>
                </a:lnTo>
                <a:lnTo>
                  <a:pt x="42" y="135"/>
                </a:lnTo>
                <a:lnTo>
                  <a:pt x="21" y="0"/>
                </a:lnTo>
                <a:lnTo>
                  <a:pt x="0" y="0"/>
                </a:lnTo>
                <a:lnTo>
                  <a:pt x="0" y="5"/>
                </a:lnTo>
                <a:lnTo>
                  <a:pt x="0" y="5"/>
                </a:lnTo>
                <a:lnTo>
                  <a:pt x="0" y="5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" name="Freeform 83"/>
          <p:cNvSpPr>
            <a:spLocks/>
          </p:cNvSpPr>
          <p:nvPr/>
        </p:nvSpPr>
        <p:spPr bwMode="auto">
          <a:xfrm>
            <a:off x="4845844" y="5306770"/>
            <a:ext cx="111125" cy="380807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11" y="102"/>
              </a:cxn>
              <a:cxn ang="0">
                <a:pos x="27" y="102"/>
              </a:cxn>
              <a:cxn ang="0">
                <a:pos x="11" y="0"/>
              </a:cxn>
              <a:cxn ang="0">
                <a:pos x="0" y="0"/>
              </a:cxn>
              <a:cxn ang="0">
                <a:pos x="0" y="5"/>
              </a:cxn>
              <a:cxn ang="0">
                <a:pos x="0" y="5"/>
              </a:cxn>
            </a:cxnLst>
            <a:rect l="0" t="0" r="r" b="b"/>
            <a:pathLst>
              <a:path w="27" h="102">
                <a:moveTo>
                  <a:pt x="0" y="5"/>
                </a:moveTo>
                <a:lnTo>
                  <a:pt x="11" y="102"/>
                </a:lnTo>
                <a:lnTo>
                  <a:pt x="27" y="102"/>
                </a:lnTo>
                <a:lnTo>
                  <a:pt x="11" y="0"/>
                </a:lnTo>
                <a:lnTo>
                  <a:pt x="0" y="0"/>
                </a:lnTo>
                <a:lnTo>
                  <a:pt x="0" y="5"/>
                </a:lnTo>
                <a:lnTo>
                  <a:pt x="0" y="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" name="Freeform 84"/>
          <p:cNvSpPr>
            <a:spLocks/>
          </p:cNvSpPr>
          <p:nvPr/>
        </p:nvSpPr>
        <p:spPr bwMode="auto">
          <a:xfrm>
            <a:off x="4845844" y="5306770"/>
            <a:ext cx="111125" cy="380807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11" y="102"/>
              </a:cxn>
              <a:cxn ang="0">
                <a:pos x="27" y="102"/>
              </a:cxn>
              <a:cxn ang="0">
                <a:pos x="11" y="0"/>
              </a:cxn>
              <a:cxn ang="0">
                <a:pos x="0" y="0"/>
              </a:cxn>
              <a:cxn ang="0">
                <a:pos x="0" y="5"/>
              </a:cxn>
              <a:cxn ang="0">
                <a:pos x="0" y="5"/>
              </a:cxn>
              <a:cxn ang="0">
                <a:pos x="0" y="5"/>
              </a:cxn>
            </a:cxnLst>
            <a:rect l="0" t="0" r="r" b="b"/>
            <a:pathLst>
              <a:path w="27" h="102">
                <a:moveTo>
                  <a:pt x="0" y="5"/>
                </a:moveTo>
                <a:lnTo>
                  <a:pt x="11" y="102"/>
                </a:lnTo>
                <a:lnTo>
                  <a:pt x="27" y="102"/>
                </a:lnTo>
                <a:lnTo>
                  <a:pt x="11" y="0"/>
                </a:lnTo>
                <a:lnTo>
                  <a:pt x="0" y="0"/>
                </a:lnTo>
                <a:lnTo>
                  <a:pt x="0" y="5"/>
                </a:lnTo>
                <a:lnTo>
                  <a:pt x="0" y="5"/>
                </a:lnTo>
                <a:lnTo>
                  <a:pt x="0" y="5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" name="Line 85"/>
          <p:cNvSpPr>
            <a:spLocks noChangeShapeType="1"/>
          </p:cNvSpPr>
          <p:nvPr/>
        </p:nvSpPr>
        <p:spPr bwMode="auto">
          <a:xfrm flipH="1" flipV="1">
            <a:off x="3448844" y="2510636"/>
            <a:ext cx="1113896" cy="6511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" name="Line 86"/>
          <p:cNvSpPr>
            <a:spLocks noChangeShapeType="1"/>
          </p:cNvSpPr>
          <p:nvPr/>
        </p:nvSpPr>
        <p:spPr bwMode="auto">
          <a:xfrm flipH="1" flipV="1">
            <a:off x="3843073" y="2510636"/>
            <a:ext cx="764646" cy="63245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" name="Line 87"/>
          <p:cNvSpPr>
            <a:spLocks noChangeShapeType="1"/>
          </p:cNvSpPr>
          <p:nvPr/>
        </p:nvSpPr>
        <p:spPr bwMode="auto">
          <a:xfrm flipH="1" flipV="1">
            <a:off x="4192323" y="2530608"/>
            <a:ext cx="436563" cy="59384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" name="Line 88"/>
          <p:cNvSpPr>
            <a:spLocks noChangeShapeType="1"/>
          </p:cNvSpPr>
          <p:nvPr/>
        </p:nvSpPr>
        <p:spPr bwMode="auto">
          <a:xfrm flipH="1" flipV="1">
            <a:off x="4562740" y="2530608"/>
            <a:ext cx="111125" cy="59384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" name="Line 89"/>
          <p:cNvSpPr>
            <a:spLocks noChangeShapeType="1"/>
          </p:cNvSpPr>
          <p:nvPr/>
        </p:nvSpPr>
        <p:spPr bwMode="auto">
          <a:xfrm flipV="1">
            <a:off x="4718844" y="2530608"/>
            <a:ext cx="238125" cy="6124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" name="Line 90"/>
          <p:cNvSpPr>
            <a:spLocks noChangeShapeType="1"/>
          </p:cNvSpPr>
          <p:nvPr/>
        </p:nvSpPr>
        <p:spPr bwMode="auto">
          <a:xfrm flipV="1">
            <a:off x="4759854" y="2491995"/>
            <a:ext cx="1266032" cy="66974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" name="Line 91"/>
          <p:cNvSpPr>
            <a:spLocks noChangeShapeType="1"/>
          </p:cNvSpPr>
          <p:nvPr/>
        </p:nvSpPr>
        <p:spPr bwMode="auto">
          <a:xfrm flipV="1">
            <a:off x="4781021" y="2473354"/>
            <a:ext cx="1617928" cy="72566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6564313" y="5366688"/>
            <a:ext cx="18176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600" b="1" dirty="0"/>
              <a:t>Input is 30x32 pixels</a:t>
            </a:r>
          </a:p>
          <a:p>
            <a:r>
              <a:rPr lang="en-GB" sz="1600" b="1" dirty="0"/>
              <a:t>= 960 values</a:t>
            </a:r>
          </a:p>
        </p:txBody>
      </p:sp>
      <p:sp>
        <p:nvSpPr>
          <p:cNvPr id="95" name="AutoShape 94"/>
          <p:cNvSpPr>
            <a:spLocks noChangeArrowheads="1"/>
          </p:cNvSpPr>
          <p:nvPr/>
        </p:nvSpPr>
        <p:spPr bwMode="auto">
          <a:xfrm>
            <a:off x="6858000" y="4114800"/>
            <a:ext cx="1383242" cy="436638"/>
          </a:xfrm>
          <a:prstGeom prst="wedgeRoundRectCallout">
            <a:avLst>
              <a:gd name="adj1" fmla="val -88417"/>
              <a:gd name="adj2" fmla="val -7407"/>
              <a:gd name="adj3" fmla="val 16667"/>
            </a:avLst>
          </a:prstGeom>
          <a:solidFill>
            <a:srgbClr val="FFE5F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1600"/>
              <a:t>1 input pixel</a:t>
            </a:r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6335712" y="3139100"/>
            <a:ext cx="18176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600" b="1" dirty="0"/>
              <a:t>5</a:t>
            </a:r>
            <a:r>
              <a:rPr lang="en-GB" sz="1600" b="1" dirty="0" smtClean="0"/>
              <a:t> </a:t>
            </a:r>
            <a:r>
              <a:rPr lang="en-GB" sz="1600" b="1" dirty="0"/>
              <a:t>hidden units</a:t>
            </a:r>
          </a:p>
        </p:txBody>
      </p:sp>
      <p:sp>
        <p:nvSpPr>
          <p:cNvPr id="97" name="Rectangle 96"/>
          <p:cNvSpPr>
            <a:spLocks noChangeArrowheads="1"/>
          </p:cNvSpPr>
          <p:nvPr/>
        </p:nvSpPr>
        <p:spPr bwMode="auto">
          <a:xfrm>
            <a:off x="6672792" y="2282951"/>
            <a:ext cx="14909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600" b="1" dirty="0"/>
              <a:t>30 output units</a:t>
            </a:r>
          </a:p>
        </p:txBody>
      </p:sp>
      <p:sp>
        <p:nvSpPr>
          <p:cNvPr id="98" name="Rectangle 97"/>
          <p:cNvSpPr>
            <a:spLocks noChangeArrowheads="1"/>
          </p:cNvSpPr>
          <p:nvPr/>
        </p:nvSpPr>
        <p:spPr bwMode="auto">
          <a:xfrm>
            <a:off x="6164792" y="1524000"/>
            <a:ext cx="7395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1400" b="1" dirty="0"/>
              <a:t>Sharp right</a:t>
            </a:r>
          </a:p>
        </p:txBody>
      </p: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4572000" y="1524000"/>
            <a:ext cx="8056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1400" b="1" dirty="0"/>
              <a:t>Straight ahead</a:t>
            </a:r>
          </a:p>
        </p:txBody>
      </p:sp>
      <p:sp>
        <p:nvSpPr>
          <p:cNvPr id="100" name="Rectangle 99"/>
          <p:cNvSpPr>
            <a:spLocks noChangeArrowheads="1"/>
          </p:cNvSpPr>
          <p:nvPr/>
        </p:nvSpPr>
        <p:spPr bwMode="auto">
          <a:xfrm>
            <a:off x="3048000" y="1600200"/>
            <a:ext cx="7395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1400" b="1" dirty="0"/>
              <a:t>Sharp </a:t>
            </a:r>
            <a:r>
              <a:rPr lang="en-GB" sz="1400" b="1" dirty="0" smtClean="0"/>
              <a:t>left</a:t>
            </a:r>
            <a:endParaRPr lang="en-GB" sz="1400" b="1" dirty="0"/>
          </a:p>
        </p:txBody>
      </p:sp>
      <p:sp>
        <p:nvSpPr>
          <p:cNvPr id="101" name="Freeform 19"/>
          <p:cNvSpPr>
            <a:spLocks/>
          </p:cNvSpPr>
          <p:nvPr/>
        </p:nvSpPr>
        <p:spPr bwMode="auto">
          <a:xfrm>
            <a:off x="5721814" y="3099822"/>
            <a:ext cx="263260" cy="198392"/>
          </a:xfrm>
          <a:custGeom>
            <a:avLst/>
            <a:gdLst/>
            <a:ahLst/>
            <a:cxnLst>
              <a:cxn ang="0">
                <a:pos x="64" y="29"/>
              </a:cxn>
              <a:cxn ang="0">
                <a:pos x="58" y="20"/>
              </a:cxn>
              <a:cxn ang="0">
                <a:pos x="58" y="15"/>
              </a:cxn>
              <a:cxn ang="0">
                <a:pos x="58" y="10"/>
              </a:cxn>
              <a:cxn ang="0">
                <a:pos x="53" y="5"/>
              </a:cxn>
              <a:cxn ang="0">
                <a:pos x="48" y="5"/>
              </a:cxn>
              <a:cxn ang="0">
                <a:pos x="42" y="0"/>
              </a:cxn>
              <a:cxn ang="0">
                <a:pos x="37" y="0"/>
              </a:cxn>
              <a:cxn ang="0">
                <a:pos x="32" y="0"/>
              </a:cxn>
              <a:cxn ang="0">
                <a:pos x="26" y="0"/>
              </a:cxn>
              <a:cxn ang="0">
                <a:pos x="16" y="0"/>
              </a:cxn>
              <a:cxn ang="0">
                <a:pos x="11" y="5"/>
              </a:cxn>
              <a:cxn ang="0">
                <a:pos x="11" y="5"/>
              </a:cxn>
              <a:cxn ang="0">
                <a:pos x="5" y="10"/>
              </a:cxn>
              <a:cxn ang="0">
                <a:pos x="0" y="15"/>
              </a:cxn>
              <a:cxn ang="0">
                <a:pos x="0" y="20"/>
              </a:cxn>
              <a:cxn ang="0">
                <a:pos x="0" y="29"/>
              </a:cxn>
              <a:cxn ang="0">
                <a:pos x="0" y="34"/>
              </a:cxn>
              <a:cxn ang="0">
                <a:pos x="0" y="39"/>
              </a:cxn>
              <a:cxn ang="0">
                <a:pos x="5" y="44"/>
              </a:cxn>
              <a:cxn ang="0">
                <a:pos x="11" y="48"/>
              </a:cxn>
              <a:cxn ang="0">
                <a:pos x="11" y="48"/>
              </a:cxn>
              <a:cxn ang="0">
                <a:pos x="16" y="53"/>
              </a:cxn>
              <a:cxn ang="0">
                <a:pos x="26" y="53"/>
              </a:cxn>
              <a:cxn ang="0">
                <a:pos x="32" y="53"/>
              </a:cxn>
              <a:cxn ang="0">
                <a:pos x="37" y="53"/>
              </a:cxn>
              <a:cxn ang="0">
                <a:pos x="42" y="53"/>
              </a:cxn>
              <a:cxn ang="0">
                <a:pos x="48" y="48"/>
              </a:cxn>
              <a:cxn ang="0">
                <a:pos x="53" y="48"/>
              </a:cxn>
              <a:cxn ang="0">
                <a:pos x="58" y="44"/>
              </a:cxn>
              <a:cxn ang="0">
                <a:pos x="58" y="39"/>
              </a:cxn>
              <a:cxn ang="0">
                <a:pos x="58" y="34"/>
              </a:cxn>
              <a:cxn ang="0">
                <a:pos x="64" y="29"/>
              </a:cxn>
            </a:cxnLst>
            <a:rect l="0" t="0" r="r" b="b"/>
            <a:pathLst>
              <a:path w="64" h="53">
                <a:moveTo>
                  <a:pt x="64" y="29"/>
                </a:moveTo>
                <a:lnTo>
                  <a:pt x="58" y="20"/>
                </a:lnTo>
                <a:lnTo>
                  <a:pt x="58" y="15"/>
                </a:lnTo>
                <a:lnTo>
                  <a:pt x="58" y="10"/>
                </a:lnTo>
                <a:lnTo>
                  <a:pt x="53" y="5"/>
                </a:lnTo>
                <a:lnTo>
                  <a:pt x="48" y="5"/>
                </a:lnTo>
                <a:lnTo>
                  <a:pt x="42" y="0"/>
                </a:lnTo>
                <a:lnTo>
                  <a:pt x="37" y="0"/>
                </a:lnTo>
                <a:lnTo>
                  <a:pt x="32" y="0"/>
                </a:lnTo>
                <a:lnTo>
                  <a:pt x="26" y="0"/>
                </a:lnTo>
                <a:lnTo>
                  <a:pt x="16" y="0"/>
                </a:lnTo>
                <a:lnTo>
                  <a:pt x="11" y="5"/>
                </a:lnTo>
                <a:lnTo>
                  <a:pt x="11" y="5"/>
                </a:lnTo>
                <a:lnTo>
                  <a:pt x="5" y="10"/>
                </a:lnTo>
                <a:lnTo>
                  <a:pt x="0" y="15"/>
                </a:lnTo>
                <a:lnTo>
                  <a:pt x="0" y="20"/>
                </a:lnTo>
                <a:lnTo>
                  <a:pt x="0" y="29"/>
                </a:lnTo>
                <a:lnTo>
                  <a:pt x="0" y="34"/>
                </a:lnTo>
                <a:lnTo>
                  <a:pt x="0" y="39"/>
                </a:lnTo>
                <a:lnTo>
                  <a:pt x="5" y="44"/>
                </a:lnTo>
                <a:lnTo>
                  <a:pt x="11" y="48"/>
                </a:lnTo>
                <a:lnTo>
                  <a:pt x="11" y="48"/>
                </a:lnTo>
                <a:lnTo>
                  <a:pt x="16" y="53"/>
                </a:lnTo>
                <a:lnTo>
                  <a:pt x="26" y="53"/>
                </a:lnTo>
                <a:lnTo>
                  <a:pt x="32" y="53"/>
                </a:lnTo>
                <a:lnTo>
                  <a:pt x="37" y="53"/>
                </a:lnTo>
                <a:lnTo>
                  <a:pt x="42" y="53"/>
                </a:lnTo>
                <a:lnTo>
                  <a:pt x="48" y="48"/>
                </a:lnTo>
                <a:lnTo>
                  <a:pt x="53" y="48"/>
                </a:lnTo>
                <a:lnTo>
                  <a:pt x="58" y="44"/>
                </a:lnTo>
                <a:lnTo>
                  <a:pt x="58" y="39"/>
                </a:lnTo>
                <a:lnTo>
                  <a:pt x="58" y="34"/>
                </a:lnTo>
                <a:lnTo>
                  <a:pt x="64" y="29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SVM Kernels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990600"/>
          </a:xfrm>
        </p:spPr>
        <p:txBody>
          <a:bodyPr/>
          <a:lstStyle/>
          <a:p>
            <a:r>
              <a:rPr lang="en-US" dirty="0" smtClean="0"/>
              <a:t>Non-linear separator in 2 dimensions: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Mapped to 3 dimensions</a:t>
            </a:r>
            <a:endParaRPr lang="en-US" dirty="0"/>
          </a:p>
        </p:txBody>
      </p:sp>
      <p:pic>
        <p:nvPicPr>
          <p:cNvPr id="3" name="Picture 2" descr="kernel-machine-2D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3200400"/>
            <a:ext cx="2486025" cy="2486025"/>
          </a:xfrm>
          <a:prstGeom prst="rect">
            <a:avLst/>
          </a:prstGeom>
        </p:spPr>
      </p:pic>
      <p:pic>
        <p:nvPicPr>
          <p:cNvPr id="4" name="Picture 3" descr="kernel-machine-3D.ep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3200400"/>
            <a:ext cx="2486025" cy="2486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pPr eaLnBrk="1" hangingPunct="1"/>
            <a:r>
              <a:rPr lang="en-US" sz="3600" smtClean="0"/>
              <a:t>Decision Tree Learning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r>
              <a:rPr lang="en-US" sz="1800" b="1" dirty="0" smtClean="0"/>
              <a:t>function</a:t>
            </a:r>
            <a:r>
              <a:rPr lang="en-US" sz="1800" dirty="0" smtClean="0"/>
              <a:t> </a:t>
            </a:r>
            <a:r>
              <a:rPr lang="en-US" sz="1800" cap="small" dirty="0" smtClean="0"/>
              <a:t>Dec-Tree-Learn</a:t>
            </a:r>
            <a:r>
              <a:rPr lang="en-US" sz="1800" dirty="0" smtClean="0"/>
              <a:t>(</a:t>
            </a:r>
            <a:r>
              <a:rPr lang="en-US" sz="1800" i="1" dirty="0" err="1" smtClean="0"/>
              <a:t>examples</a:t>
            </a:r>
            <a:r>
              <a:rPr lang="en-US" sz="1800" dirty="0" err="1" smtClean="0"/>
              <a:t>,</a:t>
            </a:r>
            <a:r>
              <a:rPr lang="en-US" sz="1800" i="1" dirty="0" err="1" smtClean="0"/>
              <a:t>attribs</a:t>
            </a:r>
            <a:r>
              <a:rPr lang="en-US" sz="1800" dirty="0" err="1" smtClean="0"/>
              <a:t>,</a:t>
            </a:r>
            <a:r>
              <a:rPr lang="en-US" sz="1800" i="1" dirty="0" err="1" smtClean="0"/>
              <a:t>parent_examples</a:t>
            </a:r>
            <a:r>
              <a:rPr lang="en-US" sz="1800" dirty="0" smtClean="0"/>
              <a:t>)				</a:t>
            </a:r>
            <a:r>
              <a:rPr lang="en-US" sz="1800" b="1" dirty="0" smtClean="0"/>
              <a:t>returns </a:t>
            </a:r>
            <a:r>
              <a:rPr lang="en-US" sz="1800" dirty="0" smtClean="0"/>
              <a:t>a decision tree</a:t>
            </a:r>
            <a:br>
              <a:rPr lang="en-US" sz="1800" dirty="0" smtClean="0"/>
            </a:br>
            <a:r>
              <a:rPr lang="en-US" sz="1800" dirty="0" smtClean="0"/>
              <a:t>	</a:t>
            </a:r>
            <a:r>
              <a:rPr lang="en-US" sz="1800" b="1" dirty="0" smtClean="0"/>
              <a:t>if </a:t>
            </a:r>
            <a:r>
              <a:rPr lang="en-US" sz="1800" i="1" dirty="0" smtClean="0"/>
              <a:t>examples </a:t>
            </a:r>
            <a:r>
              <a:rPr lang="en-US" sz="1800" dirty="0" smtClean="0"/>
              <a:t>is empty </a:t>
            </a:r>
            <a:r>
              <a:rPr lang="en-US" sz="1800" b="1" dirty="0" smtClean="0"/>
              <a:t>then return </a:t>
            </a:r>
            <a:r>
              <a:rPr lang="en-US" sz="1800" cap="small" dirty="0" smtClean="0"/>
              <a:t>Plurality-Value</a:t>
            </a:r>
            <a:r>
              <a:rPr lang="en-US" sz="1800" dirty="0" smtClean="0"/>
              <a:t>(</a:t>
            </a:r>
            <a:r>
              <a:rPr lang="en-US" sz="1800" i="1" dirty="0" err="1" smtClean="0"/>
              <a:t>parent_examples</a:t>
            </a:r>
            <a:r>
              <a:rPr lang="en-US" sz="1800" dirty="0" smtClean="0"/>
              <a:t>)</a:t>
            </a:r>
            <a:r>
              <a:rPr lang="en-US" sz="1800" i="1" dirty="0" smtClean="0"/>
              <a:t> </a:t>
            </a:r>
            <a:br>
              <a:rPr lang="en-US" sz="1800" i="1" dirty="0" smtClean="0"/>
            </a:br>
            <a:r>
              <a:rPr lang="en-US" sz="1800" i="1" dirty="0" smtClean="0"/>
              <a:t>	</a:t>
            </a:r>
            <a:r>
              <a:rPr lang="en-US" sz="1800" b="1" dirty="0" smtClean="0"/>
              <a:t>else if</a:t>
            </a:r>
            <a:r>
              <a:rPr lang="en-US" sz="1800" dirty="0" smtClean="0"/>
              <a:t> all </a:t>
            </a:r>
            <a:r>
              <a:rPr lang="en-US" sz="1800" i="1" dirty="0" smtClean="0"/>
              <a:t>examples</a:t>
            </a:r>
            <a:r>
              <a:rPr lang="en-US" sz="1800" dirty="0" smtClean="0"/>
              <a:t> have the same classification</a:t>
            </a:r>
            <a:br>
              <a:rPr lang="en-US" sz="1800" dirty="0" smtClean="0"/>
            </a:br>
            <a:r>
              <a:rPr lang="en-US" sz="1800" dirty="0" smtClean="0"/>
              <a:t>		</a:t>
            </a:r>
            <a:r>
              <a:rPr lang="en-US" sz="1800" b="1" dirty="0" smtClean="0"/>
              <a:t>then return</a:t>
            </a:r>
            <a:r>
              <a:rPr lang="en-US" sz="1800" dirty="0" smtClean="0"/>
              <a:t> the classification</a:t>
            </a:r>
            <a:br>
              <a:rPr lang="en-US" sz="1800" dirty="0" smtClean="0"/>
            </a:br>
            <a:r>
              <a:rPr lang="en-US" sz="1800" dirty="0" smtClean="0"/>
              <a:t>	</a:t>
            </a:r>
            <a:r>
              <a:rPr lang="en-US" sz="1800" b="1" dirty="0" smtClean="0"/>
              <a:t>else if </a:t>
            </a:r>
            <a:r>
              <a:rPr lang="en-US" sz="1800" i="1" dirty="0" err="1" smtClean="0"/>
              <a:t>attribs</a:t>
            </a:r>
            <a:r>
              <a:rPr lang="en-US" sz="1800" dirty="0" smtClean="0"/>
              <a:t> is empty </a:t>
            </a:r>
            <a:r>
              <a:rPr lang="en-US" sz="1800" b="1" dirty="0" smtClean="0"/>
              <a:t>then return</a:t>
            </a:r>
            <a:r>
              <a:rPr lang="en-US" sz="1800" dirty="0" smtClean="0"/>
              <a:t> </a:t>
            </a:r>
            <a:r>
              <a:rPr lang="en-US" sz="1800" cap="small" dirty="0" smtClean="0"/>
              <a:t>Plurality-Value </a:t>
            </a:r>
            <a:r>
              <a:rPr lang="en-US" sz="1800" dirty="0" smtClean="0"/>
              <a:t>(</a:t>
            </a:r>
            <a:r>
              <a:rPr lang="en-US" sz="1800" i="1" dirty="0" smtClean="0"/>
              <a:t>examples)</a:t>
            </a:r>
            <a:br>
              <a:rPr lang="en-US" sz="1800" i="1" dirty="0" smtClean="0"/>
            </a:br>
            <a:r>
              <a:rPr lang="en-US" sz="1800" dirty="0" smtClean="0"/>
              <a:t>	</a:t>
            </a:r>
            <a:r>
              <a:rPr lang="en-US" sz="1800" b="1" dirty="0" smtClean="0"/>
              <a:t>else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	</a:t>
            </a:r>
            <a:r>
              <a:rPr lang="en-US" sz="1800" i="1" dirty="0" smtClean="0"/>
              <a:t>A </a:t>
            </a:r>
            <a:r>
              <a:rPr lang="en-US" sz="1800" dirty="0" smtClean="0">
                <a:sym typeface="Wingdings" pitchFamily="2" charset="2"/>
              </a:rPr>
              <a:t> </a:t>
            </a:r>
            <a:r>
              <a:rPr lang="en-US" sz="1800" dirty="0" err="1" smtClean="0">
                <a:sym typeface="Wingdings" pitchFamily="2" charset="2"/>
              </a:rPr>
              <a:t>argmax</a:t>
            </a:r>
            <a:r>
              <a:rPr lang="en-US" sz="1800" baseline="-25000" dirty="0" err="1" smtClean="0">
                <a:sym typeface="Wingdings" pitchFamily="2" charset="2"/>
              </a:rPr>
              <a:t>a</a:t>
            </a:r>
            <a:r>
              <a:rPr lang="en-US" sz="1800" baseline="-25000" dirty="0" err="1" smtClean="0">
                <a:sym typeface="Symbol" pitchFamily="18" charset="2"/>
              </a:rPr>
              <a:t></a:t>
            </a:r>
            <a:r>
              <a:rPr lang="en-US" sz="1800" i="1" baseline="-25000" dirty="0" err="1" smtClean="0">
                <a:sym typeface="Symbol" pitchFamily="18" charset="2"/>
              </a:rPr>
              <a:t>attribs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cap="small" dirty="0" smtClean="0">
                <a:sym typeface="Wingdings" pitchFamily="2" charset="2"/>
              </a:rPr>
              <a:t>Importance(</a:t>
            </a:r>
            <a:r>
              <a:rPr lang="en-US" sz="1800" i="1" cap="small" dirty="0" smtClean="0"/>
              <a:t>a</a:t>
            </a:r>
            <a:r>
              <a:rPr lang="en-US" sz="1800" dirty="0" smtClean="0"/>
              <a:t>, </a:t>
            </a:r>
            <a:r>
              <a:rPr lang="en-US" sz="1800" i="1" dirty="0" smtClean="0"/>
              <a:t>examples)</a:t>
            </a:r>
            <a:br>
              <a:rPr lang="en-US" sz="1800" i="1" dirty="0" smtClean="0"/>
            </a:br>
            <a:r>
              <a:rPr lang="en-US" sz="1800" i="1" dirty="0" smtClean="0"/>
              <a:t>		tree</a:t>
            </a:r>
            <a:r>
              <a:rPr lang="en-US" sz="1800" dirty="0" smtClean="0"/>
              <a:t> </a:t>
            </a:r>
            <a:r>
              <a:rPr lang="en-US" sz="1800" dirty="0" smtClean="0">
                <a:sym typeface="Wingdings" pitchFamily="2" charset="2"/>
              </a:rPr>
              <a:t> a new decision tree with root test </a:t>
            </a:r>
            <a:r>
              <a:rPr lang="en-US" sz="1800" i="1" dirty="0" smtClean="0">
                <a:sym typeface="Wingdings" pitchFamily="2" charset="2"/>
              </a:rPr>
              <a:t>A</a:t>
            </a:r>
            <a:r>
              <a:rPr lang="en-US" sz="1800" dirty="0" smtClean="0">
                <a:sym typeface="Wingdings" pitchFamily="2" charset="2"/>
              </a:rPr>
              <a:t/>
            </a:r>
            <a:br>
              <a:rPr lang="en-US" sz="1800" dirty="0" smtClean="0">
                <a:sym typeface="Wingdings" pitchFamily="2" charset="2"/>
              </a:rPr>
            </a:br>
            <a:r>
              <a:rPr lang="en-US" sz="1800" dirty="0" smtClean="0">
                <a:sym typeface="Wingdings" pitchFamily="2" charset="2"/>
              </a:rPr>
              <a:t>		</a:t>
            </a:r>
            <a:r>
              <a:rPr lang="en-US" sz="1800" b="1" dirty="0" smtClean="0">
                <a:sym typeface="Wingdings" pitchFamily="2" charset="2"/>
              </a:rPr>
              <a:t>for each</a:t>
            </a:r>
            <a:r>
              <a:rPr lang="en-US" sz="1800" dirty="0" smtClean="0">
                <a:sym typeface="Wingdings" pitchFamily="2" charset="2"/>
              </a:rPr>
              <a:t> value </a:t>
            </a:r>
            <a:r>
              <a:rPr lang="en-US" sz="1800" i="1" dirty="0" err="1" smtClean="0">
                <a:sym typeface="Wingdings" pitchFamily="2" charset="2"/>
              </a:rPr>
              <a:t>v</a:t>
            </a:r>
            <a:r>
              <a:rPr lang="en-US" sz="1800" i="1" baseline="-25000" dirty="0" err="1" smtClean="0">
                <a:sym typeface="Wingdings" pitchFamily="2" charset="2"/>
              </a:rPr>
              <a:t>k</a:t>
            </a:r>
            <a:r>
              <a:rPr lang="en-US" sz="1800" i="1" dirty="0" smtClean="0">
                <a:sym typeface="Wingdings" pitchFamily="2" charset="2"/>
              </a:rPr>
              <a:t> </a:t>
            </a:r>
            <a:r>
              <a:rPr lang="en-US" sz="1800" dirty="0" smtClean="0">
                <a:sym typeface="Wingdings" pitchFamily="2" charset="2"/>
              </a:rPr>
              <a:t>of </a:t>
            </a:r>
            <a:r>
              <a:rPr lang="en-US" sz="1800" i="1" dirty="0" smtClean="0">
                <a:sym typeface="Wingdings" pitchFamily="2" charset="2"/>
              </a:rPr>
              <a:t>A </a:t>
            </a:r>
            <a:r>
              <a:rPr lang="en-US" sz="1800" b="1" dirty="0" smtClean="0">
                <a:sym typeface="Wingdings" pitchFamily="2" charset="2"/>
              </a:rPr>
              <a:t>do</a:t>
            </a:r>
            <a:br>
              <a:rPr lang="en-US" sz="1800" b="1" dirty="0" smtClean="0">
                <a:sym typeface="Wingdings" pitchFamily="2" charset="2"/>
              </a:rPr>
            </a:br>
            <a:r>
              <a:rPr lang="en-US" sz="1800" b="1" dirty="0" smtClean="0">
                <a:sym typeface="Wingdings" pitchFamily="2" charset="2"/>
              </a:rPr>
              <a:t>			</a:t>
            </a:r>
            <a:r>
              <a:rPr lang="en-US" sz="1800" i="1" dirty="0" err="1" smtClean="0">
                <a:sym typeface="Wingdings" pitchFamily="2" charset="2"/>
              </a:rPr>
              <a:t>exs</a:t>
            </a:r>
            <a:r>
              <a:rPr lang="en-US" sz="1800" i="1" dirty="0" smtClean="0">
                <a:sym typeface="Wingdings" pitchFamily="2" charset="2"/>
              </a:rPr>
              <a:t> </a:t>
            </a:r>
            <a:r>
              <a:rPr lang="en-US" sz="1800" dirty="0" smtClean="0">
                <a:sym typeface="Wingdings" pitchFamily="2" charset="2"/>
              </a:rPr>
              <a:t> {</a:t>
            </a:r>
            <a:r>
              <a:rPr lang="en-US" sz="1800" i="1" dirty="0" smtClean="0">
                <a:sym typeface="Wingdings" pitchFamily="2" charset="2"/>
              </a:rPr>
              <a:t>e</a:t>
            </a:r>
            <a:r>
              <a:rPr lang="en-US" sz="1800" dirty="0" smtClean="0">
                <a:sym typeface="Wingdings" pitchFamily="2" charset="2"/>
              </a:rPr>
              <a:t> : </a:t>
            </a:r>
            <a:r>
              <a:rPr lang="en-US" sz="1800" i="1" dirty="0" smtClean="0">
                <a:sym typeface="Wingdings" pitchFamily="2" charset="2"/>
              </a:rPr>
              <a:t>e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smtClean="0">
                <a:sym typeface="Symbol" pitchFamily="18" charset="2"/>
              </a:rPr>
              <a:t> </a:t>
            </a:r>
            <a:r>
              <a:rPr lang="en-US" sz="1800" i="1" dirty="0" smtClean="0">
                <a:sym typeface="Wingdings" pitchFamily="2" charset="2"/>
              </a:rPr>
              <a:t>examples</a:t>
            </a:r>
            <a:r>
              <a:rPr lang="en-US" sz="1800" dirty="0" smtClean="0">
                <a:sym typeface="Wingdings" pitchFamily="2" charset="2"/>
              </a:rPr>
              <a:t> and </a:t>
            </a:r>
            <a:r>
              <a:rPr lang="en-US" sz="1800" i="1" dirty="0" err="1" smtClean="0">
                <a:sym typeface="Wingdings" pitchFamily="2" charset="2"/>
              </a:rPr>
              <a:t>e.A</a:t>
            </a:r>
            <a:r>
              <a:rPr lang="en-US" sz="1800" dirty="0" smtClean="0">
                <a:sym typeface="Wingdings" pitchFamily="2" charset="2"/>
              </a:rPr>
              <a:t> = </a:t>
            </a:r>
            <a:r>
              <a:rPr lang="en-US" sz="1800" i="1" dirty="0" err="1" smtClean="0">
                <a:sym typeface="Wingdings" pitchFamily="2" charset="2"/>
              </a:rPr>
              <a:t>v</a:t>
            </a:r>
            <a:r>
              <a:rPr lang="en-US" sz="1800" i="1" baseline="-25000" dirty="0" err="1" smtClean="0">
                <a:sym typeface="Wingdings" pitchFamily="2" charset="2"/>
              </a:rPr>
              <a:t>k</a:t>
            </a:r>
            <a:r>
              <a:rPr lang="en-US" sz="1800" dirty="0" smtClean="0">
                <a:sym typeface="Wingdings" pitchFamily="2" charset="2"/>
              </a:rPr>
              <a:t>}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		</a:t>
            </a:r>
            <a:r>
              <a:rPr lang="en-US" sz="1800" i="1" dirty="0" err="1" smtClean="0"/>
              <a:t>subtree</a:t>
            </a:r>
            <a:r>
              <a:rPr lang="en-US" sz="1800" dirty="0" smtClean="0"/>
              <a:t> </a:t>
            </a:r>
            <a:r>
              <a:rPr lang="en-US" sz="1800" dirty="0" smtClean="0">
                <a:sym typeface="Wingdings" pitchFamily="2" charset="2"/>
              </a:rPr>
              <a:t> </a:t>
            </a:r>
            <a:r>
              <a:rPr lang="en-US" sz="1800" cap="small" dirty="0" smtClean="0"/>
              <a:t>Dec-Tree-Learn</a:t>
            </a:r>
            <a:r>
              <a:rPr lang="en-US" sz="1800" dirty="0" smtClean="0">
                <a:sym typeface="Wingdings" pitchFamily="2" charset="2"/>
              </a:rPr>
              <a:t> (</a:t>
            </a:r>
            <a:r>
              <a:rPr lang="en-US" sz="1800" i="1" dirty="0" err="1" smtClean="0">
                <a:sym typeface="Wingdings" pitchFamily="2" charset="2"/>
              </a:rPr>
              <a:t>exs,attribs</a:t>
            </a:r>
            <a:r>
              <a:rPr lang="en-US" sz="1800" i="1" dirty="0" smtClean="0">
                <a:sym typeface="Wingdings" pitchFamily="2" charset="2"/>
              </a:rPr>
              <a:t> – A, examples</a:t>
            </a:r>
            <a:r>
              <a:rPr lang="en-US" sz="1800" dirty="0" smtClean="0">
                <a:sym typeface="Wingdings" pitchFamily="2" charset="2"/>
              </a:rPr>
              <a:t>)</a:t>
            </a:r>
            <a:br>
              <a:rPr lang="en-US" sz="1800" dirty="0" smtClean="0">
                <a:sym typeface="Wingdings" pitchFamily="2" charset="2"/>
              </a:rPr>
            </a:br>
            <a:r>
              <a:rPr lang="en-US" sz="1800" dirty="0" smtClean="0">
                <a:sym typeface="Wingdings" pitchFamily="2" charset="2"/>
              </a:rPr>
              <a:t>			add a branch to </a:t>
            </a:r>
            <a:r>
              <a:rPr lang="en-US" sz="1800" i="1" dirty="0" smtClean="0">
                <a:sym typeface="Wingdings" pitchFamily="2" charset="2"/>
              </a:rPr>
              <a:t>tree</a:t>
            </a:r>
            <a:r>
              <a:rPr lang="en-US" sz="1800" dirty="0" smtClean="0">
                <a:sym typeface="Wingdings" pitchFamily="2" charset="2"/>
              </a:rPr>
              <a:t> with label (A = </a:t>
            </a:r>
            <a:r>
              <a:rPr lang="en-US" sz="1800" i="1" dirty="0" err="1" smtClean="0">
                <a:sym typeface="Wingdings" pitchFamily="2" charset="2"/>
              </a:rPr>
              <a:t>v</a:t>
            </a:r>
            <a:r>
              <a:rPr lang="en-US" sz="1800" i="1" baseline="-25000" dirty="0" err="1" smtClean="0">
                <a:sym typeface="Wingdings" pitchFamily="2" charset="2"/>
              </a:rPr>
              <a:t>k</a:t>
            </a:r>
            <a:r>
              <a:rPr lang="en-US" sz="1800" dirty="0" smtClean="0">
                <a:sym typeface="Wingdings" pitchFamily="2" charset="2"/>
              </a:rPr>
              <a:t>) and </a:t>
            </a:r>
            <a:r>
              <a:rPr lang="en-US" sz="1800" dirty="0" err="1" smtClean="0">
                <a:sym typeface="Wingdings" pitchFamily="2" charset="2"/>
              </a:rPr>
              <a:t>subtree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i="1" dirty="0" err="1" smtClean="0">
                <a:sym typeface="Wingdings" pitchFamily="2" charset="2"/>
              </a:rPr>
              <a:t>subtree</a:t>
            </a:r>
            <a:r>
              <a:rPr lang="en-US" sz="1800" dirty="0" smtClean="0">
                <a:sym typeface="Wingdings" pitchFamily="2" charset="2"/>
              </a:rPr>
              <a:t/>
            </a:r>
            <a:br>
              <a:rPr lang="en-US" sz="1800" dirty="0" smtClean="0">
                <a:sym typeface="Wingdings" pitchFamily="2" charset="2"/>
              </a:rPr>
            </a:br>
            <a:r>
              <a:rPr lang="en-US" sz="1800" dirty="0" smtClean="0">
                <a:sym typeface="Wingdings" pitchFamily="2" charset="2"/>
              </a:rPr>
              <a:t>		</a:t>
            </a:r>
            <a:r>
              <a:rPr lang="en-US" sz="1800" b="1" dirty="0" smtClean="0">
                <a:sym typeface="Wingdings" pitchFamily="2" charset="2"/>
              </a:rPr>
              <a:t>return </a:t>
            </a:r>
            <a:r>
              <a:rPr lang="en-US" sz="1800" i="1" dirty="0" smtClean="0">
                <a:sym typeface="Wingdings" pitchFamily="2" charset="2"/>
              </a:rPr>
              <a:t>tree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endParaRPr lang="en-US" sz="2000" dirty="0" smtClean="0">
              <a:sym typeface="Wingdings" pitchFamily="2" charset="2"/>
            </a:endParaRPr>
          </a:p>
          <a:p>
            <a:pPr marL="0" indent="0" algn="r" eaLnBrk="1" hangingPunct="1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r>
              <a:rPr lang="en-US" sz="2000" dirty="0" smtClean="0">
                <a:sym typeface="Wingdings" pitchFamily="2" charset="2"/>
              </a:rPr>
              <a:t>	 </a:t>
            </a:r>
            <a:r>
              <a:rPr lang="en-US" sz="2000" i="1" dirty="0" smtClean="0">
                <a:sym typeface="Wingdings" pitchFamily="2" charset="2"/>
              </a:rPr>
              <a:t>From Figure 18.5, p. 702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Decision Tree Data Set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2057400"/>
          <a:ext cx="7010401" cy="3657600"/>
        </p:xfrm>
        <a:graphic>
          <a:graphicData uri="http://schemas.openxmlformats.org/drawingml/2006/table">
            <a:tbl>
              <a:tblPr/>
              <a:tblGrid>
                <a:gridCol w="1421453"/>
                <a:gridCol w="1355179"/>
                <a:gridCol w="1355179"/>
                <a:gridCol w="1439295"/>
                <a:gridCol w="1439295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Example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Color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Size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Shape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Goal Predicate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X1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blue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small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square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X2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green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large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triangle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X3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large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circle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X4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green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small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square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X5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yellow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small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circle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X6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small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circle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X7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blue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large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triangle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X8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small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square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Decision Tree Result</a:t>
            </a: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3352800" y="2209800"/>
            <a:ext cx="1143000" cy="4619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2000" i="1">
                <a:latin typeface="Calibri" pitchFamily="34" charset="0"/>
              </a:rPr>
              <a:t>Shape?</a:t>
            </a:r>
            <a:endParaRPr lang="en-US" sz="4400"/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5867400" y="3810000"/>
            <a:ext cx="1143000" cy="458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2000" i="1">
                <a:latin typeface="Calibri" pitchFamily="34" charset="0"/>
              </a:rPr>
              <a:t>Color?</a:t>
            </a:r>
            <a:endParaRPr lang="en-US" sz="4400"/>
          </a:p>
        </p:txBody>
      </p:sp>
      <p:sp>
        <p:nvSpPr>
          <p:cNvPr id="6149" name="AutoShape 4"/>
          <p:cNvSpPr>
            <a:spLocks noChangeArrowheads="1"/>
          </p:cNvSpPr>
          <p:nvPr/>
        </p:nvSpPr>
        <p:spPr bwMode="auto">
          <a:xfrm>
            <a:off x="1219200" y="3810000"/>
            <a:ext cx="1143000" cy="4778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2000">
                <a:latin typeface="Calibri" pitchFamily="34" charset="0"/>
              </a:rPr>
              <a:t>No</a:t>
            </a:r>
            <a:endParaRPr lang="en-US" sz="4400"/>
          </a:p>
        </p:txBody>
      </p:sp>
      <p:sp>
        <p:nvSpPr>
          <p:cNvPr id="6150" name="AutoShape 5"/>
          <p:cNvSpPr>
            <a:spLocks noChangeArrowheads="1"/>
          </p:cNvSpPr>
          <p:nvPr/>
        </p:nvSpPr>
        <p:spPr bwMode="auto">
          <a:xfrm>
            <a:off x="3341688" y="3792538"/>
            <a:ext cx="1154112" cy="4778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2000">
                <a:latin typeface="Calibri" pitchFamily="34" charset="0"/>
              </a:rPr>
              <a:t>No</a:t>
            </a:r>
            <a:endParaRPr lang="en-US" sz="4400"/>
          </a:p>
        </p:txBody>
      </p:sp>
      <p:sp>
        <p:nvSpPr>
          <p:cNvPr id="6151" name="AutoShape 6"/>
          <p:cNvSpPr>
            <a:spLocks noChangeArrowheads="1"/>
          </p:cNvSpPr>
          <p:nvPr/>
        </p:nvSpPr>
        <p:spPr bwMode="auto">
          <a:xfrm>
            <a:off x="4343400" y="5562600"/>
            <a:ext cx="914400" cy="4778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2000">
                <a:latin typeface="Calibri" pitchFamily="34" charset="0"/>
              </a:rPr>
              <a:t>No</a:t>
            </a:r>
            <a:endParaRPr lang="en-US" sz="4400"/>
          </a:p>
        </p:txBody>
      </p:sp>
      <p:sp>
        <p:nvSpPr>
          <p:cNvPr id="6152" name="AutoShape 7"/>
          <p:cNvSpPr>
            <a:spLocks noChangeArrowheads="1"/>
          </p:cNvSpPr>
          <p:nvPr/>
        </p:nvSpPr>
        <p:spPr bwMode="auto">
          <a:xfrm>
            <a:off x="5943600" y="5562600"/>
            <a:ext cx="914400" cy="4746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2000">
                <a:latin typeface="Calibri" pitchFamily="34" charset="0"/>
              </a:rPr>
              <a:t>Yes</a:t>
            </a:r>
            <a:endParaRPr lang="en-US" sz="4400"/>
          </a:p>
        </p:txBody>
      </p:sp>
      <p:sp>
        <p:nvSpPr>
          <p:cNvPr id="6153" name="AutoShape 8"/>
          <p:cNvSpPr>
            <a:spLocks noChangeArrowheads="1"/>
          </p:cNvSpPr>
          <p:nvPr/>
        </p:nvSpPr>
        <p:spPr bwMode="auto">
          <a:xfrm>
            <a:off x="2611438" y="5541963"/>
            <a:ext cx="969962" cy="4778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2000">
                <a:latin typeface="Calibri" pitchFamily="34" charset="0"/>
              </a:rPr>
              <a:t>Yes</a:t>
            </a:r>
            <a:endParaRPr lang="en-US" sz="4400"/>
          </a:p>
        </p:txBody>
      </p:sp>
      <p:sp>
        <p:nvSpPr>
          <p:cNvPr id="6154" name="AutoShape 9"/>
          <p:cNvSpPr>
            <a:spLocks noChangeArrowheads="1"/>
          </p:cNvSpPr>
          <p:nvPr/>
        </p:nvSpPr>
        <p:spPr bwMode="auto">
          <a:xfrm>
            <a:off x="7313613" y="5543550"/>
            <a:ext cx="992187" cy="4746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2000">
                <a:latin typeface="Calibri" pitchFamily="34" charset="0"/>
              </a:rPr>
              <a:t>Yes</a:t>
            </a:r>
            <a:endParaRPr lang="en-US" sz="4400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3276600" y="1676400"/>
            <a:ext cx="258445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+: X3,X6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</a:rPr>
              <a:t>-: X1,X2,X4,X5,X7,X8</a:t>
            </a:r>
            <a:endParaRPr lang="en-US" sz="4400"/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1143000" y="3282950"/>
            <a:ext cx="1219200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+: 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</a:rPr>
              <a:t>-: X1,X4,X8</a:t>
            </a:r>
            <a:endParaRPr lang="en-US" sz="4400"/>
          </a:p>
        </p:txBody>
      </p:sp>
      <p:sp>
        <p:nvSpPr>
          <p:cNvPr id="6157" name="Text Box 12"/>
          <p:cNvSpPr txBox="1">
            <a:spLocks noChangeArrowheads="1"/>
          </p:cNvSpPr>
          <p:nvPr/>
        </p:nvSpPr>
        <p:spPr bwMode="auto">
          <a:xfrm>
            <a:off x="3276600" y="3200400"/>
            <a:ext cx="1106488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+: 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</a:rPr>
              <a:t>-: X2,X7</a:t>
            </a:r>
            <a:endParaRPr lang="en-US" sz="4400"/>
          </a:p>
        </p:txBody>
      </p:sp>
      <p:sp>
        <p:nvSpPr>
          <p:cNvPr id="6158" name="Text Box 13"/>
          <p:cNvSpPr txBox="1">
            <a:spLocks noChangeArrowheads="1"/>
          </p:cNvSpPr>
          <p:nvPr/>
        </p:nvSpPr>
        <p:spPr bwMode="auto">
          <a:xfrm>
            <a:off x="5791200" y="3276600"/>
            <a:ext cx="935038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+: X3,X6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</a:rPr>
              <a:t>-: X5</a:t>
            </a:r>
            <a:endParaRPr lang="en-US" sz="4400"/>
          </a:p>
        </p:txBody>
      </p:sp>
      <p:sp>
        <p:nvSpPr>
          <p:cNvPr id="6159" name="Text Box 14"/>
          <p:cNvSpPr txBox="1">
            <a:spLocks noChangeArrowheads="1"/>
          </p:cNvSpPr>
          <p:nvPr/>
        </p:nvSpPr>
        <p:spPr bwMode="auto">
          <a:xfrm>
            <a:off x="2590800" y="4953000"/>
            <a:ext cx="10668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+: X3,X6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</a:rPr>
              <a:t>-:</a:t>
            </a:r>
            <a:endParaRPr lang="en-US" sz="4400"/>
          </a:p>
        </p:txBody>
      </p:sp>
      <p:sp>
        <p:nvSpPr>
          <p:cNvPr id="6160" name="Text Box 15"/>
          <p:cNvSpPr txBox="1">
            <a:spLocks noChangeArrowheads="1"/>
          </p:cNvSpPr>
          <p:nvPr/>
        </p:nvSpPr>
        <p:spPr bwMode="auto">
          <a:xfrm>
            <a:off x="4267200" y="4953000"/>
            <a:ext cx="9144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+: 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</a:rPr>
              <a:t>-: X5</a:t>
            </a:r>
            <a:endParaRPr lang="en-US" sz="4400"/>
          </a:p>
        </p:txBody>
      </p:sp>
      <p:sp>
        <p:nvSpPr>
          <p:cNvPr id="6161" name="Text Box 16"/>
          <p:cNvSpPr txBox="1">
            <a:spLocks noChangeArrowheads="1"/>
          </p:cNvSpPr>
          <p:nvPr/>
        </p:nvSpPr>
        <p:spPr bwMode="auto">
          <a:xfrm>
            <a:off x="5943600" y="4953000"/>
            <a:ext cx="10668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+: 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</a:rPr>
              <a:t>-: </a:t>
            </a:r>
            <a:endParaRPr lang="en-US" sz="4400"/>
          </a:p>
        </p:txBody>
      </p:sp>
      <p:sp>
        <p:nvSpPr>
          <p:cNvPr id="6162" name="Text Box 17"/>
          <p:cNvSpPr txBox="1">
            <a:spLocks noChangeArrowheads="1"/>
          </p:cNvSpPr>
          <p:nvPr/>
        </p:nvSpPr>
        <p:spPr bwMode="auto">
          <a:xfrm>
            <a:off x="7315200" y="4953000"/>
            <a:ext cx="9906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+: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</a:rPr>
              <a:t>-: </a:t>
            </a:r>
            <a:endParaRPr lang="en-US" sz="4400"/>
          </a:p>
        </p:txBody>
      </p:sp>
      <p:cxnSp>
        <p:nvCxnSpPr>
          <p:cNvPr id="6163" name="AutoShape 18"/>
          <p:cNvCxnSpPr>
            <a:cxnSpLocks noChangeShapeType="1"/>
            <a:stCxn id="6147" idx="2"/>
            <a:endCxn id="6157" idx="0"/>
          </p:cNvCxnSpPr>
          <p:nvPr/>
        </p:nvCxnSpPr>
        <p:spPr bwMode="auto">
          <a:xfrm rot="5400000">
            <a:off x="3613150" y="2889251"/>
            <a:ext cx="528637" cy="936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164" name="AutoShape 19"/>
          <p:cNvCxnSpPr>
            <a:cxnSpLocks noChangeShapeType="1"/>
            <a:stCxn id="6147" idx="2"/>
            <a:endCxn id="6156" idx="0"/>
          </p:cNvCxnSpPr>
          <p:nvPr/>
        </p:nvCxnSpPr>
        <p:spPr bwMode="auto">
          <a:xfrm rot="5400000">
            <a:off x="2532856" y="1891507"/>
            <a:ext cx="611187" cy="21717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165" name="AutoShape 20"/>
          <p:cNvCxnSpPr>
            <a:cxnSpLocks noChangeShapeType="1"/>
            <a:stCxn id="6147" idx="2"/>
            <a:endCxn id="6158" idx="0"/>
          </p:cNvCxnSpPr>
          <p:nvPr/>
        </p:nvCxnSpPr>
        <p:spPr bwMode="auto">
          <a:xfrm rot="16200000" flipH="1">
            <a:off x="4789488" y="1806575"/>
            <a:ext cx="604837" cy="23352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166" name="AutoShape 21"/>
          <p:cNvCxnSpPr>
            <a:cxnSpLocks noChangeShapeType="1"/>
            <a:stCxn id="6148" idx="2"/>
            <a:endCxn id="6159" idx="0"/>
          </p:cNvCxnSpPr>
          <p:nvPr/>
        </p:nvCxnSpPr>
        <p:spPr bwMode="auto">
          <a:xfrm rot="5400000">
            <a:off x="4439444" y="2953544"/>
            <a:ext cx="684212" cy="33147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167" name="AutoShape 22"/>
          <p:cNvCxnSpPr>
            <a:cxnSpLocks noChangeShapeType="1"/>
            <a:stCxn id="6148" idx="2"/>
            <a:endCxn id="6161" idx="0"/>
          </p:cNvCxnSpPr>
          <p:nvPr/>
        </p:nvCxnSpPr>
        <p:spPr bwMode="auto">
          <a:xfrm rot="16200000" flipH="1">
            <a:off x="6115844" y="4591844"/>
            <a:ext cx="684212" cy="38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168" name="AutoShape 23"/>
          <p:cNvCxnSpPr>
            <a:cxnSpLocks noChangeShapeType="1"/>
            <a:stCxn id="6148" idx="2"/>
            <a:endCxn id="6160" idx="0"/>
          </p:cNvCxnSpPr>
          <p:nvPr/>
        </p:nvCxnSpPr>
        <p:spPr bwMode="auto">
          <a:xfrm rot="5400000">
            <a:off x="5239544" y="3753644"/>
            <a:ext cx="684212" cy="17145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169" name="AutoShape 24"/>
          <p:cNvCxnSpPr>
            <a:cxnSpLocks noChangeShapeType="1"/>
            <a:stCxn id="6148" idx="2"/>
            <a:endCxn id="6162" idx="0"/>
          </p:cNvCxnSpPr>
          <p:nvPr/>
        </p:nvCxnSpPr>
        <p:spPr bwMode="auto">
          <a:xfrm rot="16200000" flipH="1">
            <a:off x="6782594" y="3925094"/>
            <a:ext cx="684212" cy="1371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6170" name="Text Box 25"/>
          <p:cNvSpPr txBox="1">
            <a:spLocks noChangeArrowheads="1"/>
          </p:cNvSpPr>
          <p:nvPr/>
        </p:nvSpPr>
        <p:spPr bwMode="auto">
          <a:xfrm>
            <a:off x="1676400" y="2743200"/>
            <a:ext cx="1177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square</a:t>
            </a:r>
            <a:endParaRPr lang="en-US" sz="4400"/>
          </a:p>
        </p:txBody>
      </p:sp>
      <p:sp>
        <p:nvSpPr>
          <p:cNvPr id="6171" name="Text Box 26"/>
          <p:cNvSpPr txBox="1">
            <a:spLocks noChangeArrowheads="1"/>
          </p:cNvSpPr>
          <p:nvPr/>
        </p:nvSpPr>
        <p:spPr bwMode="auto">
          <a:xfrm>
            <a:off x="3048000" y="2819400"/>
            <a:ext cx="1177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triangle</a:t>
            </a:r>
            <a:endParaRPr lang="en-US" sz="4400"/>
          </a:p>
        </p:txBody>
      </p:sp>
      <p:sp>
        <p:nvSpPr>
          <p:cNvPr id="6172" name="Text Box 27"/>
          <p:cNvSpPr txBox="1">
            <a:spLocks noChangeArrowheads="1"/>
          </p:cNvSpPr>
          <p:nvPr/>
        </p:nvSpPr>
        <p:spPr bwMode="auto">
          <a:xfrm>
            <a:off x="4876800" y="2667000"/>
            <a:ext cx="1177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circle</a:t>
            </a:r>
            <a:endParaRPr lang="en-US" sz="4400"/>
          </a:p>
        </p:txBody>
      </p:sp>
      <p:sp>
        <p:nvSpPr>
          <p:cNvPr id="6173" name="Text Box 28"/>
          <p:cNvSpPr txBox="1">
            <a:spLocks noChangeArrowheads="1"/>
          </p:cNvSpPr>
          <p:nvPr/>
        </p:nvSpPr>
        <p:spPr bwMode="auto">
          <a:xfrm>
            <a:off x="3352800" y="4495800"/>
            <a:ext cx="595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red</a:t>
            </a:r>
            <a:endParaRPr lang="en-US" sz="4400"/>
          </a:p>
        </p:txBody>
      </p:sp>
      <p:sp>
        <p:nvSpPr>
          <p:cNvPr id="6174" name="Text Box 29"/>
          <p:cNvSpPr txBox="1">
            <a:spLocks noChangeArrowheads="1"/>
          </p:cNvSpPr>
          <p:nvPr/>
        </p:nvSpPr>
        <p:spPr bwMode="auto">
          <a:xfrm>
            <a:off x="5943600" y="4552950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blue</a:t>
            </a:r>
            <a:endParaRPr lang="en-US" sz="4400"/>
          </a:p>
        </p:txBody>
      </p:sp>
      <p:sp>
        <p:nvSpPr>
          <p:cNvPr id="6175" name="Text Box 30"/>
          <p:cNvSpPr txBox="1">
            <a:spLocks noChangeArrowheads="1"/>
          </p:cNvSpPr>
          <p:nvPr/>
        </p:nvSpPr>
        <p:spPr bwMode="auto">
          <a:xfrm>
            <a:off x="7391400" y="44196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green</a:t>
            </a:r>
            <a:endParaRPr lang="en-US" sz="4400"/>
          </a:p>
        </p:txBody>
      </p:sp>
      <p:sp>
        <p:nvSpPr>
          <p:cNvPr id="6176" name="Text Box 31"/>
          <p:cNvSpPr txBox="1">
            <a:spLocks noChangeArrowheads="1"/>
          </p:cNvSpPr>
          <p:nvPr/>
        </p:nvSpPr>
        <p:spPr bwMode="auto">
          <a:xfrm>
            <a:off x="4419600" y="45720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yellow</a:t>
            </a:r>
            <a:endParaRPr lang="en-US" sz="4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Decision Tree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41115" y="2110105"/>
            <a:ext cx="914400" cy="285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i="1">
                <a:effectLst/>
                <a:latin typeface="Times New Roman"/>
                <a:ea typeface="Times New Roman"/>
              </a:rPr>
              <a:t>Size?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66790" y="4820285"/>
            <a:ext cx="913765" cy="28511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latin typeface="Times New Roman"/>
                <a:ea typeface="Times New Roman"/>
              </a:rPr>
              <a:t>No</a:t>
            </a:r>
          </a:p>
        </p:txBody>
      </p:sp>
      <p:sp>
        <p:nvSpPr>
          <p:cNvPr id="6" name="AutoShape 358"/>
          <p:cNvSpPr>
            <a:spLocks noChangeArrowheads="1"/>
          </p:cNvSpPr>
          <p:nvPr/>
        </p:nvSpPr>
        <p:spPr bwMode="auto">
          <a:xfrm>
            <a:off x="4919980" y="4791710"/>
            <a:ext cx="846455" cy="2952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latin typeface="Times New Roman"/>
                <a:ea typeface="Times New Roman"/>
              </a:rPr>
              <a:t>Yes</a:t>
            </a:r>
          </a:p>
        </p:txBody>
      </p:sp>
      <p:sp>
        <p:nvSpPr>
          <p:cNvPr id="7" name="AutoShape 359"/>
          <p:cNvSpPr>
            <a:spLocks noChangeArrowheads="1"/>
          </p:cNvSpPr>
          <p:nvPr/>
        </p:nvSpPr>
        <p:spPr bwMode="auto">
          <a:xfrm>
            <a:off x="7192645" y="4806315"/>
            <a:ext cx="846455" cy="2952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latin typeface="Times New Roman"/>
                <a:ea typeface="Times New Roman"/>
              </a:rPr>
              <a:t>No</a:t>
            </a:r>
          </a:p>
        </p:txBody>
      </p:sp>
      <p:sp>
        <p:nvSpPr>
          <p:cNvPr id="8" name="Text Box 360"/>
          <p:cNvSpPr txBox="1">
            <a:spLocks noChangeArrowheads="1"/>
          </p:cNvSpPr>
          <p:nvPr/>
        </p:nvSpPr>
        <p:spPr bwMode="auto">
          <a:xfrm>
            <a:off x="3740785" y="1718945"/>
            <a:ext cx="1508125" cy="419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Times New Roman"/>
                <a:ea typeface="Times New Roman"/>
              </a:rPr>
              <a:t>+: X3,X6</a:t>
            </a:r>
            <a:endParaRPr lang="en-US" sz="1200">
              <a:effectLst/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Times New Roman"/>
                <a:ea typeface="Times New Roman"/>
              </a:rPr>
              <a:t>-: X1,X2,X4,X5,X7,X8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9" name="Text Box 361"/>
          <p:cNvSpPr txBox="1">
            <a:spLocks noChangeArrowheads="1"/>
          </p:cNvSpPr>
          <p:nvPr/>
        </p:nvSpPr>
        <p:spPr bwMode="auto">
          <a:xfrm>
            <a:off x="4853305" y="4429760"/>
            <a:ext cx="913130" cy="419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Times New Roman"/>
                <a:ea typeface="Times New Roman"/>
              </a:rPr>
              <a:t>+: X3</a:t>
            </a:r>
            <a:endParaRPr lang="en-US" sz="1200">
              <a:effectLst/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Times New Roman"/>
                <a:ea typeface="Times New Roman"/>
              </a:rPr>
              <a:t>-: 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10" name="Text Box 362"/>
          <p:cNvSpPr txBox="1">
            <a:spLocks noChangeArrowheads="1"/>
          </p:cNvSpPr>
          <p:nvPr/>
        </p:nvSpPr>
        <p:spPr bwMode="auto">
          <a:xfrm>
            <a:off x="7164070" y="4434205"/>
            <a:ext cx="913130" cy="419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Times New Roman"/>
                <a:ea typeface="Times New Roman"/>
              </a:rPr>
              <a:t>+: </a:t>
            </a:r>
            <a:endParaRPr lang="en-US" sz="1200">
              <a:effectLst/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Times New Roman"/>
                <a:ea typeface="Times New Roman"/>
              </a:rPr>
              <a:t>-: X2,X7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11" name="Text Box 363"/>
          <p:cNvSpPr txBox="1">
            <a:spLocks noChangeArrowheads="1"/>
          </p:cNvSpPr>
          <p:nvPr/>
        </p:nvSpPr>
        <p:spPr bwMode="auto">
          <a:xfrm>
            <a:off x="6066790" y="4448175"/>
            <a:ext cx="913130" cy="419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Times New Roman"/>
                <a:ea typeface="Times New Roman"/>
              </a:rPr>
              <a:t>+: </a:t>
            </a:r>
            <a:endParaRPr lang="en-US" sz="1200">
              <a:effectLst/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Times New Roman"/>
                <a:ea typeface="Times New Roman"/>
              </a:rPr>
              <a:t>-: 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cxnSp>
        <p:nvCxnSpPr>
          <p:cNvPr id="12" name="AutoShape 364"/>
          <p:cNvCxnSpPr>
            <a:cxnSpLocks noChangeShapeType="1"/>
          </p:cNvCxnSpPr>
          <p:nvPr/>
        </p:nvCxnSpPr>
        <p:spPr bwMode="auto">
          <a:xfrm flipH="1">
            <a:off x="3334385" y="2395855"/>
            <a:ext cx="963930" cy="65214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365"/>
          <p:cNvCxnSpPr>
            <a:cxnSpLocks noChangeShapeType="1"/>
          </p:cNvCxnSpPr>
          <p:nvPr/>
        </p:nvCxnSpPr>
        <p:spPr bwMode="auto">
          <a:xfrm>
            <a:off x="4298315" y="2395855"/>
            <a:ext cx="1410970" cy="57594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366"/>
          <p:cNvCxnSpPr>
            <a:cxnSpLocks noChangeShapeType="1"/>
            <a:stCxn id="29" idx="2"/>
          </p:cNvCxnSpPr>
          <p:nvPr/>
        </p:nvCxnSpPr>
        <p:spPr bwMode="auto">
          <a:xfrm>
            <a:off x="1267778" y="5104765"/>
            <a:ext cx="77152" cy="43434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367"/>
          <p:cNvCxnSpPr>
            <a:cxnSpLocks noChangeShapeType="1"/>
            <a:stCxn id="29" idx="2"/>
          </p:cNvCxnSpPr>
          <p:nvPr/>
        </p:nvCxnSpPr>
        <p:spPr bwMode="auto">
          <a:xfrm>
            <a:off x="1267778" y="5104765"/>
            <a:ext cx="1173797" cy="43370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368"/>
          <p:cNvCxnSpPr>
            <a:cxnSpLocks noChangeShapeType="1"/>
            <a:stCxn id="21" idx="2"/>
          </p:cNvCxnSpPr>
          <p:nvPr/>
        </p:nvCxnSpPr>
        <p:spPr bwMode="auto">
          <a:xfrm flipH="1">
            <a:off x="5309871" y="3639185"/>
            <a:ext cx="851217" cy="7905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369"/>
          <p:cNvCxnSpPr>
            <a:cxnSpLocks noChangeShapeType="1"/>
            <a:stCxn id="29" idx="2"/>
            <a:endCxn id="47" idx="0"/>
          </p:cNvCxnSpPr>
          <p:nvPr/>
        </p:nvCxnSpPr>
        <p:spPr bwMode="auto">
          <a:xfrm>
            <a:off x="1267778" y="5104765"/>
            <a:ext cx="2466657" cy="41973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Text Box 370"/>
          <p:cNvSpPr txBox="1">
            <a:spLocks noChangeArrowheads="1"/>
          </p:cNvSpPr>
          <p:nvPr/>
        </p:nvSpPr>
        <p:spPr bwMode="auto">
          <a:xfrm>
            <a:off x="1463675" y="5273040"/>
            <a:ext cx="5937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Times New Roman"/>
                <a:ea typeface="Times New Roman"/>
              </a:rPr>
              <a:t>square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9" name="Text Box 371"/>
          <p:cNvSpPr txBox="1">
            <a:spLocks noChangeArrowheads="1"/>
          </p:cNvSpPr>
          <p:nvPr/>
        </p:nvSpPr>
        <p:spPr bwMode="auto">
          <a:xfrm>
            <a:off x="2454275" y="5314950"/>
            <a:ext cx="5937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Times New Roman"/>
                <a:ea typeface="Times New Roman"/>
              </a:rPr>
              <a:t>triangle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0" name="Text Box 372"/>
          <p:cNvSpPr txBox="1">
            <a:spLocks noChangeArrowheads="1"/>
          </p:cNvSpPr>
          <p:nvPr/>
        </p:nvSpPr>
        <p:spPr bwMode="auto">
          <a:xfrm>
            <a:off x="844550" y="5248910"/>
            <a:ext cx="5937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Times New Roman"/>
                <a:ea typeface="Times New Roman"/>
              </a:rPr>
              <a:t>circle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21" name="AutoShape 373"/>
          <p:cNvSpPr>
            <a:spLocks noChangeArrowheads="1"/>
          </p:cNvSpPr>
          <p:nvPr/>
        </p:nvSpPr>
        <p:spPr bwMode="auto">
          <a:xfrm>
            <a:off x="5737860" y="3343910"/>
            <a:ext cx="846455" cy="2952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i="1">
                <a:effectLst/>
                <a:latin typeface="Times New Roman"/>
                <a:ea typeface="Times New Roman"/>
              </a:rPr>
              <a:t>Shape?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22" name="Text Box 374"/>
          <p:cNvSpPr txBox="1">
            <a:spLocks noChangeArrowheads="1"/>
          </p:cNvSpPr>
          <p:nvPr/>
        </p:nvSpPr>
        <p:spPr bwMode="auto">
          <a:xfrm>
            <a:off x="2703195" y="3033395"/>
            <a:ext cx="1261745" cy="419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Times New Roman"/>
                <a:ea typeface="Times New Roman"/>
              </a:rPr>
              <a:t>+: X6</a:t>
            </a:r>
            <a:endParaRPr lang="en-US" sz="1200">
              <a:effectLst/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Times New Roman"/>
                <a:ea typeface="Times New Roman"/>
              </a:rPr>
              <a:t>-: X1,X4,X5,X8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23" name="Text Box 375"/>
          <p:cNvSpPr txBox="1">
            <a:spLocks noChangeArrowheads="1"/>
          </p:cNvSpPr>
          <p:nvPr/>
        </p:nvSpPr>
        <p:spPr bwMode="auto">
          <a:xfrm>
            <a:off x="5709285" y="2971800"/>
            <a:ext cx="913130" cy="419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Times New Roman"/>
                <a:ea typeface="Times New Roman"/>
              </a:rPr>
              <a:t>+: X3</a:t>
            </a:r>
            <a:endParaRPr lang="en-US" sz="1200">
              <a:effectLst/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Times New Roman"/>
                <a:ea typeface="Times New Roman"/>
              </a:rPr>
              <a:t>-: X2,X7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24" name="Text Box 376"/>
          <p:cNvSpPr txBox="1">
            <a:spLocks noChangeArrowheads="1"/>
          </p:cNvSpPr>
          <p:nvPr/>
        </p:nvSpPr>
        <p:spPr bwMode="auto">
          <a:xfrm>
            <a:off x="3340100" y="2505710"/>
            <a:ext cx="5937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Times New Roman"/>
                <a:ea typeface="Times New Roman"/>
              </a:rPr>
              <a:t>small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25" name="Text Box 377"/>
          <p:cNvSpPr txBox="1">
            <a:spLocks noChangeArrowheads="1"/>
          </p:cNvSpPr>
          <p:nvPr/>
        </p:nvSpPr>
        <p:spPr bwMode="auto">
          <a:xfrm>
            <a:off x="4845685" y="2458085"/>
            <a:ext cx="5937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Times New Roman"/>
                <a:ea typeface="Times New Roman"/>
              </a:rPr>
              <a:t>large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783205" y="3392805"/>
            <a:ext cx="913765" cy="28511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i="1">
                <a:effectLst/>
                <a:latin typeface="Times New Roman"/>
                <a:ea typeface="Times New Roman"/>
              </a:rPr>
              <a:t>Color?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27" name="AutoShape 379"/>
          <p:cNvSpPr>
            <a:spLocks noChangeArrowheads="1"/>
          </p:cNvSpPr>
          <p:nvPr/>
        </p:nvSpPr>
        <p:spPr bwMode="auto">
          <a:xfrm>
            <a:off x="1793875" y="4809490"/>
            <a:ext cx="845820" cy="29591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latin typeface="Times New Roman"/>
                <a:ea typeface="Times New Roman"/>
              </a:rPr>
              <a:t>No</a:t>
            </a:r>
          </a:p>
        </p:txBody>
      </p:sp>
      <p:sp>
        <p:nvSpPr>
          <p:cNvPr id="28" name="AutoShape 380"/>
          <p:cNvSpPr>
            <a:spLocks noChangeArrowheads="1"/>
          </p:cNvSpPr>
          <p:nvPr/>
        </p:nvSpPr>
        <p:spPr bwMode="auto">
          <a:xfrm>
            <a:off x="2739390" y="4809490"/>
            <a:ext cx="847090" cy="2946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latin typeface="Times New Roman"/>
                <a:ea typeface="Times New Roman"/>
              </a:rPr>
              <a:t>No</a:t>
            </a:r>
          </a:p>
        </p:txBody>
      </p:sp>
      <p:sp>
        <p:nvSpPr>
          <p:cNvPr id="29" name="AutoShape 381"/>
          <p:cNvSpPr>
            <a:spLocks noChangeArrowheads="1"/>
          </p:cNvSpPr>
          <p:nvPr/>
        </p:nvSpPr>
        <p:spPr bwMode="auto">
          <a:xfrm>
            <a:off x="844550" y="4809490"/>
            <a:ext cx="846455" cy="2952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i="1">
                <a:effectLst/>
                <a:latin typeface="Times New Roman"/>
                <a:ea typeface="Times New Roman"/>
              </a:rPr>
              <a:t>Shape?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30" name="AutoShape 382"/>
          <p:cNvSpPr>
            <a:spLocks noChangeArrowheads="1"/>
          </p:cNvSpPr>
          <p:nvPr/>
        </p:nvSpPr>
        <p:spPr bwMode="auto">
          <a:xfrm>
            <a:off x="3725545" y="4799965"/>
            <a:ext cx="846455" cy="2946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latin typeface="Times New Roman"/>
                <a:ea typeface="Times New Roman"/>
              </a:rPr>
              <a:t>No</a:t>
            </a:r>
          </a:p>
        </p:txBody>
      </p:sp>
      <p:sp>
        <p:nvSpPr>
          <p:cNvPr id="31" name="Text Box 383"/>
          <p:cNvSpPr txBox="1">
            <a:spLocks noChangeArrowheads="1"/>
          </p:cNvSpPr>
          <p:nvPr/>
        </p:nvSpPr>
        <p:spPr bwMode="auto">
          <a:xfrm>
            <a:off x="823595" y="4447540"/>
            <a:ext cx="913130" cy="419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Times New Roman"/>
                <a:ea typeface="Times New Roman"/>
              </a:rPr>
              <a:t>+:X6</a:t>
            </a:r>
            <a:endParaRPr lang="en-US" sz="1200">
              <a:effectLst/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Times New Roman"/>
                <a:ea typeface="Times New Roman"/>
              </a:rPr>
              <a:t>-:X8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32" name="Text Box 384"/>
          <p:cNvSpPr txBox="1">
            <a:spLocks noChangeArrowheads="1"/>
          </p:cNvSpPr>
          <p:nvPr/>
        </p:nvSpPr>
        <p:spPr bwMode="auto">
          <a:xfrm>
            <a:off x="1793875" y="4447540"/>
            <a:ext cx="913130" cy="419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Times New Roman"/>
                <a:ea typeface="Times New Roman"/>
              </a:rPr>
              <a:t>+: </a:t>
            </a:r>
            <a:endParaRPr lang="en-US" sz="1200">
              <a:effectLst/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Times New Roman"/>
                <a:ea typeface="Times New Roman"/>
              </a:rPr>
              <a:t>-: X5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33" name="Text Box 385"/>
          <p:cNvSpPr txBox="1">
            <a:spLocks noChangeArrowheads="1"/>
          </p:cNvSpPr>
          <p:nvPr/>
        </p:nvSpPr>
        <p:spPr bwMode="auto">
          <a:xfrm>
            <a:off x="2726055" y="4447540"/>
            <a:ext cx="688975" cy="419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Times New Roman"/>
                <a:ea typeface="Times New Roman"/>
              </a:rPr>
              <a:t>+: </a:t>
            </a:r>
            <a:endParaRPr lang="en-US" sz="1200">
              <a:effectLst/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Times New Roman"/>
                <a:ea typeface="Times New Roman"/>
              </a:rPr>
              <a:t>-: X1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34" name="Text Box 386"/>
          <p:cNvSpPr txBox="1">
            <a:spLocks noChangeArrowheads="1"/>
          </p:cNvSpPr>
          <p:nvPr/>
        </p:nvSpPr>
        <p:spPr bwMode="auto">
          <a:xfrm>
            <a:off x="3705860" y="4442460"/>
            <a:ext cx="688975" cy="419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Times New Roman"/>
                <a:ea typeface="Times New Roman"/>
              </a:rPr>
              <a:t>+: </a:t>
            </a:r>
            <a:endParaRPr lang="en-US" sz="1200">
              <a:effectLst/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Times New Roman"/>
                <a:ea typeface="Times New Roman"/>
              </a:rPr>
              <a:t>-:  X4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cxnSp>
        <p:nvCxnSpPr>
          <p:cNvPr id="35" name="AutoShape 387"/>
          <p:cNvCxnSpPr>
            <a:cxnSpLocks noChangeShapeType="1"/>
            <a:stCxn id="26" idx="2"/>
            <a:endCxn id="31" idx="0"/>
          </p:cNvCxnSpPr>
          <p:nvPr/>
        </p:nvCxnSpPr>
        <p:spPr bwMode="auto">
          <a:xfrm flipH="1">
            <a:off x="1280160" y="3677920"/>
            <a:ext cx="1959928" cy="7696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AutoShape 388"/>
          <p:cNvCxnSpPr>
            <a:cxnSpLocks noChangeShapeType="1"/>
            <a:stCxn id="26" idx="2"/>
            <a:endCxn id="32" idx="0"/>
          </p:cNvCxnSpPr>
          <p:nvPr/>
        </p:nvCxnSpPr>
        <p:spPr bwMode="auto">
          <a:xfrm flipH="1">
            <a:off x="2250440" y="3677920"/>
            <a:ext cx="989648" cy="7696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AutoShape 389"/>
          <p:cNvCxnSpPr>
            <a:cxnSpLocks noChangeShapeType="1"/>
            <a:stCxn id="26" idx="2"/>
            <a:endCxn id="34" idx="0"/>
          </p:cNvCxnSpPr>
          <p:nvPr/>
        </p:nvCxnSpPr>
        <p:spPr bwMode="auto">
          <a:xfrm>
            <a:off x="3240088" y="3677920"/>
            <a:ext cx="810260" cy="76454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AutoShape 390"/>
          <p:cNvCxnSpPr>
            <a:cxnSpLocks noChangeShapeType="1"/>
            <a:endCxn id="33" idx="0"/>
          </p:cNvCxnSpPr>
          <p:nvPr/>
        </p:nvCxnSpPr>
        <p:spPr bwMode="auto">
          <a:xfrm flipH="1">
            <a:off x="3070543" y="3680714"/>
            <a:ext cx="169544" cy="76682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Text Box 391"/>
          <p:cNvSpPr txBox="1">
            <a:spLocks noChangeArrowheads="1"/>
          </p:cNvSpPr>
          <p:nvPr/>
        </p:nvSpPr>
        <p:spPr bwMode="auto">
          <a:xfrm>
            <a:off x="1163320" y="4114800"/>
            <a:ext cx="5937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Times New Roman"/>
                <a:ea typeface="Times New Roman"/>
              </a:rPr>
              <a:t>red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40" name="Text Box 392"/>
          <p:cNvSpPr txBox="1">
            <a:spLocks noChangeArrowheads="1"/>
          </p:cNvSpPr>
          <p:nvPr/>
        </p:nvSpPr>
        <p:spPr bwMode="auto">
          <a:xfrm>
            <a:off x="2759076" y="4114800"/>
            <a:ext cx="40386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Times New Roman"/>
                <a:ea typeface="Times New Roman"/>
              </a:rPr>
              <a:t>blue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41" name="Text Box 393"/>
          <p:cNvSpPr txBox="1">
            <a:spLocks noChangeArrowheads="1"/>
          </p:cNvSpPr>
          <p:nvPr/>
        </p:nvSpPr>
        <p:spPr bwMode="auto">
          <a:xfrm>
            <a:off x="3359785" y="4095750"/>
            <a:ext cx="52641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Times New Roman"/>
                <a:ea typeface="Times New Roman"/>
              </a:rPr>
              <a:t>green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42" name="Text Box 394"/>
          <p:cNvSpPr txBox="1">
            <a:spLocks noChangeArrowheads="1"/>
          </p:cNvSpPr>
          <p:nvPr/>
        </p:nvSpPr>
        <p:spPr bwMode="auto">
          <a:xfrm>
            <a:off x="1920875" y="4114165"/>
            <a:ext cx="5937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Times New Roman"/>
                <a:ea typeface="Times New Roman"/>
              </a:rPr>
              <a:t>yellow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1985010" y="5910580"/>
            <a:ext cx="913765" cy="28511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latin typeface="Times New Roman"/>
                <a:ea typeface="Times New Roman"/>
              </a:rPr>
              <a:t>No</a:t>
            </a:r>
          </a:p>
        </p:txBody>
      </p:sp>
      <p:sp>
        <p:nvSpPr>
          <p:cNvPr id="44" name="AutoShape 396"/>
          <p:cNvSpPr>
            <a:spLocks noChangeArrowheads="1"/>
          </p:cNvSpPr>
          <p:nvPr/>
        </p:nvSpPr>
        <p:spPr bwMode="auto">
          <a:xfrm>
            <a:off x="955040" y="5901055"/>
            <a:ext cx="846455" cy="2952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latin typeface="Times New Roman"/>
                <a:ea typeface="Times New Roman"/>
              </a:rPr>
              <a:t>Yes</a:t>
            </a:r>
          </a:p>
        </p:txBody>
      </p:sp>
      <p:sp>
        <p:nvSpPr>
          <p:cNvPr id="45" name="AutoShape 397"/>
          <p:cNvSpPr>
            <a:spLocks noChangeArrowheads="1"/>
          </p:cNvSpPr>
          <p:nvPr/>
        </p:nvSpPr>
        <p:spPr bwMode="auto">
          <a:xfrm>
            <a:off x="3306445" y="5896610"/>
            <a:ext cx="846455" cy="2952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latin typeface="Times New Roman"/>
                <a:ea typeface="Times New Roman"/>
              </a:rPr>
              <a:t>No</a:t>
            </a:r>
          </a:p>
        </p:txBody>
      </p:sp>
      <p:sp>
        <p:nvSpPr>
          <p:cNvPr id="46" name="Text Box 398"/>
          <p:cNvSpPr txBox="1">
            <a:spLocks noChangeArrowheads="1"/>
          </p:cNvSpPr>
          <p:nvPr/>
        </p:nvSpPr>
        <p:spPr bwMode="auto">
          <a:xfrm>
            <a:off x="888365" y="5539105"/>
            <a:ext cx="913130" cy="419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Times New Roman"/>
                <a:ea typeface="Times New Roman"/>
              </a:rPr>
              <a:t>+: X6</a:t>
            </a:r>
            <a:endParaRPr lang="en-US" sz="1200">
              <a:effectLst/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Times New Roman"/>
                <a:ea typeface="Times New Roman"/>
              </a:rPr>
              <a:t>-: 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47" name="Text Box 399"/>
          <p:cNvSpPr txBox="1">
            <a:spLocks noChangeArrowheads="1"/>
          </p:cNvSpPr>
          <p:nvPr/>
        </p:nvSpPr>
        <p:spPr bwMode="auto">
          <a:xfrm>
            <a:off x="3277870" y="5524500"/>
            <a:ext cx="913130" cy="419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Times New Roman"/>
                <a:ea typeface="Times New Roman"/>
              </a:rPr>
              <a:t>+: </a:t>
            </a:r>
            <a:endParaRPr lang="en-US" sz="1200">
              <a:effectLst/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Times New Roman"/>
                <a:ea typeface="Times New Roman"/>
              </a:rPr>
              <a:t>-: 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48" name="Text Box 400"/>
          <p:cNvSpPr txBox="1">
            <a:spLocks noChangeArrowheads="1"/>
          </p:cNvSpPr>
          <p:nvPr/>
        </p:nvSpPr>
        <p:spPr bwMode="auto">
          <a:xfrm>
            <a:off x="1985010" y="5538470"/>
            <a:ext cx="913130" cy="419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Times New Roman"/>
                <a:ea typeface="Times New Roman"/>
              </a:rPr>
              <a:t>+: </a:t>
            </a:r>
            <a:endParaRPr lang="en-US" sz="1200">
              <a:effectLst/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Times New Roman"/>
                <a:ea typeface="Times New Roman"/>
              </a:rPr>
              <a:t>-: X8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cxnSp>
        <p:nvCxnSpPr>
          <p:cNvPr id="49" name="AutoShape 401"/>
          <p:cNvCxnSpPr>
            <a:cxnSpLocks noChangeShapeType="1"/>
            <a:stCxn id="21" idx="2"/>
          </p:cNvCxnSpPr>
          <p:nvPr/>
        </p:nvCxnSpPr>
        <p:spPr bwMode="auto">
          <a:xfrm>
            <a:off x="6161088" y="3639185"/>
            <a:ext cx="362267" cy="80899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AutoShape 402"/>
          <p:cNvCxnSpPr>
            <a:cxnSpLocks noChangeShapeType="1"/>
            <a:stCxn id="21" idx="2"/>
          </p:cNvCxnSpPr>
          <p:nvPr/>
        </p:nvCxnSpPr>
        <p:spPr bwMode="auto">
          <a:xfrm>
            <a:off x="6161088" y="3639185"/>
            <a:ext cx="1459547" cy="7950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Text Box 403"/>
          <p:cNvSpPr txBox="1">
            <a:spLocks noChangeArrowheads="1"/>
          </p:cNvSpPr>
          <p:nvPr/>
        </p:nvSpPr>
        <p:spPr bwMode="auto">
          <a:xfrm>
            <a:off x="5883275" y="4095750"/>
            <a:ext cx="5937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Times New Roman"/>
                <a:ea typeface="Times New Roman"/>
              </a:rPr>
              <a:t>square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2" name="Text Box 404"/>
          <p:cNvSpPr txBox="1">
            <a:spLocks noChangeArrowheads="1"/>
          </p:cNvSpPr>
          <p:nvPr/>
        </p:nvSpPr>
        <p:spPr bwMode="auto">
          <a:xfrm>
            <a:off x="6705600" y="4095750"/>
            <a:ext cx="5937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Times New Roman"/>
                <a:ea typeface="Times New Roman"/>
              </a:rPr>
              <a:t>triangle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3" name="Text Box 405"/>
          <p:cNvSpPr txBox="1">
            <a:spLocks noChangeArrowheads="1"/>
          </p:cNvSpPr>
          <p:nvPr/>
        </p:nvSpPr>
        <p:spPr bwMode="auto">
          <a:xfrm>
            <a:off x="5115560" y="4072255"/>
            <a:ext cx="5937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Times New Roman"/>
                <a:ea typeface="Times New Roman"/>
              </a:rPr>
              <a:t>circle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107832" y="1828800"/>
            <a:ext cx="1819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What if Size was the first attribute?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3405384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A Neuron</a:t>
            </a:r>
          </a:p>
        </p:txBody>
      </p:sp>
      <p:pic>
        <p:nvPicPr>
          <p:cNvPr id="7171" name="Picture 4" descr="C:\My Documents\Courses\AI-Spring2004\neur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4900" y="1181100"/>
            <a:ext cx="72009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err="1" smtClean="0"/>
              <a:t>Perceptron</a:t>
            </a:r>
            <a:r>
              <a:rPr lang="en-US" dirty="0" smtClean="0"/>
              <a:t> Learning</a:t>
            </a:r>
            <a:endParaRPr lang="en-US" sz="3600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r>
              <a:rPr lang="en-US" sz="2000" b="1" dirty="0" smtClean="0"/>
              <a:t>function</a:t>
            </a:r>
            <a:r>
              <a:rPr lang="en-US" sz="2000" dirty="0" smtClean="0"/>
              <a:t> </a:t>
            </a:r>
            <a:r>
              <a:rPr lang="en-US" sz="2000" cap="small" dirty="0" err="1" smtClean="0"/>
              <a:t>Perceptron</a:t>
            </a:r>
            <a:r>
              <a:rPr lang="en-US" sz="2000" cap="small" dirty="0" smtClean="0"/>
              <a:t>-Learning</a:t>
            </a:r>
            <a:r>
              <a:rPr lang="en-US" sz="2000" dirty="0" smtClean="0"/>
              <a:t>(</a:t>
            </a:r>
            <a:r>
              <a:rPr lang="en-US" sz="2000" i="1" dirty="0" err="1" smtClean="0"/>
              <a:t>examples,network</a:t>
            </a:r>
            <a:r>
              <a:rPr lang="en-US" sz="2000" i="1" dirty="0" smtClean="0"/>
              <a:t>)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b="1" dirty="0" smtClean="0"/>
              <a:t>returns </a:t>
            </a:r>
            <a:r>
              <a:rPr lang="en-US" sz="2000" dirty="0" smtClean="0"/>
              <a:t>a </a:t>
            </a:r>
            <a:r>
              <a:rPr lang="en-US" sz="2000" dirty="0" err="1" smtClean="0"/>
              <a:t>perceptron</a:t>
            </a:r>
            <a:r>
              <a:rPr lang="en-US" sz="2000" dirty="0" smtClean="0"/>
              <a:t> hypothesis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r>
              <a:rPr lang="en-US" sz="2000" dirty="0" smtClean="0"/>
              <a:t>	</a:t>
            </a:r>
            <a:r>
              <a:rPr lang="en-US" sz="2000" b="1" dirty="0" smtClean="0"/>
              <a:t>inputs:</a:t>
            </a:r>
            <a:r>
              <a:rPr lang="en-US" sz="2000" dirty="0" smtClean="0"/>
              <a:t> </a:t>
            </a:r>
            <a:r>
              <a:rPr lang="en-US" sz="2000" i="1" dirty="0" smtClean="0"/>
              <a:t>examples</a:t>
            </a:r>
            <a:r>
              <a:rPr lang="en-US" sz="2000" dirty="0" smtClean="0"/>
              <a:t>, a set of examples with input </a:t>
            </a:r>
            <a:r>
              <a:rPr lang="en-US" sz="2000" b="1" dirty="0" smtClean="0"/>
              <a:t>x</a:t>
            </a:r>
            <a:r>
              <a:rPr lang="en-US" sz="2000" dirty="0" smtClean="0"/>
              <a:t> and output </a:t>
            </a:r>
            <a:r>
              <a:rPr lang="en-US" sz="2000" i="1" dirty="0" smtClean="0"/>
              <a:t>y</a:t>
            </a:r>
            <a:br>
              <a:rPr lang="en-US" sz="2000" i="1" dirty="0" smtClean="0"/>
            </a:br>
            <a:r>
              <a:rPr lang="en-US" sz="2000" i="1" dirty="0" smtClean="0"/>
              <a:t>			network</a:t>
            </a:r>
            <a:r>
              <a:rPr lang="en-US" sz="2000" dirty="0" smtClean="0"/>
              <a:t>, a </a:t>
            </a:r>
            <a:r>
              <a:rPr lang="en-US" sz="2000" dirty="0" err="1" smtClean="0"/>
              <a:t>perceptron</a:t>
            </a:r>
            <a:r>
              <a:rPr lang="en-US" sz="2000" dirty="0" smtClean="0"/>
              <a:t> with weights </a:t>
            </a:r>
            <a:r>
              <a:rPr lang="en-US" sz="2000" i="1" dirty="0" err="1" smtClean="0"/>
              <a:t>W</a:t>
            </a:r>
            <a:r>
              <a:rPr lang="en-US" sz="2000" i="1" baseline="-25000" dirty="0" err="1" smtClean="0"/>
              <a:t>j</a:t>
            </a:r>
            <a:r>
              <a:rPr lang="en-US" sz="2000" dirty="0" smtClean="0"/>
              <a:t> and activation function </a:t>
            </a:r>
            <a:r>
              <a:rPr lang="en-US" sz="2000" i="1" dirty="0" smtClean="0"/>
              <a:t>g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r>
              <a:rPr lang="en-US" sz="2000" dirty="0" smtClean="0"/>
              <a:t>	</a:t>
            </a:r>
            <a:r>
              <a:rPr lang="en-US" sz="2000" b="1" dirty="0" smtClean="0"/>
              <a:t>repeat</a:t>
            </a:r>
            <a:br>
              <a:rPr lang="en-US" sz="2000" b="1" dirty="0" smtClean="0"/>
            </a:br>
            <a:r>
              <a:rPr lang="en-US" sz="2000" b="1" dirty="0" smtClean="0"/>
              <a:t>		for each</a:t>
            </a:r>
            <a:r>
              <a:rPr lang="en-US" sz="2000" i="1" dirty="0" smtClean="0"/>
              <a:t> </a:t>
            </a:r>
            <a:r>
              <a:rPr lang="en-US" sz="2000" dirty="0" smtClean="0"/>
              <a:t>example (</a:t>
            </a:r>
            <a:r>
              <a:rPr lang="en-US" sz="2000" b="1" dirty="0" err="1" smtClean="0"/>
              <a:t>x</a:t>
            </a:r>
            <a:r>
              <a:rPr lang="en-US" sz="2000" dirty="0" err="1" smtClean="0"/>
              <a:t>,y</a:t>
            </a:r>
            <a:r>
              <a:rPr lang="en-US" sz="2000" dirty="0" smtClean="0"/>
              <a:t>) </a:t>
            </a:r>
            <a:r>
              <a:rPr lang="en-US" sz="2000" b="1" dirty="0" smtClean="0"/>
              <a:t>in</a:t>
            </a:r>
            <a:r>
              <a:rPr lang="en-US" sz="2000" b="1" i="1" dirty="0" smtClean="0"/>
              <a:t> </a:t>
            </a:r>
            <a:r>
              <a:rPr lang="en-US" sz="2000" i="1" dirty="0" smtClean="0"/>
              <a:t>examples </a:t>
            </a:r>
            <a:r>
              <a:rPr lang="en-US" sz="2000" b="1" dirty="0" smtClean="0"/>
              <a:t>do</a:t>
            </a:r>
            <a:br>
              <a:rPr lang="en-US" sz="2000" b="1" dirty="0" smtClean="0"/>
            </a:br>
            <a:r>
              <a:rPr lang="en-US" sz="2000" b="1" dirty="0" smtClean="0"/>
              <a:t>			</a:t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			</a:t>
            </a:r>
            <a:r>
              <a:rPr lang="en-US" sz="2000" i="1" dirty="0" smtClean="0"/>
              <a:t>Err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i="1" dirty="0" smtClean="0">
                <a:sym typeface="Wingdings" pitchFamily="2" charset="2"/>
              </a:rPr>
              <a:t>y</a:t>
            </a:r>
            <a:r>
              <a:rPr lang="en-US" sz="2000" dirty="0" smtClean="0">
                <a:sym typeface="Wingdings" pitchFamily="2" charset="2"/>
              </a:rPr>
              <a:t> – </a:t>
            </a:r>
            <a:r>
              <a:rPr lang="en-US" sz="2000" i="1" dirty="0" smtClean="0">
                <a:sym typeface="Wingdings" pitchFamily="2" charset="2"/>
              </a:rPr>
              <a:t>g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smtClean="0">
                <a:sym typeface="Wingdings" pitchFamily="2" charset="2"/>
              </a:rPr>
              <a:t>in</a:t>
            </a:r>
            <a:r>
              <a:rPr lang="en-US" sz="2000" dirty="0" smtClean="0">
                <a:sym typeface="Wingdings" pitchFamily="2" charset="2"/>
              </a:rPr>
              <a:t>)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r>
              <a:rPr lang="en-US" sz="2000" dirty="0" smtClean="0">
                <a:sym typeface="Wingdings" pitchFamily="2" charset="2"/>
              </a:rPr>
              <a:t>			</a:t>
            </a:r>
            <a:r>
              <a:rPr lang="en-US" sz="2000" b="1" dirty="0" smtClean="0">
                <a:sym typeface="Wingdings" pitchFamily="2" charset="2"/>
              </a:rPr>
              <a:t>for each </a:t>
            </a:r>
            <a:r>
              <a:rPr lang="en-US" sz="2000" i="1" dirty="0" smtClean="0">
                <a:sym typeface="Wingdings" pitchFamily="2" charset="2"/>
              </a:rPr>
              <a:t>j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b="1" dirty="0" smtClean="0">
                <a:sym typeface="Wingdings" pitchFamily="2" charset="2"/>
              </a:rPr>
              <a:t>in </a:t>
            </a:r>
            <a:r>
              <a:rPr lang="en-US" sz="2000" dirty="0" smtClean="0">
                <a:sym typeface="Wingdings" pitchFamily="2" charset="2"/>
              </a:rPr>
              <a:t>0..n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				</a:t>
            </a:r>
            <a:r>
              <a:rPr lang="en-US" sz="2000" i="1" dirty="0" err="1" smtClean="0">
                <a:sym typeface="Wingdings" pitchFamily="2" charset="2"/>
              </a:rPr>
              <a:t>W</a:t>
            </a:r>
            <a:r>
              <a:rPr lang="en-US" sz="2000" i="1" baseline="-25000" dirty="0" err="1" smtClean="0">
                <a:sym typeface="Wingdings" pitchFamily="2" charset="2"/>
              </a:rPr>
              <a:t>j</a:t>
            </a:r>
            <a:r>
              <a:rPr lang="en-US" sz="2000" dirty="0" smtClean="0">
                <a:sym typeface="Wingdings" pitchFamily="2" charset="2"/>
              </a:rPr>
              <a:t>  </a:t>
            </a:r>
            <a:r>
              <a:rPr lang="en-US" sz="2000" i="1" dirty="0" err="1" smtClean="0">
                <a:sym typeface="Wingdings" pitchFamily="2" charset="2"/>
              </a:rPr>
              <a:t>W</a:t>
            </a:r>
            <a:r>
              <a:rPr lang="en-US" sz="2000" i="1" baseline="-25000" dirty="0" err="1" smtClean="0">
                <a:sym typeface="Wingdings" pitchFamily="2" charset="2"/>
              </a:rPr>
              <a:t>j</a:t>
            </a:r>
            <a:r>
              <a:rPr lang="en-US" sz="2000" dirty="0" smtClean="0">
                <a:sym typeface="Wingdings" pitchFamily="2" charset="2"/>
              </a:rPr>
              <a:t> + </a:t>
            </a:r>
            <a:r>
              <a:rPr lang="en-US" sz="2000" i="1" dirty="0" smtClean="0">
                <a:sym typeface="Symbol" pitchFamily="18" charset="2"/>
              </a:rPr>
              <a:t></a:t>
            </a:r>
            <a:r>
              <a:rPr lang="en-US" sz="2000" dirty="0" smtClean="0">
                <a:sym typeface="Symbol" pitchFamily="18" charset="2"/>
              </a:rPr>
              <a:t>  </a:t>
            </a:r>
            <a:r>
              <a:rPr lang="en-US" sz="2000" i="1" dirty="0" smtClean="0">
                <a:sym typeface="Symbol" pitchFamily="18" charset="2"/>
              </a:rPr>
              <a:t>Err</a:t>
            </a:r>
            <a:r>
              <a:rPr lang="en-US" sz="2000" dirty="0" smtClean="0">
                <a:sym typeface="Symbol" pitchFamily="18" charset="2"/>
              </a:rPr>
              <a:t>  </a:t>
            </a:r>
            <a:r>
              <a:rPr lang="en-US" sz="2000" i="1" dirty="0" smtClean="0">
                <a:sym typeface="Symbol" pitchFamily="18" charset="2"/>
              </a:rPr>
              <a:t>g</a:t>
            </a:r>
            <a:r>
              <a:rPr lang="en-US" sz="2000" dirty="0" smtClean="0">
                <a:sym typeface="Symbol" pitchFamily="18" charset="2"/>
              </a:rPr>
              <a:t>’(</a:t>
            </a:r>
            <a:r>
              <a:rPr lang="en-US" sz="2000" i="1" dirty="0" smtClean="0">
                <a:sym typeface="Symbol" pitchFamily="18" charset="2"/>
              </a:rPr>
              <a:t>in</a:t>
            </a:r>
            <a:r>
              <a:rPr lang="en-US" sz="2000" dirty="0" smtClean="0">
                <a:sym typeface="Symbol" pitchFamily="18" charset="2"/>
              </a:rPr>
              <a:t>)  </a:t>
            </a:r>
            <a:r>
              <a:rPr lang="en-US" sz="2000" i="1" dirty="0" err="1" smtClean="0">
                <a:sym typeface="Symbol" pitchFamily="18" charset="2"/>
              </a:rPr>
              <a:t>x</a:t>
            </a:r>
            <a:r>
              <a:rPr lang="en-US" sz="2000" i="1" baseline="-25000" dirty="0" err="1" smtClean="0">
                <a:sym typeface="Symbol" pitchFamily="18" charset="2"/>
              </a:rPr>
              <a:t>j</a:t>
            </a:r>
            <a:r>
              <a:rPr lang="en-US" sz="2000" dirty="0" smtClean="0">
                <a:sym typeface="Symbol" pitchFamily="18" charset="2"/>
              </a:rPr>
              <a:t/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dirty="0" smtClean="0">
                <a:sym typeface="Symbol" pitchFamily="18" charset="2"/>
              </a:rPr>
              <a:t>	</a:t>
            </a:r>
            <a:r>
              <a:rPr lang="en-US" sz="2000" b="1" dirty="0" smtClean="0">
                <a:sym typeface="Symbol" pitchFamily="18" charset="2"/>
              </a:rPr>
              <a:t>until</a:t>
            </a:r>
            <a:r>
              <a:rPr lang="en-US" sz="2000" dirty="0" smtClean="0">
                <a:sym typeface="Symbol" pitchFamily="18" charset="2"/>
              </a:rPr>
              <a:t> some stopping criteria is satisfied</a:t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dirty="0" smtClean="0">
                <a:sym typeface="Symbol" pitchFamily="18" charset="2"/>
              </a:rPr>
              <a:t>	</a:t>
            </a:r>
            <a:r>
              <a:rPr lang="en-US" sz="2000" b="1" smtClean="0">
                <a:sym typeface="Symbol" pitchFamily="18" charset="2"/>
              </a:rPr>
              <a:t>return</a:t>
            </a:r>
            <a:r>
              <a:rPr lang="en-US" sz="2000" smtClean="0">
                <a:sym typeface="Symbol" pitchFamily="18" charset="2"/>
              </a:rPr>
              <a:t> </a:t>
            </a:r>
            <a:r>
              <a:rPr lang="en-US" sz="2000" cap="small" smtClean="0">
                <a:sym typeface="Symbol" pitchFamily="18" charset="2"/>
              </a:rPr>
              <a:t>Neural-Net-Hypothesis</a:t>
            </a:r>
            <a:r>
              <a:rPr lang="en-US" sz="2000" smtClean="0">
                <a:sym typeface="Symbol" pitchFamily="18" charset="2"/>
              </a:rPr>
              <a:t>(network</a:t>
            </a:r>
            <a:r>
              <a:rPr lang="en-US" sz="2000" dirty="0" smtClean="0">
                <a:sym typeface="Symbol" pitchFamily="18" charset="2"/>
              </a:rPr>
              <a:t>)</a:t>
            </a:r>
            <a:endParaRPr lang="en-US" sz="2000" dirty="0" smtClean="0"/>
          </a:p>
          <a:p>
            <a:pPr marL="0" indent="0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endParaRPr lang="en-US" sz="2000" dirty="0" smtClean="0">
              <a:sym typeface="Wingdings" pitchFamily="2" charset="2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endParaRPr lang="en-US" sz="2000" dirty="0" smtClean="0">
              <a:sym typeface="Wingdings" pitchFamily="2" charset="2"/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1814513" y="3178175"/>
          <a:ext cx="1855787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" imgW="1015920" imgH="304560" progId="Equation.3">
                  <p:embed/>
                </p:oleObj>
              </mc:Choice>
              <mc:Fallback>
                <p:oleObj name="Equation" r:id="rId3" imgW="1015920" imgH="304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4513" y="3178175"/>
                        <a:ext cx="1855787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Perceptron Training Example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044633"/>
              </p:ext>
            </p:extLst>
          </p:nvPr>
        </p:nvGraphicFramePr>
        <p:xfrm>
          <a:off x="685799" y="3733800"/>
          <a:ext cx="7620001" cy="1828800"/>
        </p:xfrm>
        <a:graphic>
          <a:graphicData uri="http://schemas.openxmlformats.org/drawingml/2006/table">
            <a:tbl>
              <a:tblPr/>
              <a:tblGrid>
                <a:gridCol w="597648"/>
                <a:gridCol w="316753"/>
                <a:gridCol w="421062"/>
                <a:gridCol w="363979"/>
                <a:gridCol w="392179"/>
                <a:gridCol w="457542"/>
                <a:gridCol w="432123"/>
                <a:gridCol w="366759"/>
                <a:gridCol w="472795"/>
                <a:gridCol w="342793"/>
                <a:gridCol w="342793"/>
                <a:gridCol w="342793"/>
                <a:gridCol w="810252"/>
                <a:gridCol w="871347"/>
                <a:gridCol w="1089183"/>
              </a:tblGrid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Epoch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/>
                      </a:r>
                      <a:b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Ex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X0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W0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X1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W1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X2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W2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in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out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Err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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W0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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W1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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W2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-1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0.2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-0.2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0.3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-0.1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0.1*1*-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0.1*1*1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0.1*1*1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-1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0.1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-0.1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0.4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0.3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-1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0.1*-1*-1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0.1*-1*0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0.1*-1*1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-1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0.2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-0.1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0.3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-0.2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0.1*0*-1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0.1*0*0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0.1*0*0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-1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0.2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-0.1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0.3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-0.3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0.1*0*-1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0.1*0*1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0.1*0*0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-1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0.2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-0.1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0.3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0.1*0*-1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0.1*0*1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0.1*0*1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-1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0.2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-0.1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0.3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-1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0.1*-1*-1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0.1*-1*0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0.1*-1*1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-1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0.3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-0.1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0.2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-0.3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0.1*0*-1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0.1*0*0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0.1*0*0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-1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0.3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-0.1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0.2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  <a:latin typeface="Times New Roman"/>
                          <a:ea typeface="Times New Roman"/>
                        </a:rPr>
                        <a:t>-0.4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0.1*0*-1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0.1*0*1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0.1*0*0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923839"/>
              </p:ext>
            </p:extLst>
          </p:nvPr>
        </p:nvGraphicFramePr>
        <p:xfrm>
          <a:off x="4648200" y="2031892"/>
          <a:ext cx="1295400" cy="1316757"/>
        </p:xfrm>
        <a:graphic>
          <a:graphicData uri="http://schemas.openxmlformats.org/drawingml/2006/table">
            <a:tbl>
              <a:tblPr firstRow="1" firstCol="1" bandRow="1"/>
              <a:tblGrid>
                <a:gridCol w="482745"/>
                <a:gridCol w="431655"/>
                <a:gridCol w="381000"/>
              </a:tblGrid>
              <a:tr h="370030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Training Set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52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200" baseline="-250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200" baseline="-25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3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3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3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3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5" name="Canvas 1127"/>
          <p:cNvGrpSpPr/>
          <p:nvPr/>
        </p:nvGrpSpPr>
        <p:grpSpPr>
          <a:xfrm>
            <a:off x="1828800" y="1859265"/>
            <a:ext cx="2533650" cy="1665287"/>
            <a:chOff x="0" y="0"/>
            <a:chExt cx="2533015" cy="1664970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2533015" cy="1664970"/>
            </a:xfrm>
            <a:prstGeom prst="rect">
              <a:avLst/>
            </a:prstGeom>
            <a:noFill/>
          </p:spPr>
        </p:sp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1414780" y="819785"/>
              <a:ext cx="476250" cy="4483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28" name="Line 1130"/>
            <p:cNvCxnSpPr/>
            <p:nvPr/>
          </p:nvCxnSpPr>
          <p:spPr bwMode="auto">
            <a:xfrm>
              <a:off x="356870" y="819785"/>
              <a:ext cx="1057910" cy="1708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Line 1131"/>
            <p:cNvCxnSpPr/>
            <p:nvPr/>
          </p:nvCxnSpPr>
          <p:spPr bwMode="auto">
            <a:xfrm flipV="1">
              <a:off x="375285" y="1172210"/>
              <a:ext cx="1071880" cy="2451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Line 1132"/>
            <p:cNvCxnSpPr/>
            <p:nvPr/>
          </p:nvCxnSpPr>
          <p:spPr bwMode="auto">
            <a:xfrm>
              <a:off x="728980" y="324485"/>
              <a:ext cx="718185" cy="5149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" name="Text Box 1133"/>
            <p:cNvSpPr txBox="1">
              <a:spLocks noChangeArrowheads="1"/>
            </p:cNvSpPr>
            <p:nvPr/>
          </p:nvSpPr>
          <p:spPr bwMode="auto">
            <a:xfrm>
              <a:off x="0" y="671195"/>
              <a:ext cx="356870" cy="28448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Times New Roman"/>
                  <a:ea typeface="Times New Roman"/>
                </a:rPr>
                <a:t>X</a:t>
              </a:r>
              <a:r>
                <a:rPr lang="en-US" sz="1200" baseline="-25000">
                  <a:effectLst/>
                  <a:latin typeface="Times New Roman"/>
                  <a:ea typeface="Times New Roman"/>
                </a:rPr>
                <a:t>1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2" name="Text Box 1134"/>
            <p:cNvSpPr txBox="1">
              <a:spLocks noChangeArrowheads="1"/>
            </p:cNvSpPr>
            <p:nvPr/>
          </p:nvSpPr>
          <p:spPr bwMode="auto">
            <a:xfrm>
              <a:off x="0" y="1270000"/>
              <a:ext cx="368300" cy="3079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Times New Roman"/>
                  <a:ea typeface="Times New Roman"/>
                </a:rPr>
                <a:t>X</a:t>
              </a:r>
              <a:r>
                <a:rPr lang="en-US" sz="1200" baseline="-25000">
                  <a:effectLst/>
                  <a:latin typeface="Times New Roman"/>
                  <a:ea typeface="Times New Roman"/>
                </a:rPr>
                <a:t>2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33" name="Line 1135"/>
            <p:cNvCxnSpPr/>
            <p:nvPr/>
          </p:nvCxnSpPr>
          <p:spPr bwMode="auto">
            <a:xfrm>
              <a:off x="1882140" y="1039495"/>
              <a:ext cx="452755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34" name="Group 33"/>
            <p:cNvGrpSpPr>
              <a:grpSpLocks/>
            </p:cNvGrpSpPr>
            <p:nvPr/>
          </p:nvGrpSpPr>
          <p:grpSpPr bwMode="auto">
            <a:xfrm>
              <a:off x="1510030" y="990600"/>
              <a:ext cx="276860" cy="125730"/>
              <a:chOff x="5100" y="3598"/>
              <a:chExt cx="436" cy="198"/>
            </a:xfrm>
          </p:grpSpPr>
          <p:cxnSp>
            <p:nvCxnSpPr>
              <p:cNvPr id="39" name="Line 1137"/>
              <p:cNvCxnSpPr/>
              <p:nvPr/>
            </p:nvCxnSpPr>
            <p:spPr bwMode="auto">
              <a:xfrm>
                <a:off x="5100" y="3795"/>
                <a:ext cx="21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" name="Line 1138"/>
              <p:cNvCxnSpPr/>
              <p:nvPr/>
            </p:nvCxnSpPr>
            <p:spPr bwMode="auto">
              <a:xfrm>
                <a:off x="5325" y="3598"/>
                <a:ext cx="211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" name="Line 1139"/>
              <p:cNvCxnSpPr/>
              <p:nvPr/>
            </p:nvCxnSpPr>
            <p:spPr bwMode="auto">
              <a:xfrm>
                <a:off x="5325" y="3615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5" name="Text Box 1140"/>
            <p:cNvSpPr txBox="1">
              <a:spLocks noChangeArrowheads="1"/>
            </p:cNvSpPr>
            <p:nvPr/>
          </p:nvSpPr>
          <p:spPr bwMode="auto">
            <a:xfrm>
              <a:off x="499745" y="57785"/>
              <a:ext cx="344805" cy="2667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Times New Roman"/>
                  <a:ea typeface="Times New Roman"/>
                </a:rPr>
                <a:t>-1</a:t>
              </a:r>
            </a:p>
          </p:txBody>
        </p:sp>
        <p:sp>
          <p:nvSpPr>
            <p:cNvPr id="36" name="Text Box 1141"/>
            <p:cNvSpPr txBox="1">
              <a:spLocks noChangeArrowheads="1"/>
            </p:cNvSpPr>
            <p:nvPr/>
          </p:nvSpPr>
          <p:spPr bwMode="auto">
            <a:xfrm>
              <a:off x="928370" y="324485"/>
              <a:ext cx="702945" cy="295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Times New Roman"/>
                  <a:ea typeface="Times New Roman"/>
                </a:rPr>
                <a:t>W</a:t>
              </a:r>
              <a:r>
                <a:rPr lang="en-US" sz="1200" baseline="-25000">
                  <a:effectLst/>
                  <a:latin typeface="Times New Roman"/>
                  <a:ea typeface="Times New Roman"/>
                </a:rPr>
                <a:t>0</a:t>
              </a:r>
              <a:r>
                <a:rPr lang="en-US" sz="1200">
                  <a:effectLst/>
                  <a:latin typeface="Times New Roman"/>
                  <a:ea typeface="Times New Roman"/>
                </a:rPr>
                <a:t>=0.2</a:t>
              </a:r>
            </a:p>
          </p:txBody>
        </p:sp>
        <p:sp>
          <p:nvSpPr>
            <p:cNvPr id="37" name="Text Box 1142"/>
            <p:cNvSpPr txBox="1">
              <a:spLocks noChangeArrowheads="1"/>
            </p:cNvSpPr>
            <p:nvPr/>
          </p:nvSpPr>
          <p:spPr bwMode="auto">
            <a:xfrm>
              <a:off x="432435" y="641350"/>
              <a:ext cx="760095" cy="295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Times New Roman"/>
                  <a:ea typeface="Times New Roman"/>
                </a:rPr>
                <a:t>W</a:t>
              </a:r>
              <a:r>
                <a:rPr lang="en-US" sz="1200" baseline="-25000">
                  <a:effectLst/>
                  <a:latin typeface="Times New Roman"/>
                  <a:ea typeface="Times New Roman"/>
                </a:rPr>
                <a:t>1</a:t>
              </a:r>
              <a:r>
                <a:rPr lang="en-US" sz="1200">
                  <a:effectLst/>
                  <a:latin typeface="Times New Roman"/>
                  <a:ea typeface="Times New Roman"/>
                </a:rPr>
                <a:t>= -0.2</a:t>
              </a:r>
            </a:p>
          </p:txBody>
        </p:sp>
        <p:sp>
          <p:nvSpPr>
            <p:cNvPr id="38" name="Text Box 1143"/>
            <p:cNvSpPr txBox="1">
              <a:spLocks noChangeArrowheads="1"/>
            </p:cNvSpPr>
            <p:nvPr/>
          </p:nvSpPr>
          <p:spPr bwMode="auto">
            <a:xfrm>
              <a:off x="585470" y="1298575"/>
              <a:ext cx="861695" cy="295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Times New Roman"/>
                  <a:ea typeface="Times New Roman"/>
                </a:rPr>
                <a:t>W</a:t>
              </a:r>
              <a:r>
                <a:rPr lang="en-US" sz="1200" baseline="-25000">
                  <a:effectLst/>
                  <a:latin typeface="Times New Roman"/>
                  <a:ea typeface="Times New Roman"/>
                </a:rPr>
                <a:t>2</a:t>
              </a:r>
              <a:r>
                <a:rPr lang="en-US" sz="1200">
                  <a:effectLst/>
                  <a:latin typeface="Times New Roman"/>
                  <a:ea typeface="Times New Roman"/>
                </a:rPr>
                <a:t>= 0.3</a:t>
              </a:r>
            </a:p>
          </p:txBody>
        </p:sp>
      </p:grpSp>
      <p:sp>
        <p:nvSpPr>
          <p:cNvPr id="42" name="Rounded Rectangular Callout 41"/>
          <p:cNvSpPr/>
          <p:nvPr/>
        </p:nvSpPr>
        <p:spPr>
          <a:xfrm>
            <a:off x="1676400" y="5867400"/>
            <a:ext cx="1890623" cy="381000"/>
          </a:xfrm>
          <a:prstGeom prst="wedgeRoundRectCallout">
            <a:avLst>
              <a:gd name="adj1" fmla="val 86901"/>
              <a:gd name="adj2" fmla="val -122976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= W</a:t>
            </a:r>
            <a:r>
              <a:rPr lang="en-US" sz="1400" baseline="-25000" dirty="0" smtClean="0">
                <a:solidFill>
                  <a:schemeClr val="tx1"/>
                </a:solidFill>
              </a:rPr>
              <a:t>1</a:t>
            </a:r>
            <a:r>
              <a:rPr lang="en-US" sz="1400" dirty="0" smtClean="0">
                <a:solidFill>
                  <a:schemeClr val="tx1"/>
                </a:solidFill>
              </a:rPr>
              <a:t>X</a:t>
            </a:r>
            <a:r>
              <a:rPr lang="en-US" sz="1400" baseline="-25000" dirty="0" smtClean="0">
                <a:solidFill>
                  <a:schemeClr val="tx1"/>
                </a:solidFill>
              </a:rPr>
              <a:t>1</a:t>
            </a:r>
            <a:r>
              <a:rPr lang="en-US" sz="1400" dirty="0" smtClean="0">
                <a:solidFill>
                  <a:schemeClr val="tx1"/>
                </a:solidFill>
              </a:rPr>
              <a:t> + W</a:t>
            </a:r>
            <a:r>
              <a:rPr lang="en-US" sz="1400" baseline="-25000" dirty="0" smtClean="0">
                <a:solidFill>
                  <a:schemeClr val="tx1"/>
                </a:solidFill>
              </a:rPr>
              <a:t>2</a:t>
            </a:r>
            <a:r>
              <a:rPr lang="en-US" sz="1400" dirty="0" smtClean="0">
                <a:solidFill>
                  <a:schemeClr val="tx1"/>
                </a:solidFill>
              </a:rPr>
              <a:t>X</a:t>
            </a:r>
            <a:r>
              <a:rPr lang="en-US" sz="1400" baseline="-25000" dirty="0" smtClean="0">
                <a:solidFill>
                  <a:schemeClr val="tx1"/>
                </a:solidFill>
              </a:rPr>
              <a:t>2</a:t>
            </a:r>
            <a:r>
              <a:rPr lang="en-US" sz="1400" dirty="0" smtClean="0">
                <a:solidFill>
                  <a:schemeClr val="tx1"/>
                </a:solidFill>
              </a:rPr>
              <a:t> – W</a:t>
            </a:r>
            <a:r>
              <a:rPr lang="en-US" sz="1400" baseline="-25000" dirty="0" smtClean="0">
                <a:solidFill>
                  <a:schemeClr val="tx1"/>
                </a:solidFill>
              </a:rPr>
              <a:t>0</a:t>
            </a:r>
            <a:endParaRPr lang="en-US" sz="1400" baseline="-25000" dirty="0">
              <a:solidFill>
                <a:schemeClr val="tx1"/>
              </a:solidFill>
            </a:endParaRPr>
          </a:p>
        </p:txBody>
      </p:sp>
      <p:sp>
        <p:nvSpPr>
          <p:cNvPr id="43" name="Rounded Rectangular Callout 42"/>
          <p:cNvSpPr/>
          <p:nvPr/>
        </p:nvSpPr>
        <p:spPr>
          <a:xfrm>
            <a:off x="3902913" y="5867400"/>
            <a:ext cx="766831" cy="381000"/>
          </a:xfrm>
          <a:prstGeom prst="wedgeRoundRectCallout">
            <a:avLst>
              <a:gd name="adj1" fmla="val 61144"/>
              <a:gd name="adj2" fmla="val -115296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= f(in)</a:t>
            </a:r>
            <a:endParaRPr lang="en-US" sz="1400" baseline="-25000" dirty="0">
              <a:solidFill>
                <a:schemeClr val="tx1"/>
              </a:solidFill>
            </a:endParaRPr>
          </a:p>
        </p:txBody>
      </p:sp>
      <p:sp>
        <p:nvSpPr>
          <p:cNvPr id="44" name="Rounded Rectangular Callout 43"/>
          <p:cNvSpPr/>
          <p:nvPr/>
        </p:nvSpPr>
        <p:spPr>
          <a:xfrm>
            <a:off x="5393330" y="5829300"/>
            <a:ext cx="1007470" cy="381000"/>
          </a:xfrm>
          <a:prstGeom prst="wedgeRoundRectCallout">
            <a:avLst>
              <a:gd name="adj1" fmla="val -47607"/>
              <a:gd name="adj2" fmla="val -113376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= Y - out</a:t>
            </a:r>
            <a:endParaRPr lang="en-US" sz="1400" baseline="-250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77000" y="2183812"/>
            <a:ext cx="936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=0.1</a:t>
            </a:r>
            <a:endParaRPr lang="en-US" dirty="0"/>
          </a:p>
        </p:txBody>
      </p:sp>
      <p:sp>
        <p:nvSpPr>
          <p:cNvPr id="45" name="Rounded Rectangular Callout 44"/>
          <p:cNvSpPr/>
          <p:nvPr/>
        </p:nvSpPr>
        <p:spPr>
          <a:xfrm>
            <a:off x="7086601" y="5829300"/>
            <a:ext cx="1371600" cy="381000"/>
          </a:xfrm>
          <a:prstGeom prst="wedgeRoundRectCallout">
            <a:avLst>
              <a:gd name="adj1" fmla="val -70962"/>
              <a:gd name="adj2" fmla="val -103776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= </a:t>
            </a:r>
            <a:r>
              <a:rPr lang="en-US" sz="1400" dirty="0" smtClean="0">
                <a:solidFill>
                  <a:srgbClr val="002060"/>
                </a:solidFill>
                <a:sym typeface="Symbol"/>
              </a:rPr>
              <a:t>*Err*X</a:t>
            </a:r>
            <a:r>
              <a:rPr lang="en-US" sz="1400" baseline="-25000" dirty="0" smtClean="0">
                <a:solidFill>
                  <a:srgbClr val="002060"/>
                </a:solidFill>
                <a:sym typeface="Symbol"/>
              </a:rPr>
              <a:t>i</a:t>
            </a:r>
            <a:endParaRPr lang="en-US" sz="1400" baseline="-25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578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NETTalk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800295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686390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914199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028104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142008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255913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800295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86390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14199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028104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142008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255913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800295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686390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914199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028104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142008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255913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800295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686390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914199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028104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142008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255913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800295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686390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914199" y="5360437"/>
            <a:ext cx="75936" cy="9330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028104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142008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902544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788639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016448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130353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244257" y="4800600"/>
            <a:ext cx="75936" cy="9330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358162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902544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788639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016448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130353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244257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358162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902544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5788639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016448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130353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244257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358162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902544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788639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016448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130353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6244257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358162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902544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788639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016448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130353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6244257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5004793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4890888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118697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5232602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5346506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5460411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5004793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4890888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5118697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5232602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5346506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5460411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5004793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4890888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5118697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5232602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5346506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5460411" y="5080518"/>
            <a:ext cx="75936" cy="9330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5004793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4890888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5118697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5232602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5346506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5460411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004793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4890888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5118697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5232602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5346506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4107042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993137" y="4800600"/>
            <a:ext cx="75936" cy="9330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4220946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4334851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4448755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4562660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4107042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993137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4220946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4334851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4448755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4562660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4107042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3993137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4220946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4334851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4448755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4562660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4107042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3993137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4220946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4334851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4448755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4562660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4107042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3993137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4220946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4334851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4448755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209291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3095386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3323195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437100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3551004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3664909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209291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3095386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3323195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3437100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3551004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3664909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3209291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3095386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3323195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3437100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3551004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664909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3209291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3095386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3323195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3437100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3551004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664909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209291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095386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23195" y="5360437"/>
            <a:ext cx="75936" cy="9330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437100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551004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2311540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2197635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2425444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2539349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2653253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2767158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311540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2197635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2425444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539349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653253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767158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311540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197635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2425444" y="5080518"/>
            <a:ext cx="75936" cy="9330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2539349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2653253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2767158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2311540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2197635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2425444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2539349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2653253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2767158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2311540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2197635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2425444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2539349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2653253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7698046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7584141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7811950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7925855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8039759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8153664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7698046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7584141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7811950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7925855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8039759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8153664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7698046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7584141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7811950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7925855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8039759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8153664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7698046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7584141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7811950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7925855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8039759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8153664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7698046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7584141" y="5360437"/>
            <a:ext cx="75936" cy="9330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7811950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7925855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8039759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TextBox 244"/>
          <p:cNvSpPr txBox="1"/>
          <p:nvPr/>
        </p:nvSpPr>
        <p:spPr>
          <a:xfrm>
            <a:off x="2311540" y="563665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246" name="TextBox 245"/>
          <p:cNvSpPr txBox="1"/>
          <p:nvPr/>
        </p:nvSpPr>
        <p:spPr>
          <a:xfrm>
            <a:off x="5912709" y="563665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248" name="TextBox 247"/>
          <p:cNvSpPr txBox="1"/>
          <p:nvPr/>
        </p:nvSpPr>
        <p:spPr>
          <a:xfrm>
            <a:off x="6772492" y="563665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249" name="TextBox 248"/>
          <p:cNvSpPr txBox="1"/>
          <p:nvPr/>
        </p:nvSpPr>
        <p:spPr>
          <a:xfrm>
            <a:off x="7698046" y="563665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51" name="TextBox 250"/>
          <p:cNvSpPr txBox="1"/>
          <p:nvPr/>
        </p:nvSpPr>
        <p:spPr>
          <a:xfrm>
            <a:off x="3181488" y="563665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252" name="TextBox 251"/>
          <p:cNvSpPr txBox="1"/>
          <p:nvPr/>
        </p:nvSpPr>
        <p:spPr>
          <a:xfrm>
            <a:off x="4107042" y="563665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53" name="TextBox 252"/>
          <p:cNvSpPr txBox="1"/>
          <p:nvPr/>
        </p:nvSpPr>
        <p:spPr>
          <a:xfrm>
            <a:off x="4928856" y="563665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R</a:t>
            </a:r>
          </a:p>
        </p:txBody>
      </p:sp>
      <p:sp>
        <p:nvSpPr>
          <p:cNvPr id="254" name="Oval 253"/>
          <p:cNvSpPr/>
          <p:nvPr/>
        </p:nvSpPr>
        <p:spPr>
          <a:xfrm>
            <a:off x="2193153" y="3653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2548080" y="3653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2903007" y="3653135"/>
            <a:ext cx="227809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3612861" y="3653135"/>
            <a:ext cx="227809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322715" y="3653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3967788" y="3653135"/>
            <a:ext cx="227809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3257934" y="3653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677644" y="3653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5427830" y="3653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5782757" y="3653135"/>
            <a:ext cx="227809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6137684" y="3653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6847538" y="3653135"/>
            <a:ext cx="227809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7557392" y="3653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Oval 273"/>
          <p:cNvSpPr/>
          <p:nvPr/>
        </p:nvSpPr>
        <p:spPr>
          <a:xfrm>
            <a:off x="7202465" y="3653135"/>
            <a:ext cx="227809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6492611" y="3653135"/>
            <a:ext cx="227809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7912321" y="3653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TextBox 276"/>
          <p:cNvSpPr txBox="1"/>
          <p:nvPr/>
        </p:nvSpPr>
        <p:spPr>
          <a:xfrm>
            <a:off x="4894430" y="342453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81" name="Oval 280"/>
          <p:cNvSpPr/>
          <p:nvPr/>
        </p:nvSpPr>
        <p:spPr>
          <a:xfrm>
            <a:off x="3612861" y="2510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4322715" y="2510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Oval 282"/>
          <p:cNvSpPr/>
          <p:nvPr/>
        </p:nvSpPr>
        <p:spPr>
          <a:xfrm>
            <a:off x="3967788" y="2510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3257934" y="2510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4677644" y="2510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Oval 285"/>
          <p:cNvSpPr/>
          <p:nvPr/>
        </p:nvSpPr>
        <p:spPr>
          <a:xfrm>
            <a:off x="5427830" y="2510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5782757" y="2510135"/>
            <a:ext cx="227809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Oval 287"/>
          <p:cNvSpPr/>
          <p:nvPr/>
        </p:nvSpPr>
        <p:spPr>
          <a:xfrm>
            <a:off x="6137684" y="2510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Oval 288"/>
          <p:cNvSpPr/>
          <p:nvPr/>
        </p:nvSpPr>
        <p:spPr>
          <a:xfrm>
            <a:off x="6847538" y="2510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6492611" y="2510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TextBox 293"/>
          <p:cNvSpPr txBox="1"/>
          <p:nvPr/>
        </p:nvSpPr>
        <p:spPr>
          <a:xfrm>
            <a:off x="4894430" y="228153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95" name="TextBox 294"/>
          <p:cNvSpPr txBox="1"/>
          <p:nvPr/>
        </p:nvSpPr>
        <p:spPr>
          <a:xfrm>
            <a:off x="1480057" y="2114490"/>
            <a:ext cx="17203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26 output units</a:t>
            </a:r>
            <a:endParaRPr lang="en-US" sz="2000" dirty="0"/>
          </a:p>
        </p:txBody>
      </p:sp>
      <p:sp>
        <p:nvSpPr>
          <p:cNvPr id="296" name="TextBox 295"/>
          <p:cNvSpPr txBox="1"/>
          <p:nvPr/>
        </p:nvSpPr>
        <p:spPr>
          <a:xfrm>
            <a:off x="533400" y="2971800"/>
            <a:ext cx="17636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one layer of </a:t>
            </a:r>
          </a:p>
          <a:p>
            <a:r>
              <a:rPr lang="en-US" sz="2000" dirty="0" smtClean="0"/>
              <a:t>80 hidden units</a:t>
            </a:r>
            <a:endParaRPr lang="en-US" sz="2000" dirty="0"/>
          </a:p>
        </p:txBody>
      </p:sp>
      <p:sp>
        <p:nvSpPr>
          <p:cNvPr id="297" name="TextBox 296"/>
          <p:cNvSpPr txBox="1"/>
          <p:nvPr/>
        </p:nvSpPr>
        <p:spPr>
          <a:xfrm>
            <a:off x="533400" y="4267200"/>
            <a:ext cx="18485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7x29 input units</a:t>
            </a:r>
            <a:endParaRPr lang="en-US" sz="2000" dirty="0"/>
          </a:p>
        </p:txBody>
      </p:sp>
      <p:sp>
        <p:nvSpPr>
          <p:cNvPr id="298" name="TextBox 297"/>
          <p:cNvSpPr txBox="1"/>
          <p:nvPr/>
        </p:nvSpPr>
        <p:spPr>
          <a:xfrm>
            <a:off x="5012583" y="1721822"/>
            <a:ext cx="457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/r/</a:t>
            </a:r>
            <a:endParaRPr lang="en-US" dirty="0"/>
          </a:p>
        </p:txBody>
      </p:sp>
      <p:cxnSp>
        <p:nvCxnSpPr>
          <p:cNvPr id="300" name="Straight Arrow Connector 299"/>
          <p:cNvCxnSpPr/>
          <p:nvPr/>
        </p:nvCxnSpPr>
        <p:spPr>
          <a:xfrm flipH="1" flipV="1">
            <a:off x="2420962" y="4038600"/>
            <a:ext cx="156355" cy="6287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Arrow Connector 301"/>
          <p:cNvCxnSpPr/>
          <p:nvPr/>
        </p:nvCxnSpPr>
        <p:spPr>
          <a:xfrm flipV="1">
            <a:off x="2729189" y="4038600"/>
            <a:ext cx="1301916" cy="6287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Arrow Connector 303"/>
          <p:cNvCxnSpPr/>
          <p:nvPr/>
        </p:nvCxnSpPr>
        <p:spPr>
          <a:xfrm flipH="1" flipV="1">
            <a:off x="2903007" y="4038600"/>
            <a:ext cx="458156" cy="6287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Arrow Connector 305"/>
          <p:cNvCxnSpPr/>
          <p:nvPr/>
        </p:nvCxnSpPr>
        <p:spPr>
          <a:xfrm flipV="1">
            <a:off x="3520042" y="3962400"/>
            <a:ext cx="2135597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Arrow Connector 307"/>
          <p:cNvCxnSpPr/>
          <p:nvPr/>
        </p:nvCxnSpPr>
        <p:spPr>
          <a:xfrm flipH="1" flipV="1">
            <a:off x="3664909" y="4038600"/>
            <a:ext cx="556037" cy="6287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Arrow Connector 309"/>
          <p:cNvCxnSpPr/>
          <p:nvPr/>
        </p:nvCxnSpPr>
        <p:spPr>
          <a:xfrm flipV="1">
            <a:off x="4410787" y="4038600"/>
            <a:ext cx="266857" cy="6287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Arrow Connector 311"/>
          <p:cNvCxnSpPr/>
          <p:nvPr/>
        </p:nvCxnSpPr>
        <p:spPr>
          <a:xfrm flipV="1">
            <a:off x="4677644" y="3962400"/>
            <a:ext cx="1928871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Arrow Connector 313"/>
          <p:cNvCxnSpPr/>
          <p:nvPr/>
        </p:nvCxnSpPr>
        <p:spPr>
          <a:xfrm flipH="1" flipV="1">
            <a:off x="3323195" y="4038600"/>
            <a:ext cx="1719566" cy="6287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Arrow Connector 315"/>
          <p:cNvCxnSpPr/>
          <p:nvPr/>
        </p:nvCxnSpPr>
        <p:spPr>
          <a:xfrm flipH="1" flipV="1">
            <a:off x="4890888" y="4038600"/>
            <a:ext cx="350283" cy="6287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Arrow Connector 317"/>
          <p:cNvCxnSpPr/>
          <p:nvPr/>
        </p:nvCxnSpPr>
        <p:spPr>
          <a:xfrm flipV="1">
            <a:off x="5469759" y="4038600"/>
            <a:ext cx="356848" cy="6287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Arrow Connector 319"/>
          <p:cNvCxnSpPr/>
          <p:nvPr/>
        </p:nvCxnSpPr>
        <p:spPr>
          <a:xfrm flipV="1">
            <a:off x="5541734" y="3962400"/>
            <a:ext cx="2422089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Arrow Connector 321"/>
          <p:cNvCxnSpPr/>
          <p:nvPr/>
        </p:nvCxnSpPr>
        <p:spPr>
          <a:xfrm flipV="1">
            <a:off x="7901788" y="4038600"/>
            <a:ext cx="124437" cy="6287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Arrow Connector 323"/>
          <p:cNvCxnSpPr/>
          <p:nvPr/>
        </p:nvCxnSpPr>
        <p:spPr>
          <a:xfrm flipH="1" flipV="1">
            <a:off x="6990135" y="3962400"/>
            <a:ext cx="745879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Arrow Connector 325"/>
          <p:cNvCxnSpPr/>
          <p:nvPr/>
        </p:nvCxnSpPr>
        <p:spPr>
          <a:xfrm flipV="1">
            <a:off x="6990135" y="3962400"/>
            <a:ext cx="567257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Straight Arrow Connector 327"/>
          <p:cNvCxnSpPr/>
          <p:nvPr/>
        </p:nvCxnSpPr>
        <p:spPr>
          <a:xfrm flipH="1" flipV="1">
            <a:off x="4894431" y="3962400"/>
            <a:ext cx="1905864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Arrow Connector 330"/>
          <p:cNvCxnSpPr/>
          <p:nvPr/>
        </p:nvCxnSpPr>
        <p:spPr>
          <a:xfrm flipV="1">
            <a:off x="6054416" y="3962400"/>
            <a:ext cx="1201497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Arrow Connector 332"/>
          <p:cNvCxnSpPr/>
          <p:nvPr/>
        </p:nvCxnSpPr>
        <p:spPr>
          <a:xfrm flipV="1">
            <a:off x="5896661" y="3962400"/>
            <a:ext cx="309628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Arrow Connector 334"/>
          <p:cNvCxnSpPr/>
          <p:nvPr/>
        </p:nvCxnSpPr>
        <p:spPr>
          <a:xfrm flipH="1" flipV="1">
            <a:off x="4258914" y="4038600"/>
            <a:ext cx="1529725" cy="6287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Arrow Connector 336"/>
          <p:cNvCxnSpPr/>
          <p:nvPr/>
        </p:nvCxnSpPr>
        <p:spPr>
          <a:xfrm flipH="1" flipV="1">
            <a:off x="2653253" y="4038600"/>
            <a:ext cx="1415820" cy="6287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Arrow Connector 338"/>
          <p:cNvCxnSpPr/>
          <p:nvPr/>
        </p:nvCxnSpPr>
        <p:spPr>
          <a:xfrm flipV="1">
            <a:off x="2463412" y="2819400"/>
            <a:ext cx="3742877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Arrow Connector 340"/>
          <p:cNvCxnSpPr/>
          <p:nvPr/>
        </p:nvCxnSpPr>
        <p:spPr>
          <a:xfrm flipV="1">
            <a:off x="2381983" y="2819400"/>
            <a:ext cx="827308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Arrow Connector 342"/>
          <p:cNvCxnSpPr/>
          <p:nvPr/>
        </p:nvCxnSpPr>
        <p:spPr>
          <a:xfrm flipH="1" flipV="1">
            <a:off x="7075347" y="2819400"/>
            <a:ext cx="926444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Straight Arrow Connector 344"/>
          <p:cNvCxnSpPr/>
          <p:nvPr/>
        </p:nvCxnSpPr>
        <p:spPr>
          <a:xfrm flipH="1" flipV="1">
            <a:off x="4145010" y="2819400"/>
            <a:ext cx="3767311" cy="762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Straight Arrow Connector 346"/>
          <p:cNvCxnSpPr/>
          <p:nvPr/>
        </p:nvCxnSpPr>
        <p:spPr>
          <a:xfrm flipV="1">
            <a:off x="2971800" y="2819400"/>
            <a:ext cx="2364540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Straight Arrow Connector 348"/>
          <p:cNvCxnSpPr/>
          <p:nvPr/>
        </p:nvCxnSpPr>
        <p:spPr>
          <a:xfrm flipV="1">
            <a:off x="3350765" y="2819400"/>
            <a:ext cx="352112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Straight Arrow Connector 350"/>
          <p:cNvCxnSpPr/>
          <p:nvPr/>
        </p:nvCxnSpPr>
        <p:spPr>
          <a:xfrm flipV="1">
            <a:off x="3740845" y="2895600"/>
            <a:ext cx="2865670" cy="6287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Straight Arrow Connector 352"/>
          <p:cNvCxnSpPr/>
          <p:nvPr/>
        </p:nvCxnSpPr>
        <p:spPr>
          <a:xfrm flipH="1" flipV="1">
            <a:off x="3993137" y="2895600"/>
            <a:ext cx="113905" cy="6287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Straight Arrow Connector 354"/>
          <p:cNvCxnSpPr/>
          <p:nvPr/>
        </p:nvCxnSpPr>
        <p:spPr>
          <a:xfrm flipV="1">
            <a:off x="4448755" y="2819400"/>
            <a:ext cx="1334002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Straight Arrow Connector 356"/>
          <p:cNvCxnSpPr/>
          <p:nvPr/>
        </p:nvCxnSpPr>
        <p:spPr>
          <a:xfrm flipH="1" flipV="1">
            <a:off x="3399131" y="2819400"/>
            <a:ext cx="1392417" cy="762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Straight Arrow Connector 358"/>
          <p:cNvCxnSpPr/>
          <p:nvPr/>
        </p:nvCxnSpPr>
        <p:spPr>
          <a:xfrm flipH="1" flipV="1">
            <a:off x="4069073" y="2819400"/>
            <a:ext cx="1429306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Straight Arrow Connector 360"/>
          <p:cNvCxnSpPr/>
          <p:nvPr/>
        </p:nvCxnSpPr>
        <p:spPr>
          <a:xfrm flipV="1">
            <a:off x="5912709" y="2895600"/>
            <a:ext cx="925554" cy="6287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Straight Arrow Connector 362"/>
          <p:cNvCxnSpPr/>
          <p:nvPr/>
        </p:nvCxnSpPr>
        <p:spPr>
          <a:xfrm flipH="1" flipV="1">
            <a:off x="4562660" y="2819400"/>
            <a:ext cx="2975909" cy="762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Straight Arrow Connector 364"/>
          <p:cNvCxnSpPr/>
          <p:nvPr/>
        </p:nvCxnSpPr>
        <p:spPr>
          <a:xfrm flipV="1">
            <a:off x="6492611" y="2819400"/>
            <a:ext cx="468831" cy="762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Straight Arrow Connector 366"/>
          <p:cNvCxnSpPr/>
          <p:nvPr/>
        </p:nvCxnSpPr>
        <p:spPr>
          <a:xfrm flipH="1" flipV="1">
            <a:off x="6284927" y="2819400"/>
            <a:ext cx="988836" cy="762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Straight Arrow Connector 368"/>
          <p:cNvCxnSpPr/>
          <p:nvPr/>
        </p:nvCxnSpPr>
        <p:spPr>
          <a:xfrm flipH="1" flipV="1">
            <a:off x="3942927" y="2819400"/>
            <a:ext cx="2549684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Straight Arrow Connector 370"/>
          <p:cNvCxnSpPr>
            <a:endCxn id="298" idx="2"/>
          </p:cNvCxnSpPr>
          <p:nvPr/>
        </p:nvCxnSpPr>
        <p:spPr>
          <a:xfrm flipV="1">
            <a:off x="5241171" y="2183487"/>
            <a:ext cx="0" cy="25491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173541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3192</TotalTime>
  <Words>492</Words>
  <Application>Microsoft Office PowerPoint</Application>
  <PresentationFormat>On-screen Show (4:3)</PresentationFormat>
  <Paragraphs>322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Default Design</vt:lpstr>
      <vt:lpstr>Equation</vt:lpstr>
      <vt:lpstr>Ch. 18 – Learning</vt:lpstr>
      <vt:lpstr>Decision Tree Learning</vt:lpstr>
      <vt:lpstr>Decision Tree Data Set</vt:lpstr>
      <vt:lpstr>Decision Tree Result</vt:lpstr>
      <vt:lpstr>Alternate Decision Tree</vt:lpstr>
      <vt:lpstr>A Neuron</vt:lpstr>
      <vt:lpstr>Perceptron Learning</vt:lpstr>
      <vt:lpstr>Perceptron Training Example</vt:lpstr>
      <vt:lpstr>NETTalk</vt:lpstr>
      <vt:lpstr>ALVINN</vt:lpstr>
      <vt:lpstr>SVM Kernels</vt:lpstr>
    </vt:vector>
  </TitlesOfParts>
  <Company>Lehigh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327 – Lecture 3</dc:title>
  <dc:creator>Jeff Heflin</dc:creator>
  <cp:lastModifiedBy>heflin</cp:lastModifiedBy>
  <cp:revision>59</cp:revision>
  <dcterms:created xsi:type="dcterms:W3CDTF">2004-01-22T22:06:30Z</dcterms:created>
  <dcterms:modified xsi:type="dcterms:W3CDTF">2018-05-01T15:06:03Z</dcterms:modified>
</cp:coreProperties>
</file>