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69" r:id="rId4"/>
    <p:sldId id="270" r:id="rId5"/>
    <p:sldId id="262" r:id="rId6"/>
    <p:sldId id="27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13" autoAdjust="0"/>
  </p:normalViewPr>
  <p:slideViewPr>
    <p:cSldViewPr>
      <p:cViewPr varScale="1">
        <p:scale>
          <a:sx n="75" d="100"/>
          <a:sy n="75" d="100"/>
        </p:scale>
        <p:origin x="-8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3867-552B-45F2-B00A-09047FC5C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6D06-918B-4360-ADC9-85258A58D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39F3-6264-4D72-B1E4-07C369AE8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360A9-A15D-4BBC-AE7E-E5DC06280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274DD-8A0B-4E27-AF1F-249F058F9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02D3B-5038-4B26-9835-DD9F9D6C8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C69A4-6DDC-4EEC-9B91-835EC20CE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81852-E387-4A73-A86E-A7B234684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02BD8-945D-4522-B9AC-8EF3C8D8B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5CB4B-DDC1-447D-A1EB-6A057667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C2320-8733-4DD1-BFE9-4541D8742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DFE2A1-34EE-48E2-98BA-7215637D0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8 – First Order Logic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Minesweeper Axioms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pt-BR" sz="2400" dirty="0" smtClean="0"/>
              <a:t>s </a:t>
            </a:r>
            <a:r>
              <a:rPr lang="en-US" sz="2400" dirty="0" smtClean="0"/>
              <a:t>Cleared(s)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</a:t>
            </a:r>
            <a:r>
              <a:rPr lang="en-US" sz="2400" dirty="0" smtClean="0"/>
              <a:t>Mine(s)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pt-BR" sz="2400" dirty="0" smtClean="0"/>
              <a:t>s,r NearbyMines(s,0) </a:t>
            </a:r>
            <a:r>
              <a:rPr lang="pt-BR" sz="2400" dirty="0" smtClean="0">
                <a:sym typeface="Symbol" pitchFamily="18" charset="2"/>
              </a:rPr>
              <a:t></a:t>
            </a:r>
            <a:r>
              <a:rPr lang="pt-BR" sz="2400" dirty="0" smtClean="0"/>
              <a:t> Adjacent(s,r)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pt-BR" sz="2400" dirty="0" smtClean="0"/>
              <a:t>  </a:t>
            </a:r>
            <a:r>
              <a:rPr lang="en-US" sz="2400" dirty="0" smtClean="0">
                <a:sym typeface="Symbol" pitchFamily="18" charset="2"/>
              </a:rPr>
              <a:t></a:t>
            </a:r>
            <a:r>
              <a:rPr lang="pt-BR" sz="2400" dirty="0" smtClean="0"/>
              <a:t>Mine(r)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smtClean="0"/>
              <a:t>s </a:t>
            </a:r>
            <a:r>
              <a:rPr lang="en-US" sz="2400" dirty="0" err="1" smtClean="0"/>
              <a:t>NearbyMines</a:t>
            </a:r>
            <a:r>
              <a:rPr lang="en-US" sz="2400" dirty="0" smtClean="0"/>
              <a:t>(s,1)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</a:t>
            </a:r>
            <a:r>
              <a:rPr lang="en-US" sz="2400" dirty="0" smtClean="0"/>
              <a:t>r Adjacent(</a:t>
            </a:r>
            <a:r>
              <a:rPr lang="en-US" sz="2400" dirty="0" err="1" smtClean="0"/>
              <a:t>s,r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Mine(r) </a:t>
            </a:r>
            <a:r>
              <a:rPr lang="en-US" sz="2400" dirty="0" smtClean="0">
                <a:sym typeface="Symbol" pitchFamily="18" charset="2"/>
              </a:rPr>
              <a:t></a:t>
            </a:r>
            <a:br>
              <a:rPr lang="en-US" sz="2400" dirty="0" smtClean="0">
                <a:sym typeface="Symbol" pitchFamily="18" charset="2"/>
              </a:rPr>
            </a:br>
            <a:r>
              <a:rPr lang="de-DE" sz="2400" dirty="0" smtClean="0"/>
              <a:t>(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de-DE" sz="2400" dirty="0" smtClean="0"/>
              <a:t>t Adjacent(s,t)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de-DE" sz="2400" dirty="0" smtClean="0"/>
              <a:t> Mine(t)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de-DE" sz="2400" dirty="0" smtClean="0"/>
              <a:t> r=t)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also need 6 other rules for 1&lt;k&lt;8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pt-BR" sz="2400" dirty="0" smtClean="0"/>
              <a:t>s,r NearbyMines(s,8) </a:t>
            </a:r>
            <a:r>
              <a:rPr lang="pt-BR" sz="2400" dirty="0" smtClean="0">
                <a:sym typeface="Symbol" pitchFamily="18" charset="2"/>
              </a:rPr>
              <a:t></a:t>
            </a:r>
            <a:r>
              <a:rPr lang="pt-BR" sz="2400" dirty="0" smtClean="0"/>
              <a:t> Adjacent(s,r)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pt-BR" sz="2400" dirty="0" smtClean="0"/>
              <a:t>  Mine(r)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err="1" smtClean="0"/>
              <a:t>x,y,a,b</a:t>
            </a:r>
            <a:r>
              <a:rPr lang="en-US" sz="2400" dirty="0" smtClean="0"/>
              <a:t> Adjacent([</a:t>
            </a:r>
            <a:r>
              <a:rPr lang="en-US" sz="2400" dirty="0" err="1" smtClean="0"/>
              <a:t>x,y</a:t>
            </a:r>
            <a:r>
              <a:rPr lang="en-US" sz="2400" dirty="0" smtClean="0"/>
              <a:t>],[</a:t>
            </a:r>
            <a:r>
              <a:rPr lang="en-US" sz="2400" dirty="0" err="1" smtClean="0"/>
              <a:t>a,b</a:t>
            </a:r>
            <a:r>
              <a:rPr lang="en-US" sz="2400" dirty="0" smtClean="0"/>
              <a:t>]) </a:t>
            </a:r>
            <a:r>
              <a:rPr lang="en-US" sz="2400" dirty="0" smtClean="0">
                <a:sym typeface="Symbol" pitchFamily="18" charset="2"/>
              </a:rPr>
              <a:t></a:t>
            </a:r>
            <a:r>
              <a:rPr lang="en-US" sz="2400" dirty="0" smtClean="0"/>
              <a:t> (a=x+1 </a:t>
            </a:r>
            <a:r>
              <a:rPr lang="en-US" sz="2400" dirty="0" smtClean="0">
                <a:sym typeface="Symbol" pitchFamily="18" charset="2"/>
              </a:rPr>
              <a:t></a:t>
            </a:r>
            <a:r>
              <a:rPr lang="en-US" sz="2400" dirty="0" smtClean="0"/>
              <a:t> a=x </a:t>
            </a:r>
            <a:r>
              <a:rPr lang="en-US" sz="2400" dirty="0" smtClean="0">
                <a:sym typeface="Symbol" pitchFamily="18" charset="2"/>
              </a:rPr>
              <a:t></a:t>
            </a:r>
            <a:r>
              <a:rPr lang="en-US" sz="2400" dirty="0" smtClean="0"/>
              <a:t> a=x-1)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(b=y </a:t>
            </a:r>
            <a:r>
              <a:rPr lang="en-US" sz="2400" dirty="0" smtClean="0">
                <a:sym typeface="Symbol" pitchFamily="18" charset="2"/>
              </a:rPr>
              <a:t></a:t>
            </a:r>
            <a:r>
              <a:rPr lang="en-US" sz="2400" dirty="0" smtClean="0"/>
              <a:t> b=y+1 </a:t>
            </a:r>
            <a:r>
              <a:rPr lang="en-US" sz="2400" dirty="0" smtClean="0">
                <a:sym typeface="Symbol" pitchFamily="18" charset="2"/>
              </a:rPr>
              <a:t></a:t>
            </a:r>
            <a:r>
              <a:rPr lang="en-US" sz="2400" dirty="0" smtClean="0"/>
              <a:t> b=y-1)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</a:t>
            </a:r>
            <a:r>
              <a:rPr lang="en-US" sz="2400" dirty="0" smtClean="0"/>
              <a:t>(a=x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a=y)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Legal([</a:t>
            </a:r>
            <a:r>
              <a:rPr lang="en-US" sz="2400" dirty="0" err="1" smtClean="0"/>
              <a:t>x,y</a:t>
            </a:r>
            <a:r>
              <a:rPr lang="en-US" sz="2400" dirty="0" smtClean="0"/>
              <a:t>])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Legal([</a:t>
            </a:r>
            <a:r>
              <a:rPr lang="en-US" sz="2400" dirty="0" err="1" smtClean="0"/>
              <a:t>a,b</a:t>
            </a:r>
            <a:r>
              <a:rPr lang="en-US" sz="2400" dirty="0" smtClean="0"/>
              <a:t>])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err="1" smtClean="0"/>
              <a:t>x,y</a:t>
            </a:r>
            <a:r>
              <a:rPr lang="en-US" sz="2400" dirty="0" smtClean="0"/>
              <a:t> Legal([</a:t>
            </a:r>
            <a:r>
              <a:rPr lang="en-US" sz="2400" dirty="0" err="1" smtClean="0"/>
              <a:t>x,y</a:t>
            </a:r>
            <a:r>
              <a:rPr lang="en-US" sz="2400" dirty="0" smtClean="0"/>
              <a:t>]) </a:t>
            </a:r>
            <a:r>
              <a:rPr lang="en-US" sz="2400" dirty="0" smtClean="0">
                <a:sym typeface="Symbol" pitchFamily="18" charset="2"/>
              </a:rPr>
              <a:t></a:t>
            </a:r>
            <a:r>
              <a:rPr lang="en-US" sz="2400" dirty="0" smtClean="0"/>
              <a:t> x &gt; 0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y &gt; 0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x </a:t>
            </a:r>
            <a:r>
              <a:rPr lang="en-US" sz="2400" dirty="0" smtClean="0">
                <a:sym typeface="Symbol" pitchFamily="18" charset="2"/>
              </a:rPr>
              <a:t></a:t>
            </a:r>
            <a:r>
              <a:rPr lang="en-US" sz="2400" dirty="0" smtClean="0"/>
              <a:t> N 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y </a:t>
            </a:r>
            <a:r>
              <a:rPr lang="en-US" sz="2400" dirty="0" smtClean="0">
                <a:sym typeface="Symbol" pitchFamily="18" charset="2"/>
              </a:rPr>
              <a:t></a:t>
            </a:r>
            <a:r>
              <a:rPr lang="en-US" sz="2400" dirty="0" smtClean="0"/>
              <a:t> 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Goal-Based Agent</a:t>
            </a:r>
          </a:p>
        </p:txBody>
      </p:sp>
      <p:sp>
        <p:nvSpPr>
          <p:cNvPr id="3075" name="AutoShape 4"/>
          <p:cNvSpPr>
            <a:spLocks noChangeAspect="1" noChangeArrowheads="1"/>
          </p:cNvSpPr>
          <p:nvPr/>
        </p:nvSpPr>
        <p:spPr bwMode="auto">
          <a:xfrm>
            <a:off x="1474788" y="1524000"/>
            <a:ext cx="4489450" cy="411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5"/>
          <p:cNvSpPr>
            <a:spLocks noChangeAspect="1"/>
          </p:cNvSpPr>
          <p:nvPr/>
        </p:nvSpPr>
        <p:spPr bwMode="auto">
          <a:xfrm>
            <a:off x="6835775" y="1579563"/>
            <a:ext cx="708025" cy="4135437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6"/>
          <p:cNvSpPr>
            <a:spLocks noChangeAspect="1" noChangeArrowheads="1"/>
          </p:cNvSpPr>
          <p:nvPr/>
        </p:nvSpPr>
        <p:spPr bwMode="auto">
          <a:xfrm>
            <a:off x="7081838" y="2967038"/>
            <a:ext cx="34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78" name="Rectangle 7"/>
          <p:cNvSpPr>
            <a:spLocks noChangeAspect="1" noChangeArrowheads="1"/>
          </p:cNvSpPr>
          <p:nvPr/>
        </p:nvSpPr>
        <p:spPr bwMode="auto">
          <a:xfrm>
            <a:off x="4724400" y="1752600"/>
            <a:ext cx="561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sensors</a:t>
            </a:r>
            <a:endParaRPr lang="en-US" sz="1400"/>
          </a:p>
        </p:txBody>
      </p:sp>
      <p:sp>
        <p:nvSpPr>
          <p:cNvPr id="3079" name="Rectangle 8"/>
          <p:cNvSpPr>
            <a:spLocks noChangeAspect="1" noChangeArrowheads="1"/>
          </p:cNvSpPr>
          <p:nvPr/>
        </p:nvSpPr>
        <p:spPr bwMode="auto">
          <a:xfrm>
            <a:off x="2844800" y="2279650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0" name="Rectangle 9"/>
          <p:cNvSpPr>
            <a:spLocks noChangeAspect="1" noChangeArrowheads="1"/>
          </p:cNvSpPr>
          <p:nvPr/>
        </p:nvSpPr>
        <p:spPr bwMode="auto">
          <a:xfrm>
            <a:off x="4648200" y="5168900"/>
            <a:ext cx="6604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actuators</a:t>
            </a:r>
            <a:endParaRPr lang="en-US" sz="1400"/>
          </a:p>
        </p:txBody>
      </p:sp>
      <p:sp>
        <p:nvSpPr>
          <p:cNvPr id="3081" name="Rectangle 10"/>
          <p:cNvSpPr>
            <a:spLocks noChangeAspect="1" noChangeArrowheads="1"/>
          </p:cNvSpPr>
          <p:nvPr/>
        </p:nvSpPr>
        <p:spPr bwMode="auto">
          <a:xfrm>
            <a:off x="3429000" y="5257800"/>
            <a:ext cx="4762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600">
                <a:solidFill>
                  <a:srgbClr val="000000"/>
                </a:solidFill>
                <a:ea typeface="MS Mincho" pitchFamily="49" charset="-128"/>
              </a:rPr>
              <a:t>Agent</a:t>
            </a:r>
            <a:endParaRPr lang="en-US" sz="1600"/>
          </a:p>
        </p:txBody>
      </p:sp>
      <p:grpSp>
        <p:nvGrpSpPr>
          <p:cNvPr id="3082" name="Group 11"/>
          <p:cNvGrpSpPr>
            <a:grpSpLocks noChangeAspect="1"/>
          </p:cNvGrpSpPr>
          <p:nvPr/>
        </p:nvGrpSpPr>
        <p:grpSpPr bwMode="auto">
          <a:xfrm>
            <a:off x="5334000" y="1828800"/>
            <a:ext cx="1501775" cy="127000"/>
            <a:chOff x="912" y="1842"/>
            <a:chExt cx="1050" cy="66"/>
          </a:xfrm>
        </p:grpSpPr>
        <p:sp>
          <p:nvSpPr>
            <p:cNvPr id="3109" name="Line 12"/>
            <p:cNvSpPr>
              <a:spLocks noChangeAspect="1"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3"/>
            <p:cNvSpPr>
              <a:spLocks noChangeAspect="1"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3" name="Group 14"/>
          <p:cNvGrpSpPr>
            <a:grpSpLocks noChangeAspect="1"/>
          </p:cNvGrpSpPr>
          <p:nvPr/>
        </p:nvGrpSpPr>
        <p:grpSpPr bwMode="auto">
          <a:xfrm>
            <a:off x="5334000" y="5224463"/>
            <a:ext cx="1516063" cy="128587"/>
            <a:chOff x="912" y="2508"/>
            <a:chExt cx="1056" cy="66"/>
          </a:xfrm>
        </p:grpSpPr>
        <p:sp>
          <p:nvSpPr>
            <p:cNvPr id="3107" name="Line 15"/>
            <p:cNvSpPr>
              <a:spLocks noChangeAspect="1"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6"/>
            <p:cNvSpPr>
              <a:spLocks noChangeAspect="1"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Rectangle 17"/>
          <p:cNvSpPr>
            <a:spLocks noChangeAspect="1" noChangeArrowheads="1"/>
          </p:cNvSpPr>
          <p:nvPr/>
        </p:nvSpPr>
        <p:spPr bwMode="auto">
          <a:xfrm>
            <a:off x="4148138" y="2000250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Rectangle 18"/>
          <p:cNvSpPr>
            <a:spLocks noChangeAspect="1" noChangeArrowheads="1"/>
          </p:cNvSpPr>
          <p:nvPr/>
        </p:nvSpPr>
        <p:spPr bwMode="auto">
          <a:xfrm>
            <a:off x="5024438" y="2073275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6" name="Rectangle 19"/>
          <p:cNvSpPr>
            <a:spLocks noChangeAspect="1" noChangeArrowheads="1"/>
          </p:cNvSpPr>
          <p:nvPr/>
        </p:nvSpPr>
        <p:spPr bwMode="auto">
          <a:xfrm>
            <a:off x="4975225" y="5043488"/>
            <a:ext cx="365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7" name="Text Box 20"/>
          <p:cNvSpPr txBox="1">
            <a:spLocks noChangeAspect="1" noChangeArrowheads="1"/>
          </p:cNvSpPr>
          <p:nvPr/>
        </p:nvSpPr>
        <p:spPr bwMode="auto">
          <a:xfrm>
            <a:off x="6972300" y="2971800"/>
            <a:ext cx="473075" cy="1300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lIns="82296" tIns="41148" rIns="82296" bIns="41148"/>
          <a:lstStyle/>
          <a:p>
            <a:r>
              <a:rPr lang="en-US" altLang="ja-JP" sz="1600">
                <a:ea typeface="MS Mincho" pitchFamily="49" charset="-128"/>
              </a:rPr>
              <a:t>Environment</a:t>
            </a:r>
            <a:endParaRPr lang="en-US" sz="1600"/>
          </a:p>
        </p:txBody>
      </p:sp>
      <p:sp>
        <p:nvSpPr>
          <p:cNvPr id="3088" name="Rectangle 21"/>
          <p:cNvSpPr>
            <a:spLocks noChangeAspect="1" noChangeArrowheads="1"/>
          </p:cNvSpPr>
          <p:nvPr/>
        </p:nvSpPr>
        <p:spPr bwMode="auto">
          <a:xfrm>
            <a:off x="4432300" y="22860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the world is like now</a:t>
            </a:r>
            <a:endParaRPr lang="en-US" sz="1400"/>
          </a:p>
        </p:txBody>
      </p:sp>
      <p:sp>
        <p:nvSpPr>
          <p:cNvPr id="3089" name="Rectangle 22"/>
          <p:cNvSpPr>
            <a:spLocks noChangeAspect="1" noChangeArrowheads="1"/>
          </p:cNvSpPr>
          <p:nvPr/>
        </p:nvSpPr>
        <p:spPr bwMode="auto">
          <a:xfrm>
            <a:off x="4432300" y="43434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action I should do now</a:t>
            </a:r>
            <a:endParaRPr lang="en-US" sz="1400"/>
          </a:p>
        </p:txBody>
      </p:sp>
      <p:sp>
        <p:nvSpPr>
          <p:cNvPr id="3090" name="Line 23"/>
          <p:cNvSpPr>
            <a:spLocks noChangeAspect="1" noChangeShapeType="1"/>
          </p:cNvSpPr>
          <p:nvPr/>
        </p:nvSpPr>
        <p:spPr bwMode="auto">
          <a:xfrm>
            <a:off x="5029200" y="1981200"/>
            <a:ext cx="1588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4"/>
          <p:cNvSpPr>
            <a:spLocks noChangeAspect="1" noChangeShapeType="1"/>
          </p:cNvSpPr>
          <p:nvPr/>
        </p:nvSpPr>
        <p:spPr bwMode="auto">
          <a:xfrm>
            <a:off x="5027613" y="4876800"/>
            <a:ext cx="158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AutoShape 25"/>
          <p:cNvSpPr>
            <a:spLocks noChangeAspect="1" noChangeArrowheads="1"/>
          </p:cNvSpPr>
          <p:nvPr/>
        </p:nvSpPr>
        <p:spPr bwMode="auto">
          <a:xfrm>
            <a:off x="2295525" y="4419600"/>
            <a:ext cx="709613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Goals</a:t>
            </a:r>
            <a:endParaRPr lang="en-US" sz="1400"/>
          </a:p>
        </p:txBody>
      </p:sp>
      <p:cxnSp>
        <p:nvCxnSpPr>
          <p:cNvPr id="3093" name="AutoShape 26"/>
          <p:cNvCxnSpPr>
            <a:cxnSpLocks noChangeAspect="1" noChangeShapeType="1"/>
            <a:stCxn id="3092" idx="3"/>
            <a:endCxn id="3089" idx="1"/>
          </p:cNvCxnSpPr>
          <p:nvPr/>
        </p:nvCxnSpPr>
        <p:spPr bwMode="auto">
          <a:xfrm>
            <a:off x="3005138" y="4597400"/>
            <a:ext cx="1427162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4" name="AutoShape 27"/>
          <p:cNvSpPr>
            <a:spLocks noChangeAspect="1" noChangeArrowheads="1"/>
          </p:cNvSpPr>
          <p:nvPr/>
        </p:nvSpPr>
        <p:spPr bwMode="auto">
          <a:xfrm>
            <a:off x="2090738" y="1931988"/>
            <a:ext cx="708025" cy="354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State</a:t>
            </a:r>
            <a:endParaRPr lang="en-US" sz="1400"/>
          </a:p>
        </p:txBody>
      </p:sp>
      <p:sp>
        <p:nvSpPr>
          <p:cNvPr id="3095" name="AutoShape 28"/>
          <p:cNvSpPr>
            <a:spLocks noChangeAspect="1" noChangeArrowheads="1"/>
          </p:cNvSpPr>
          <p:nvPr/>
        </p:nvSpPr>
        <p:spPr bwMode="auto">
          <a:xfrm>
            <a:off x="1676400" y="2590800"/>
            <a:ext cx="2008188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How the world evolves</a:t>
            </a:r>
            <a:endParaRPr lang="en-US" sz="1400"/>
          </a:p>
        </p:txBody>
      </p:sp>
      <p:sp>
        <p:nvSpPr>
          <p:cNvPr id="3096" name="AutoShape 29"/>
          <p:cNvSpPr>
            <a:spLocks noChangeAspect="1" noChangeArrowheads="1"/>
          </p:cNvSpPr>
          <p:nvPr/>
        </p:nvSpPr>
        <p:spPr bwMode="auto">
          <a:xfrm>
            <a:off x="1782763" y="3429000"/>
            <a:ext cx="1654175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What my actions do</a:t>
            </a:r>
            <a:endParaRPr lang="en-US" sz="1400"/>
          </a:p>
        </p:txBody>
      </p:sp>
      <p:sp>
        <p:nvSpPr>
          <p:cNvPr id="3097" name="Line 30"/>
          <p:cNvSpPr>
            <a:spLocks noChangeAspect="1" noChangeShapeType="1"/>
          </p:cNvSpPr>
          <p:nvPr/>
        </p:nvSpPr>
        <p:spPr bwMode="auto">
          <a:xfrm>
            <a:off x="5027613" y="2819400"/>
            <a:ext cx="1587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098" name="AutoShape 31"/>
          <p:cNvCxnSpPr>
            <a:cxnSpLocks noChangeAspect="1" noChangeShapeType="1"/>
          </p:cNvCxnSpPr>
          <p:nvPr/>
        </p:nvCxnSpPr>
        <p:spPr bwMode="auto">
          <a:xfrm>
            <a:off x="2819400" y="2133600"/>
            <a:ext cx="1590675" cy="30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99" name="AutoShape 32"/>
          <p:cNvCxnSpPr>
            <a:cxnSpLocks noChangeAspect="1" noChangeShapeType="1"/>
            <a:stCxn id="3095" idx="3"/>
            <a:endCxn id="3088" idx="1"/>
          </p:cNvCxnSpPr>
          <p:nvPr/>
        </p:nvCxnSpPr>
        <p:spPr bwMode="auto">
          <a:xfrm flipV="1">
            <a:off x="3684588" y="2552700"/>
            <a:ext cx="747712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0" name="AutoShape 33"/>
          <p:cNvCxnSpPr>
            <a:cxnSpLocks noChangeAspect="1" noChangeShapeType="1"/>
            <a:stCxn id="3096" idx="3"/>
            <a:endCxn id="3088" idx="1"/>
          </p:cNvCxnSpPr>
          <p:nvPr/>
        </p:nvCxnSpPr>
        <p:spPr bwMode="auto">
          <a:xfrm flipV="1">
            <a:off x="3436938" y="2552700"/>
            <a:ext cx="995362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1" name="Rectangle 35"/>
          <p:cNvSpPr>
            <a:spLocks noChangeAspect="1" noChangeArrowheads="1"/>
          </p:cNvSpPr>
          <p:nvPr/>
        </p:nvSpPr>
        <p:spPr bwMode="auto">
          <a:xfrm>
            <a:off x="4267200" y="3327400"/>
            <a:ext cx="1524000" cy="55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it will be like if I do action A</a:t>
            </a:r>
            <a:endParaRPr lang="en-US" sz="1400"/>
          </a:p>
        </p:txBody>
      </p:sp>
      <p:sp>
        <p:nvSpPr>
          <p:cNvPr id="3102" name="Line 36"/>
          <p:cNvSpPr>
            <a:spLocks noChangeAspect="1" noChangeShapeType="1"/>
          </p:cNvSpPr>
          <p:nvPr/>
        </p:nvSpPr>
        <p:spPr bwMode="auto">
          <a:xfrm>
            <a:off x="5029200" y="38862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03" name="AutoShape 37"/>
          <p:cNvCxnSpPr>
            <a:cxnSpLocks noChangeAspect="1" noChangeShapeType="1"/>
            <a:stCxn id="3095" idx="3"/>
            <a:endCxn id="3101" idx="1"/>
          </p:cNvCxnSpPr>
          <p:nvPr/>
        </p:nvCxnSpPr>
        <p:spPr bwMode="auto">
          <a:xfrm>
            <a:off x="3684588" y="2768600"/>
            <a:ext cx="582612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4" name="AutoShape 38"/>
          <p:cNvCxnSpPr>
            <a:cxnSpLocks noChangeAspect="1" noChangeShapeType="1"/>
            <a:stCxn id="3096" idx="3"/>
            <a:endCxn id="3101" idx="1"/>
          </p:cNvCxnSpPr>
          <p:nvPr/>
        </p:nvCxnSpPr>
        <p:spPr bwMode="auto">
          <a:xfrm>
            <a:off x="3436938" y="3606800"/>
            <a:ext cx="8302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5" name="Text Box 39"/>
          <p:cNvSpPr txBox="1">
            <a:spLocks noChangeArrowheads="1"/>
          </p:cNvSpPr>
          <p:nvPr/>
        </p:nvSpPr>
        <p:spPr bwMode="auto">
          <a:xfrm>
            <a:off x="6232525" y="5878513"/>
            <a:ext cx="172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2.13, p. 52</a:t>
            </a:r>
          </a:p>
        </p:txBody>
      </p:sp>
      <p:sp>
        <p:nvSpPr>
          <p:cNvPr id="3106" name="Freeform 41"/>
          <p:cNvSpPr>
            <a:spLocks/>
          </p:cNvSpPr>
          <p:nvPr/>
        </p:nvSpPr>
        <p:spPr bwMode="auto">
          <a:xfrm>
            <a:off x="2438400" y="1614488"/>
            <a:ext cx="2133600" cy="671512"/>
          </a:xfrm>
          <a:custGeom>
            <a:avLst/>
            <a:gdLst>
              <a:gd name="T0" fmla="*/ 2147483647 w 1344"/>
              <a:gd name="T1" fmla="*/ 2147483647 h 423"/>
              <a:gd name="T2" fmla="*/ 2147483647 w 1344"/>
              <a:gd name="T3" fmla="*/ 2147483647 h 423"/>
              <a:gd name="T4" fmla="*/ 0 w 1344"/>
              <a:gd name="T5" fmla="*/ 2147483647 h 423"/>
              <a:gd name="T6" fmla="*/ 0 60000 65536"/>
              <a:gd name="T7" fmla="*/ 0 60000 65536"/>
              <a:gd name="T8" fmla="*/ 0 60000 65536"/>
              <a:gd name="T9" fmla="*/ 0 w 1344"/>
              <a:gd name="T10" fmla="*/ 0 h 423"/>
              <a:gd name="T11" fmla="*/ 1344 w 1344"/>
              <a:gd name="T12" fmla="*/ 423 h 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423">
                <a:moveTo>
                  <a:pt x="1344" y="423"/>
                </a:moveTo>
                <a:cubicBezTo>
                  <a:pt x="1261" y="359"/>
                  <a:pt x="1067" y="82"/>
                  <a:pt x="843" y="41"/>
                </a:cubicBezTo>
                <a:cubicBezTo>
                  <a:pt x="619" y="0"/>
                  <a:pt x="176" y="149"/>
                  <a:pt x="0" y="17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Knowledge-Based Agent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b="1" dirty="0" smtClean="0"/>
              <a:t>function </a:t>
            </a:r>
            <a:r>
              <a:rPr lang="en-US" sz="2400" cap="small" dirty="0" smtClean="0"/>
              <a:t>KB-Agent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)</a:t>
            </a:r>
            <a:r>
              <a:rPr lang="en-US" sz="2400" b="1" dirty="0" smtClean="0"/>
              <a:t> returns </a:t>
            </a:r>
            <a:r>
              <a:rPr lang="en-US" sz="2400" dirty="0" smtClean="0"/>
              <a:t>an </a:t>
            </a:r>
            <a:r>
              <a:rPr lang="en-US" sz="2400" i="1" dirty="0" smtClean="0"/>
              <a:t>action</a:t>
            </a:r>
            <a:br>
              <a:rPr lang="en-US" sz="2400" i="1" dirty="0" smtClean="0"/>
            </a:br>
            <a:r>
              <a:rPr lang="en-US" sz="2400" i="1" dirty="0" smtClean="0"/>
              <a:t>	</a:t>
            </a:r>
            <a:r>
              <a:rPr lang="en-US" sz="2400" b="1" dirty="0" smtClean="0"/>
              <a:t>persistent: </a:t>
            </a:r>
            <a:r>
              <a:rPr lang="en-US" sz="2400" i="1" dirty="0" smtClean="0"/>
              <a:t>KB</a:t>
            </a:r>
            <a:r>
              <a:rPr lang="en-US" sz="2400" dirty="0" smtClean="0"/>
              <a:t>, a knowledge base</a:t>
            </a:r>
            <a:br>
              <a:rPr lang="en-US" sz="2400" dirty="0" smtClean="0"/>
            </a:br>
            <a:r>
              <a:rPr lang="en-US" sz="2400" dirty="0" smtClean="0"/>
              <a:t>					</a:t>
            </a:r>
            <a:r>
              <a:rPr lang="en-US" sz="2400" i="1" dirty="0" smtClean="0"/>
              <a:t>t</a:t>
            </a:r>
            <a:r>
              <a:rPr lang="en-US" sz="2400" dirty="0" smtClean="0"/>
              <a:t>, a counter, initially 0 indicating time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dirty="0" smtClean="0"/>
              <a:t>	</a:t>
            </a:r>
            <a:r>
              <a:rPr lang="en-US" sz="2400" cap="small" dirty="0" smtClean="0"/>
              <a:t>Tell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Make-Percept-Sentence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, </a:t>
            </a:r>
            <a:r>
              <a:rPr lang="en-US" sz="2400" i="1" dirty="0" smtClean="0"/>
              <a:t>t))</a:t>
            </a:r>
            <a:br>
              <a:rPr lang="en-US" sz="2400" i="1" dirty="0" smtClean="0"/>
            </a:br>
            <a:r>
              <a:rPr lang="en-US" sz="2400" i="1" dirty="0" smtClean="0"/>
              <a:t>	action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r>
              <a:rPr lang="en-US" sz="2400" cap="small" dirty="0" smtClean="0"/>
              <a:t>ASK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Make-Action-Query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cap="small" dirty="0" smtClean="0"/>
              <a:t>Tell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action</a:t>
            </a:r>
            <a:r>
              <a:rPr lang="en-US" sz="2400" dirty="0" smtClean="0"/>
              <a:t>, 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i="1" dirty="0" smtClean="0"/>
              <a:t>t</a:t>
            </a:r>
            <a:r>
              <a:rPr lang="en-US" sz="2400" dirty="0" smtClean="0"/>
              <a:t> + 1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return </a:t>
            </a:r>
            <a:r>
              <a:rPr lang="en-US" sz="2400" i="1" dirty="0" smtClean="0"/>
              <a:t>action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i="1" dirty="0" smtClean="0">
                <a:sym typeface="Wingdings" pitchFamily="2" charset="2"/>
              </a:rPr>
              <a:t>From Figure 7.1, p. 236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KB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For an adventure game AI, specified informally:</a:t>
            </a:r>
          </a:p>
          <a:p>
            <a:r>
              <a:rPr lang="en-US" sz="2400" dirty="0" smtClean="0"/>
              <a:t>State of the world</a:t>
            </a:r>
          </a:p>
          <a:p>
            <a:pPr lvl="1"/>
            <a:r>
              <a:rPr lang="en-US" sz="2000" dirty="0" smtClean="0"/>
              <a:t>I am healthy</a:t>
            </a:r>
          </a:p>
          <a:p>
            <a:pPr lvl="1"/>
            <a:r>
              <a:rPr lang="en-US" sz="2000" dirty="0" smtClean="0"/>
              <a:t>A wall is in front of me</a:t>
            </a:r>
          </a:p>
          <a:p>
            <a:r>
              <a:rPr lang="en-US" sz="2400" dirty="0" smtClean="0"/>
              <a:t>Effects of actions</a:t>
            </a:r>
          </a:p>
          <a:p>
            <a:pPr lvl="1"/>
            <a:r>
              <a:rPr lang="en-US" sz="2000" dirty="0" smtClean="0"/>
              <a:t>If I fall in a pit, I will die</a:t>
            </a:r>
          </a:p>
          <a:p>
            <a:pPr lvl="1"/>
            <a:r>
              <a:rPr lang="en-US" sz="2000" dirty="0" smtClean="0"/>
              <a:t>If I shoot something, I will injure it</a:t>
            </a:r>
          </a:p>
          <a:p>
            <a:r>
              <a:rPr lang="en-US" sz="2400" dirty="0" smtClean="0"/>
              <a:t>Changing goals</a:t>
            </a:r>
          </a:p>
          <a:p>
            <a:pPr lvl="1"/>
            <a:r>
              <a:rPr lang="en-US" sz="2000" dirty="0" smtClean="0"/>
              <a:t>If I see an enemy, then attack</a:t>
            </a:r>
          </a:p>
          <a:p>
            <a:pPr lvl="1"/>
            <a:r>
              <a:rPr lang="en-US" sz="2000" dirty="0" smtClean="0"/>
              <a:t>If I am injured, then retreat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467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Syntax of First-Order Logic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/>
              <a:t>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AtomicSentence | ComplexSentence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AtomicSentence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Predicate(Term,…) 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	| Term = Term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ComplexSentence </a:t>
            </a:r>
            <a:r>
              <a:rPr lang="en-US" sz="2800" smtClean="0">
                <a:sym typeface="Wingdings" pitchFamily="2" charset="2"/>
              </a:rPr>
              <a:t> </a:t>
            </a:r>
            <a:r>
              <a:rPr lang="en-US" sz="2800" b="1" smtClean="0">
                <a:sym typeface="Wingdings" pitchFamily="2" charset="2"/>
              </a:rPr>
              <a:t>(</a:t>
            </a:r>
            <a:r>
              <a:rPr lang="en-US" sz="2800" i="1" smtClean="0">
                <a:sym typeface="Wingdings" pitchFamily="2" charset="2"/>
              </a:rPr>
              <a:t>Sentence</a:t>
            </a:r>
            <a:r>
              <a:rPr lang="en-US" sz="2800" b="1" smtClean="0">
                <a:sym typeface="Wingdings" pitchFamily="2" charset="2"/>
              </a:rPr>
              <a:t>)</a:t>
            </a:r>
            <a:r>
              <a:rPr lang="en-US" sz="2800" i="1" smtClean="0">
                <a:sym typeface="Wingdings" pitchFamily="2" charset="2"/>
              </a:rPr>
              <a:t>	 |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 </a:t>
            </a:r>
            <a:r>
              <a:rPr lang="en-US" sz="2800" i="1" smtClean="0">
                <a:sym typeface="Wingdings" pitchFamily="2" charset="2"/>
              </a:rPr>
              <a:t>Sentence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			| 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 </a:t>
            </a:r>
            <a:r>
              <a:rPr lang="en-US" sz="2800" i="1" smtClean="0">
                <a:sym typeface="Wingdings" pitchFamily="2" charset="2"/>
              </a:rPr>
              <a:t>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| 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 </a:t>
            </a:r>
            <a:r>
              <a:rPr lang="en-US" sz="2800" i="1" smtClean="0">
                <a:sym typeface="Wingdings" pitchFamily="2" charset="2"/>
              </a:rPr>
              <a:t>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| 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800" i="1" smtClean="0">
                <a:sym typeface="Wingdings" pitchFamily="2" charset="2"/>
              </a:rPr>
              <a:t> 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| 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 </a:t>
            </a:r>
            <a:r>
              <a:rPr lang="en-US" sz="2800" i="1" smtClean="0">
                <a:sym typeface="Wingdings" pitchFamily="2" charset="2"/>
              </a:rPr>
              <a:t>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| Quantifier Variable,… Sentence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Term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Function(Term,…)  | Constant  | Variable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Quantifier </a:t>
            </a:r>
            <a:r>
              <a:rPr lang="en-US" sz="2800" smtClean="0">
                <a:sym typeface="Wingdings" pitchFamily="2" charset="2"/>
              </a:rPr>
              <a:t> </a:t>
            </a:r>
            <a:r>
              <a:rPr lang="en-US" sz="2800" smtClean="0">
                <a:sym typeface="Symbol" pitchFamily="18" charset="2"/>
              </a:rPr>
              <a:t>  |  </a:t>
            </a:r>
            <a:endParaRPr lang="en-US" sz="2800" smtClean="0">
              <a:sym typeface="Wingdings" pitchFamily="2" charset="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703888" y="6172200"/>
            <a:ext cx="2652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From Figure 8.3, p. 293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Complex Sentences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43312"/>
              </p:ext>
            </p:extLst>
          </p:nvPr>
        </p:nvGraphicFramePr>
        <p:xfrm>
          <a:off x="762000" y="1981200"/>
          <a:ext cx="7696199" cy="21336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62000"/>
                <a:gridCol w="685800"/>
                <a:gridCol w="990600"/>
                <a:gridCol w="1371600"/>
                <a:gridCol w="1143000"/>
                <a:gridCol w="1295400"/>
                <a:gridCol w="1447799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s</a:t>
                      </a:r>
                      <a:r>
                        <a:rPr lang="en-US" sz="2800" b="1" baseline="-25000" dirty="0">
                          <a:effectLst/>
                        </a:rPr>
                        <a:t>1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s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sym typeface="Symbol"/>
                        </a:rPr>
                        <a:t></a:t>
                      </a:r>
                      <a:r>
                        <a:rPr lang="en-US" sz="2800" b="1" dirty="0">
                          <a:effectLst/>
                        </a:rPr>
                        <a:t>s</a:t>
                      </a:r>
                      <a:r>
                        <a:rPr lang="en-US" sz="2800" b="1" baseline="-25000" dirty="0">
                          <a:effectLst/>
                        </a:rPr>
                        <a:t>1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s</a:t>
                      </a:r>
                      <a:r>
                        <a:rPr lang="en-US" sz="2800" b="1" baseline="-25000" dirty="0">
                          <a:effectLst/>
                        </a:rPr>
                        <a:t>1 </a:t>
                      </a:r>
                      <a:r>
                        <a:rPr lang="en-US" sz="2800" b="1" dirty="0">
                          <a:effectLst/>
                          <a:sym typeface="Symbol"/>
                        </a:rPr>
                        <a:t></a:t>
                      </a:r>
                      <a:r>
                        <a:rPr lang="en-US" sz="2800" b="1" dirty="0">
                          <a:effectLst/>
                        </a:rPr>
                        <a:t> s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s</a:t>
                      </a:r>
                      <a:r>
                        <a:rPr lang="en-US" sz="2800" b="1" baseline="-25000" dirty="0">
                          <a:effectLst/>
                        </a:rPr>
                        <a:t>1 </a:t>
                      </a:r>
                      <a:r>
                        <a:rPr lang="en-US" sz="2800" b="1" dirty="0">
                          <a:effectLst/>
                          <a:sym typeface="Symbol"/>
                        </a:rPr>
                        <a:t></a:t>
                      </a:r>
                      <a:r>
                        <a:rPr lang="en-US" sz="2800" b="1" dirty="0">
                          <a:effectLst/>
                        </a:rPr>
                        <a:t> s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s</a:t>
                      </a:r>
                      <a:r>
                        <a:rPr lang="en-US" sz="2800" b="1" baseline="-25000" dirty="0">
                          <a:effectLst/>
                        </a:rPr>
                        <a:t>1 </a:t>
                      </a:r>
                      <a:r>
                        <a:rPr lang="en-US" sz="2800" b="1" dirty="0">
                          <a:effectLst/>
                          <a:sym typeface="Symbol"/>
                        </a:rPr>
                        <a:t></a:t>
                      </a:r>
                      <a:r>
                        <a:rPr lang="en-US" sz="2800" b="1" dirty="0">
                          <a:effectLst/>
                        </a:rPr>
                        <a:t> s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s</a:t>
                      </a:r>
                      <a:r>
                        <a:rPr lang="en-US" sz="2800" b="1" baseline="-25000" dirty="0">
                          <a:effectLst/>
                        </a:rPr>
                        <a:t>1 </a:t>
                      </a:r>
                      <a:r>
                        <a:rPr lang="en-US" sz="2800" b="1" dirty="0">
                          <a:effectLst/>
                          <a:sym typeface="Symbol"/>
                        </a:rPr>
                        <a:t></a:t>
                      </a:r>
                      <a:r>
                        <a:rPr lang="en-US" sz="2800" b="1" dirty="0">
                          <a:effectLst/>
                        </a:rPr>
                        <a:t> s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44196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If s1 and s</a:t>
            </a:r>
            <a:r>
              <a:rPr lang="en-US" i="1" baseline="-25000" dirty="0" smtClean="0"/>
              <a:t>2</a:t>
            </a:r>
            <a:r>
              <a:rPr lang="en-US" i="1" dirty="0" smtClean="0"/>
              <a:t> are sentences (atomic or complex) whose truth with respect to </a:t>
            </a:r>
            <a:r>
              <a:rPr lang="en-US" i="1" smtClean="0"/>
              <a:t>an interpretation are </a:t>
            </a:r>
            <a:r>
              <a:rPr lang="en-US" i="1" dirty="0" smtClean="0"/>
              <a:t>given by the first two columns, the truth of complex sentences formed from these sentences is given by the appropriate column.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135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Kinship Domain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Courier New" pitchFamily="49" charset="0"/>
              <a:buNone/>
            </a:pP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i="1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: </a:t>
            </a:r>
            <a:r>
              <a:rPr lang="en-US" sz="2400" i="1" dirty="0" smtClean="0"/>
              <a:t>x</a:t>
            </a:r>
            <a:r>
              <a:rPr lang="en-US" sz="2400" dirty="0" smtClean="0"/>
              <a:t> Male(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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</a:t>
            </a:r>
            <a:r>
              <a:rPr lang="en-US" sz="2400" dirty="0" smtClean="0"/>
              <a:t>Female(</a:t>
            </a:r>
            <a:r>
              <a:rPr lang="en-US" sz="2400" i="1" dirty="0" smtClean="0"/>
              <a:t>x</a:t>
            </a:r>
            <a:r>
              <a:rPr lang="en-US" sz="2400" dirty="0" smtClean="0"/>
              <a:t>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3715110"/>
            <a:ext cx="758893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: </a:t>
            </a:r>
            <a:r>
              <a:rPr lang="en-US" dirty="0">
                <a:sym typeface="Symbol" pitchFamily="18" charset="2"/>
              </a:rPr>
              <a:t>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 Sibling(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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dirty="0" err="1">
                <a:sym typeface="Symbol" pitchFamily="18" charset="2"/>
              </a:rPr>
              <a:t></a:t>
            </a:r>
            <a:r>
              <a:rPr lang="en-US" i="1" dirty="0" err="1"/>
              <a:t>y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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</a:t>
            </a:r>
            <a:r>
              <a:rPr lang="en-US" i="1" dirty="0"/>
              <a:t>p</a:t>
            </a:r>
            <a:r>
              <a:rPr lang="en-US" dirty="0"/>
              <a:t> Parent(</a:t>
            </a:r>
            <a:r>
              <a:rPr lang="en-US" i="1" dirty="0" err="1"/>
              <a:t>p</a:t>
            </a:r>
            <a:r>
              <a:rPr lang="en-US" dirty="0" err="1"/>
              <a:t>,</a:t>
            </a:r>
            <a:r>
              <a:rPr lang="en-US" i="1" dirty="0" err="1"/>
              <a:t>x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</a:t>
            </a:r>
            <a:r>
              <a:rPr lang="en-US" dirty="0"/>
              <a:t> Parent(</a:t>
            </a:r>
            <a:r>
              <a:rPr lang="en-US" i="1" dirty="0" err="1"/>
              <a:t>p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271283"/>
            <a:ext cx="4387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: 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 Parent(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</a:t>
            </a:r>
            <a:r>
              <a:rPr lang="en-US" dirty="0" smtClean="0"/>
              <a:t> Child(</a:t>
            </a:r>
            <a:r>
              <a:rPr lang="en-US" i="1" dirty="0" err="1" smtClean="0"/>
              <a:t>c</a:t>
            </a:r>
            <a:r>
              <a:rPr lang="en-US" dirty="0" err="1" smtClean="0"/>
              <a:t>,</a:t>
            </a:r>
            <a:r>
              <a:rPr lang="en-US" i="1" dirty="0" err="1" smtClean="0"/>
              <a:t>p</a:t>
            </a:r>
            <a:r>
              <a:rPr lang="en-US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827456"/>
            <a:ext cx="464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: </a:t>
            </a:r>
            <a:r>
              <a:rPr lang="en-US" i="1" dirty="0" err="1" smtClean="0">
                <a:sym typeface="Symbol" pitchFamily="18" charset="2"/>
              </a:rPr>
              <a:t>x</a:t>
            </a:r>
            <a:r>
              <a:rPr lang="en-US" dirty="0" err="1" smtClean="0">
                <a:sym typeface="Symbol" pitchFamily="18" charset="2"/>
              </a:rPr>
              <a:t>,</a:t>
            </a:r>
            <a:r>
              <a:rPr lang="en-US" i="1" dirty="0" err="1" smtClean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 Spouse(</a:t>
            </a:r>
            <a:r>
              <a:rPr lang="en-US" i="1" dirty="0" err="1" smtClean="0">
                <a:sym typeface="Symbol" pitchFamily="18" charset="2"/>
              </a:rPr>
              <a:t>x</a:t>
            </a:r>
            <a:r>
              <a:rPr lang="en-US" dirty="0" err="1" smtClean="0">
                <a:sym typeface="Symbol" pitchFamily="18" charset="2"/>
              </a:rPr>
              <a:t>,</a:t>
            </a:r>
            <a:r>
              <a:rPr lang="en-US" i="1" dirty="0" err="1" smtClean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)  Spouse(</a:t>
            </a:r>
            <a:r>
              <a:rPr lang="en-US" i="1" dirty="0" err="1" smtClean="0">
                <a:sym typeface="Symbol" pitchFamily="18" charset="2"/>
              </a:rPr>
              <a:t>y</a:t>
            </a:r>
            <a:r>
              <a:rPr lang="en-US" dirty="0" err="1" smtClean="0">
                <a:sym typeface="Symbol" pitchFamily="18" charset="2"/>
              </a:rPr>
              <a:t>,</a:t>
            </a:r>
            <a:r>
              <a:rPr lang="en-US" i="1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420562"/>
            <a:ext cx="70104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Courier New" pitchFamily="49" charset="0"/>
              <a:buNone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: </a:t>
            </a:r>
            <a:r>
              <a:rPr lang="en-US" i="1" dirty="0" err="1" smtClean="0">
                <a:sym typeface="Symbol" pitchFamily="18" charset="2"/>
              </a:rPr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 Husband(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/>
              <a:t>y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</a:t>
            </a:r>
            <a:r>
              <a:rPr lang="en-US" dirty="0" smtClean="0"/>
              <a:t> Male(</a:t>
            </a:r>
            <a:r>
              <a:rPr lang="en-US" i="1" dirty="0"/>
              <a:t>x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</a:t>
            </a:r>
            <a:r>
              <a:rPr lang="en-US" dirty="0" smtClean="0"/>
              <a:t> Spouse(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122003"/>
            <a:ext cx="7559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314700" algn="l"/>
              </a:tabLst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6</a:t>
            </a:r>
            <a:r>
              <a:rPr lang="en-US" dirty="0" smtClean="0">
                <a:sym typeface="Symbol" pitchFamily="18" charset="2"/>
              </a:rPr>
              <a:t>: </a:t>
            </a:r>
            <a:r>
              <a:rPr lang="en-US" dirty="0">
                <a:sym typeface="Symbol"/>
              </a:rPr>
              <a:t></a:t>
            </a:r>
            <a:r>
              <a:rPr lang="en-US" dirty="0"/>
              <a:t> </a:t>
            </a:r>
            <a:r>
              <a:rPr lang="en-US" dirty="0" err="1"/>
              <a:t>x,y</a:t>
            </a:r>
            <a:r>
              <a:rPr lang="en-US" dirty="0"/>
              <a:t> Ancestor(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Parent(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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(</a:t>
            </a:r>
            <a:r>
              <a:rPr lang="en-US" dirty="0">
                <a:sym typeface="Symbol"/>
              </a:rPr>
              <a:t></a:t>
            </a:r>
            <a:r>
              <a:rPr lang="en-US" dirty="0"/>
              <a:t>z Parent(</a:t>
            </a:r>
            <a:r>
              <a:rPr lang="en-US" dirty="0" err="1"/>
              <a:t>x,z</a:t>
            </a:r>
            <a:r>
              <a:rPr lang="en-US" dirty="0"/>
              <a:t>) 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Ancestor(</a:t>
            </a:r>
            <a:r>
              <a:rPr lang="en-US" dirty="0" err="1"/>
              <a:t>z,y</a:t>
            </a:r>
            <a:r>
              <a:rPr lang="en-US" dirty="0" smtClean="0"/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4" grpId="0"/>
      <p:bldP spid="5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Minesweeper PEAS Description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Performance Measure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percentage of mines found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NxM grid with random placement of mines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Actuators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choose a square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Sensors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chosen square has </a:t>
            </a:r>
            <a:r>
              <a:rPr lang="en-US" sz="2400" i="1" smtClean="0"/>
              <a:t>x</a:t>
            </a:r>
            <a:r>
              <a:rPr lang="en-US" sz="2400" smtClean="0"/>
              <a:t> adjacent mines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or uncover mine and lose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Minesweeper Predicates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</a:t>
            </a:r>
          </a:p>
          <a:p>
            <a:pPr lvl="1" eaLnBrk="1" hangingPunct="1"/>
            <a:r>
              <a:rPr lang="en-US" smtClean="0"/>
              <a:t>Mine(s)</a:t>
            </a:r>
          </a:p>
          <a:p>
            <a:pPr lvl="2" eaLnBrk="1" hangingPunct="1"/>
            <a:r>
              <a:rPr lang="en-US" smtClean="0"/>
              <a:t>square </a:t>
            </a:r>
            <a:r>
              <a:rPr lang="en-US" i="1" smtClean="0"/>
              <a:t>s</a:t>
            </a:r>
            <a:r>
              <a:rPr lang="en-US" smtClean="0"/>
              <a:t> has a mine in it</a:t>
            </a:r>
          </a:p>
          <a:p>
            <a:pPr eaLnBrk="1" hangingPunct="1"/>
            <a:r>
              <a:rPr lang="en-US" smtClean="0"/>
              <a:t>Sensing</a:t>
            </a:r>
          </a:p>
          <a:p>
            <a:pPr lvl="1" eaLnBrk="1" hangingPunct="1"/>
            <a:r>
              <a:rPr lang="en-US" smtClean="0"/>
              <a:t>NearbyMines(s,k)</a:t>
            </a:r>
          </a:p>
          <a:p>
            <a:pPr lvl="2" eaLnBrk="1" hangingPunct="1"/>
            <a:r>
              <a:rPr lang="en-US" smtClean="0"/>
              <a:t>square </a:t>
            </a:r>
            <a:r>
              <a:rPr lang="en-US" i="1" smtClean="0"/>
              <a:t>s</a:t>
            </a:r>
            <a:r>
              <a:rPr lang="en-US" smtClean="0"/>
              <a:t> has </a:t>
            </a:r>
            <a:r>
              <a:rPr lang="en-US" i="1" smtClean="0"/>
              <a:t>k</a:t>
            </a:r>
            <a:r>
              <a:rPr lang="en-US" smtClean="0"/>
              <a:t> adjacent mines</a:t>
            </a:r>
          </a:p>
          <a:p>
            <a:pPr lvl="1" eaLnBrk="1" hangingPunct="1"/>
            <a:r>
              <a:rPr lang="en-US" smtClean="0"/>
              <a:t>Cleared(s)</a:t>
            </a:r>
          </a:p>
          <a:p>
            <a:pPr lvl="2" eaLnBrk="1" hangingPunct="1"/>
            <a:r>
              <a:rPr lang="en-US" smtClean="0"/>
              <a:t>square </a:t>
            </a:r>
            <a:r>
              <a:rPr lang="en-US" i="1" smtClean="0"/>
              <a:t>s</a:t>
            </a:r>
            <a:r>
              <a:rPr lang="en-US" smtClean="0"/>
              <a:t> is safe (didn’t uncover a mine)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420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Ch. 8 – First Order Logic</vt:lpstr>
      <vt:lpstr>Goal-Based Agent</vt:lpstr>
      <vt:lpstr>Knowledge-Based Agent</vt:lpstr>
      <vt:lpstr>Example KB Sentences</vt:lpstr>
      <vt:lpstr>Syntax of First-Order Logic</vt:lpstr>
      <vt:lpstr>Semantics of Complex Sentences</vt:lpstr>
      <vt:lpstr>Kinship Domain</vt:lpstr>
      <vt:lpstr>Minesweeper PEAS Description</vt:lpstr>
      <vt:lpstr>Minesweeper Predicates</vt:lpstr>
      <vt:lpstr>Minesweeper Axioms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54</cp:revision>
  <dcterms:created xsi:type="dcterms:W3CDTF">2004-01-22T22:06:30Z</dcterms:created>
  <dcterms:modified xsi:type="dcterms:W3CDTF">2018-02-21T21:28:15Z</dcterms:modified>
</cp:coreProperties>
</file>