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3" r:id="rId3"/>
    <p:sldId id="259" r:id="rId4"/>
    <p:sldId id="257" r:id="rId5"/>
    <p:sldId id="261" r:id="rId6"/>
    <p:sldId id="262" r:id="rId7"/>
    <p:sldId id="264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8" autoAdjust="0"/>
    <p:restoredTop sz="94713" autoAdjust="0"/>
  </p:normalViewPr>
  <p:slideViewPr>
    <p:cSldViewPr>
      <p:cViewPr varScale="1">
        <p:scale>
          <a:sx n="74" d="100"/>
          <a:sy n="74" d="100"/>
        </p:scale>
        <p:origin x="-108" y="-111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10A485-763A-45D1-A766-91D712B877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C1903E-814F-4E18-8458-23870185AC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4B9C7E-AA17-4DCD-94D4-95A93586C3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F06250-5D6E-4720-920E-AA0556B92E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588892-D713-4634-8B9D-D8838DAE8C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65CC9A-9980-4D90-B5FB-9CF4D7AEB0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32A243-51FE-4644-B64F-9005D3FC02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D69892-74BF-462E-A6CF-A296ED19D0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D73A93-7EF6-4080-9155-1262398376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C229C0-5424-459E-A3ED-C2650AF1B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82CA61-023C-47EC-861B-273D78FC83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4ACCE7-8C06-4692-8DF2-2A25F0F6DB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FE4D42B-02AC-49E6-BE9E-CDCACD28C6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Ch. 5 – Adversarial Search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Supplemental slides for CSE 327</a:t>
            </a:r>
          </a:p>
          <a:p>
            <a:pPr eaLnBrk="1" hangingPunct="1"/>
            <a:r>
              <a:rPr lang="en-US" smtClean="0"/>
              <a:t>Prof. Jeff Heflin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Two-player Zero Sum Games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</a:t>
            </a:r>
            <a:r>
              <a:rPr lang="en-US" baseline="-25000" dirty="0" smtClean="0"/>
              <a:t>0</a:t>
            </a:r>
            <a:r>
              <a:rPr lang="en-US" dirty="0" smtClean="0"/>
              <a:t> – initial state</a:t>
            </a:r>
          </a:p>
          <a:p>
            <a:r>
              <a:rPr lang="en-US" cap="small" dirty="0" smtClean="0"/>
              <a:t>Player</a:t>
            </a:r>
            <a:r>
              <a:rPr lang="en-US" dirty="0" smtClean="0"/>
              <a:t>(</a:t>
            </a:r>
            <a:r>
              <a:rPr lang="en-US" i="1" dirty="0" smtClean="0"/>
              <a:t>s</a:t>
            </a:r>
            <a:r>
              <a:rPr lang="en-US" dirty="0" smtClean="0"/>
              <a:t>) – whose turn it is in state </a:t>
            </a:r>
            <a:r>
              <a:rPr lang="en-US" i="1" dirty="0" smtClean="0"/>
              <a:t>s</a:t>
            </a:r>
            <a:endParaRPr lang="en-US" dirty="0" smtClean="0"/>
          </a:p>
          <a:p>
            <a:r>
              <a:rPr lang="en-US" cap="small" dirty="0" smtClean="0"/>
              <a:t>Action</a:t>
            </a:r>
            <a:r>
              <a:rPr lang="en-US" dirty="0" smtClean="0"/>
              <a:t>(</a:t>
            </a:r>
            <a:r>
              <a:rPr lang="en-US" i="1" dirty="0" smtClean="0"/>
              <a:t>s</a:t>
            </a:r>
            <a:r>
              <a:rPr lang="en-US" dirty="0" smtClean="0"/>
              <a:t>) – legal moves in state </a:t>
            </a:r>
            <a:r>
              <a:rPr lang="en-US" i="1" dirty="0" smtClean="0"/>
              <a:t>s</a:t>
            </a:r>
            <a:endParaRPr lang="en-US" dirty="0" smtClean="0"/>
          </a:p>
          <a:p>
            <a:r>
              <a:rPr lang="en-US" cap="small" dirty="0" smtClean="0"/>
              <a:t>Result</a:t>
            </a:r>
            <a:r>
              <a:rPr lang="en-US" dirty="0" smtClean="0"/>
              <a:t>(</a:t>
            </a:r>
            <a:r>
              <a:rPr lang="en-US" i="1" dirty="0" err="1" smtClean="0"/>
              <a:t>s</a:t>
            </a:r>
            <a:r>
              <a:rPr lang="en-US" dirty="0" err="1" smtClean="0"/>
              <a:t>,</a:t>
            </a:r>
            <a:r>
              <a:rPr lang="en-US" i="1" dirty="0" err="1" smtClean="0"/>
              <a:t>a</a:t>
            </a:r>
            <a:r>
              <a:rPr lang="en-US" dirty="0" smtClean="0"/>
              <a:t>) – transition model</a:t>
            </a:r>
          </a:p>
          <a:p>
            <a:r>
              <a:rPr lang="en-US" cap="small" dirty="0" smtClean="0"/>
              <a:t>Terminal-Test</a:t>
            </a:r>
            <a:r>
              <a:rPr lang="en-US" dirty="0" smtClean="0"/>
              <a:t>(</a:t>
            </a:r>
            <a:r>
              <a:rPr lang="en-US" i="1" dirty="0" smtClean="0"/>
              <a:t>s</a:t>
            </a:r>
            <a:r>
              <a:rPr lang="en-US" dirty="0" smtClean="0"/>
              <a:t>) – is game over?</a:t>
            </a:r>
          </a:p>
          <a:p>
            <a:r>
              <a:rPr lang="en-US" cap="small" dirty="0" smtClean="0"/>
              <a:t>Utility</a:t>
            </a:r>
            <a:r>
              <a:rPr lang="en-US" dirty="0" smtClean="0"/>
              <a:t>(</a:t>
            </a:r>
            <a:r>
              <a:rPr lang="en-US" i="1" dirty="0" err="1" smtClean="0"/>
              <a:t>s</a:t>
            </a:r>
            <a:r>
              <a:rPr lang="en-US" dirty="0" err="1" smtClean="0"/>
              <a:t>,</a:t>
            </a:r>
            <a:r>
              <a:rPr lang="en-US" i="1" dirty="0" err="1" smtClean="0"/>
              <a:t>p</a:t>
            </a:r>
            <a:r>
              <a:rPr lang="en-US" dirty="0" smtClean="0"/>
              <a:t>) – utility of </a:t>
            </a:r>
            <a:r>
              <a:rPr lang="en-US" i="1" dirty="0" smtClean="0"/>
              <a:t>p</a:t>
            </a:r>
            <a:r>
              <a:rPr lang="en-US" dirty="0" smtClean="0"/>
              <a:t> in terminal state </a:t>
            </a:r>
            <a:r>
              <a:rPr lang="en-US" i="1" dirty="0" smtClean="0"/>
              <a:t>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36661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Tic-Tac-Toe Transition Model</a:t>
            </a:r>
          </a:p>
        </p:txBody>
      </p:sp>
      <p:graphicFrame>
        <p:nvGraphicFramePr>
          <p:cNvPr id="5251" name="Group 131"/>
          <p:cNvGraphicFramePr>
            <a:graphicFrameLocks noGrp="1"/>
          </p:cNvGraphicFramePr>
          <p:nvPr>
            <p:ph idx="1"/>
          </p:nvPr>
        </p:nvGraphicFramePr>
        <p:xfrm>
          <a:off x="3962400" y="1828800"/>
          <a:ext cx="1219200" cy="1219200"/>
        </p:xfrm>
        <a:graphic>
          <a:graphicData uri="http://schemas.openxmlformats.org/drawingml/2006/table">
            <a:tbl>
              <a:tblPr/>
              <a:tblGrid>
                <a:gridCol w="406400"/>
                <a:gridCol w="406400"/>
                <a:gridCol w="406400"/>
              </a:tblGrid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O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404" name="Group 284"/>
          <p:cNvGraphicFramePr>
            <a:graphicFrameLocks noGrp="1"/>
          </p:cNvGraphicFramePr>
          <p:nvPr/>
        </p:nvGraphicFramePr>
        <p:xfrm>
          <a:off x="990600" y="4648200"/>
          <a:ext cx="1219200" cy="1219200"/>
        </p:xfrm>
        <a:graphic>
          <a:graphicData uri="http://schemas.openxmlformats.org/drawingml/2006/table">
            <a:tbl>
              <a:tblPr/>
              <a:tblGrid>
                <a:gridCol w="406400"/>
                <a:gridCol w="406400"/>
                <a:gridCol w="406400"/>
              </a:tblGrid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213" name="Line 93"/>
          <p:cNvSpPr>
            <a:spLocks noChangeShapeType="1"/>
          </p:cNvSpPr>
          <p:nvPr/>
        </p:nvSpPr>
        <p:spPr bwMode="auto">
          <a:xfrm flipH="1">
            <a:off x="1600200" y="3048000"/>
            <a:ext cx="251460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214" name="Line 94"/>
          <p:cNvSpPr>
            <a:spLocks noChangeShapeType="1"/>
          </p:cNvSpPr>
          <p:nvPr/>
        </p:nvSpPr>
        <p:spPr bwMode="auto">
          <a:xfrm flipH="1">
            <a:off x="3581400" y="3048000"/>
            <a:ext cx="83820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215" name="Line 95"/>
          <p:cNvSpPr>
            <a:spLocks noChangeShapeType="1"/>
          </p:cNvSpPr>
          <p:nvPr/>
        </p:nvSpPr>
        <p:spPr bwMode="auto">
          <a:xfrm>
            <a:off x="4648200" y="3048000"/>
            <a:ext cx="91440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216" name="Line 96"/>
          <p:cNvSpPr>
            <a:spLocks noChangeShapeType="1"/>
          </p:cNvSpPr>
          <p:nvPr/>
        </p:nvSpPr>
        <p:spPr bwMode="auto">
          <a:xfrm>
            <a:off x="4953000" y="3048000"/>
            <a:ext cx="259080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217" name="Text Box 97"/>
          <p:cNvSpPr txBox="1">
            <a:spLocks noChangeArrowheads="1"/>
          </p:cNvSpPr>
          <p:nvPr/>
        </p:nvSpPr>
        <p:spPr bwMode="auto">
          <a:xfrm>
            <a:off x="914400" y="3810000"/>
            <a:ext cx="1314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/>
              <a:t>O to top-left</a:t>
            </a:r>
          </a:p>
        </p:txBody>
      </p:sp>
      <p:sp>
        <p:nvSpPr>
          <p:cNvPr id="5218" name="Text Box 98"/>
          <p:cNvSpPr txBox="1">
            <a:spLocks noChangeArrowheads="1"/>
          </p:cNvSpPr>
          <p:nvPr/>
        </p:nvSpPr>
        <p:spPr bwMode="auto">
          <a:xfrm>
            <a:off x="7086600" y="3778250"/>
            <a:ext cx="1524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/>
              <a:t>O to</a:t>
            </a:r>
            <a:br>
              <a:rPr lang="en-US" sz="1800"/>
            </a:br>
            <a:r>
              <a:rPr lang="en-US" sz="1800"/>
              <a:t>bottom-center</a:t>
            </a:r>
          </a:p>
        </p:txBody>
      </p:sp>
      <p:sp>
        <p:nvSpPr>
          <p:cNvPr id="5219" name="Text Box 99"/>
          <p:cNvSpPr txBox="1">
            <a:spLocks noChangeArrowheads="1"/>
          </p:cNvSpPr>
          <p:nvPr/>
        </p:nvSpPr>
        <p:spPr bwMode="auto">
          <a:xfrm>
            <a:off x="2667000" y="3810000"/>
            <a:ext cx="11493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/>
              <a:t>O to</a:t>
            </a:r>
            <a:br>
              <a:rPr lang="en-US" sz="1800"/>
            </a:br>
            <a:r>
              <a:rPr lang="en-US" sz="1800"/>
              <a:t>top-center</a:t>
            </a:r>
          </a:p>
        </p:txBody>
      </p:sp>
      <p:sp>
        <p:nvSpPr>
          <p:cNvPr id="5220" name="Text Box 100"/>
          <p:cNvSpPr txBox="1">
            <a:spLocks noChangeArrowheads="1"/>
          </p:cNvSpPr>
          <p:nvPr/>
        </p:nvSpPr>
        <p:spPr bwMode="auto">
          <a:xfrm>
            <a:off x="4343400" y="3810000"/>
            <a:ext cx="11493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/>
              <a:t>O to </a:t>
            </a:r>
            <a:br>
              <a:rPr lang="en-US" sz="1800"/>
            </a:br>
            <a:r>
              <a:rPr lang="en-US" sz="1800"/>
              <a:t>top-right</a:t>
            </a:r>
          </a:p>
        </p:txBody>
      </p:sp>
      <p:graphicFrame>
        <p:nvGraphicFramePr>
          <p:cNvPr id="5405" name="Group 285"/>
          <p:cNvGraphicFramePr>
            <a:graphicFrameLocks noGrp="1"/>
          </p:cNvGraphicFramePr>
          <p:nvPr/>
        </p:nvGraphicFramePr>
        <p:xfrm>
          <a:off x="2971800" y="4648200"/>
          <a:ext cx="1219200" cy="1219200"/>
        </p:xfrm>
        <a:graphic>
          <a:graphicData uri="http://schemas.openxmlformats.org/drawingml/2006/table">
            <a:tbl>
              <a:tblPr/>
              <a:tblGrid>
                <a:gridCol w="406400"/>
                <a:gridCol w="406400"/>
                <a:gridCol w="406400"/>
              </a:tblGrid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406" name="Group 286"/>
          <p:cNvGraphicFramePr>
            <a:graphicFrameLocks noGrp="1"/>
          </p:cNvGraphicFramePr>
          <p:nvPr/>
        </p:nvGraphicFramePr>
        <p:xfrm>
          <a:off x="4953000" y="4648200"/>
          <a:ext cx="1219200" cy="1219200"/>
        </p:xfrm>
        <a:graphic>
          <a:graphicData uri="http://schemas.openxmlformats.org/drawingml/2006/table">
            <a:tbl>
              <a:tblPr/>
              <a:tblGrid>
                <a:gridCol w="406400"/>
                <a:gridCol w="406400"/>
                <a:gridCol w="406400"/>
              </a:tblGrid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407" name="Group 287"/>
          <p:cNvGraphicFramePr>
            <a:graphicFrameLocks noGrp="1"/>
          </p:cNvGraphicFramePr>
          <p:nvPr/>
        </p:nvGraphicFramePr>
        <p:xfrm>
          <a:off x="6934200" y="4648200"/>
          <a:ext cx="1219200" cy="1219200"/>
        </p:xfrm>
        <a:graphic>
          <a:graphicData uri="http://schemas.openxmlformats.org/drawingml/2006/table">
            <a:tbl>
              <a:tblPr/>
              <a:tblGrid>
                <a:gridCol w="406400"/>
                <a:gridCol w="406400"/>
                <a:gridCol w="406400"/>
              </a:tblGrid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13" grpId="0" animBg="1"/>
      <p:bldP spid="5214" grpId="0" animBg="1"/>
      <p:bldP spid="5215" grpId="0" animBg="1"/>
      <p:bldP spid="521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685800"/>
          </a:xfrm>
        </p:spPr>
        <p:txBody>
          <a:bodyPr/>
          <a:lstStyle/>
          <a:p>
            <a:pPr eaLnBrk="1" hangingPunct="1"/>
            <a:r>
              <a:rPr lang="en-US" sz="3600" smtClean="0"/>
              <a:t>Minimax Algorithm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772400" cy="5486400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Tx/>
              <a:buNone/>
              <a:tabLst>
                <a:tab pos="234950" algn="l"/>
                <a:tab pos="571500" algn="l"/>
                <a:tab pos="966788" algn="l"/>
                <a:tab pos="1377950" algn="l"/>
                <a:tab pos="1831975" algn="l"/>
              </a:tabLst>
            </a:pPr>
            <a:r>
              <a:rPr lang="en-US" sz="2000" b="1" dirty="0" smtClean="0"/>
              <a:t>function </a:t>
            </a:r>
            <a:r>
              <a:rPr lang="en-US" sz="2000" cap="small" dirty="0" err="1" smtClean="0"/>
              <a:t>Minimax</a:t>
            </a:r>
            <a:r>
              <a:rPr lang="en-US" sz="2000" cap="small" dirty="0" smtClean="0"/>
              <a:t>-Decision</a:t>
            </a:r>
            <a:r>
              <a:rPr lang="en-US" sz="2000" dirty="0" smtClean="0"/>
              <a:t>(</a:t>
            </a:r>
            <a:r>
              <a:rPr lang="en-US" sz="2000" i="1" dirty="0" smtClean="0"/>
              <a:t>state</a:t>
            </a:r>
            <a:r>
              <a:rPr lang="en-US" sz="2000" dirty="0" smtClean="0"/>
              <a:t>) </a:t>
            </a:r>
            <a:r>
              <a:rPr lang="en-US" sz="2000" b="1" dirty="0" smtClean="0"/>
              <a:t>returns</a:t>
            </a:r>
            <a:r>
              <a:rPr lang="en-US" sz="2000" dirty="0" smtClean="0"/>
              <a:t> an action</a:t>
            </a:r>
            <a:br>
              <a:rPr lang="en-US" sz="2000" dirty="0" smtClean="0"/>
            </a:br>
            <a:r>
              <a:rPr lang="en-US" sz="2000" dirty="0" smtClean="0"/>
              <a:t>	r</a:t>
            </a:r>
            <a:r>
              <a:rPr lang="en-US" sz="2000" b="1" dirty="0" smtClean="0">
                <a:sym typeface="Symbol" pitchFamily="18" charset="2"/>
              </a:rPr>
              <a:t>eturn</a:t>
            </a:r>
            <a:r>
              <a:rPr lang="en-US" sz="2000" dirty="0" smtClean="0">
                <a:sym typeface="Symbol" pitchFamily="18" charset="2"/>
              </a:rPr>
              <a:t> </a:t>
            </a:r>
            <a:r>
              <a:rPr lang="en-US" sz="2000" dirty="0" err="1" smtClean="0">
                <a:sym typeface="Symbol" pitchFamily="18" charset="2"/>
              </a:rPr>
              <a:t>arg</a:t>
            </a:r>
            <a:r>
              <a:rPr lang="en-US" sz="2000" dirty="0" smtClean="0">
                <a:sym typeface="Symbol" pitchFamily="18" charset="2"/>
              </a:rPr>
              <a:t> </a:t>
            </a:r>
            <a:r>
              <a:rPr lang="en-US" sz="2000" dirty="0" err="1" smtClean="0">
                <a:sym typeface="Symbol" pitchFamily="18" charset="2"/>
              </a:rPr>
              <a:t>max</a:t>
            </a:r>
            <a:r>
              <a:rPr lang="en-US" sz="2000" baseline="-25000" dirty="0" err="1" smtClean="0">
                <a:sym typeface="Symbol" pitchFamily="18" charset="2"/>
              </a:rPr>
              <a:t>a</a:t>
            </a:r>
            <a:r>
              <a:rPr lang="en-US" sz="2000" baseline="-25000" dirty="0" smtClean="0">
                <a:sym typeface="Symbol" pitchFamily="18" charset="2"/>
              </a:rPr>
              <a:t>  ACTIONS(s)</a:t>
            </a:r>
            <a:r>
              <a:rPr lang="en-US" sz="2000" dirty="0" smtClean="0">
                <a:sym typeface="Symbol" pitchFamily="18" charset="2"/>
              </a:rPr>
              <a:t> </a:t>
            </a:r>
            <a:r>
              <a:rPr lang="en-US" sz="2000" cap="small" dirty="0" smtClean="0">
                <a:sym typeface="Symbol" pitchFamily="18" charset="2"/>
              </a:rPr>
              <a:t>Min-Value</a:t>
            </a:r>
            <a:r>
              <a:rPr lang="en-US" sz="2000" dirty="0" smtClean="0">
                <a:sym typeface="Symbol" pitchFamily="18" charset="2"/>
              </a:rPr>
              <a:t>(</a:t>
            </a:r>
            <a:r>
              <a:rPr lang="en-US" sz="2000" cap="small" dirty="0" smtClean="0">
                <a:sym typeface="Symbol" pitchFamily="18" charset="2"/>
              </a:rPr>
              <a:t>Result</a:t>
            </a:r>
            <a:r>
              <a:rPr lang="en-US" sz="2000" dirty="0" smtClean="0">
                <a:sym typeface="Symbol" pitchFamily="18" charset="2"/>
              </a:rPr>
              <a:t>(</a:t>
            </a:r>
            <a:r>
              <a:rPr lang="en-US" sz="2000" i="1" dirty="0" err="1" smtClean="0">
                <a:sym typeface="Symbol" pitchFamily="18" charset="2"/>
              </a:rPr>
              <a:t>state</a:t>
            </a:r>
            <a:r>
              <a:rPr lang="en-US" sz="2000" dirty="0" err="1" smtClean="0">
                <a:sym typeface="Symbol" pitchFamily="18" charset="2"/>
              </a:rPr>
              <a:t>,</a:t>
            </a:r>
            <a:r>
              <a:rPr lang="en-US" sz="2000" i="1" dirty="0" err="1" smtClean="0">
                <a:sym typeface="Symbol" pitchFamily="18" charset="2"/>
              </a:rPr>
              <a:t>a</a:t>
            </a:r>
            <a:r>
              <a:rPr lang="en-US" sz="2000" dirty="0" smtClean="0">
                <a:sym typeface="Symbol" pitchFamily="18" charset="2"/>
              </a:rPr>
              <a:t>))</a:t>
            </a:r>
            <a:endParaRPr lang="en-US" sz="2000" i="1" dirty="0" smtClean="0">
              <a:sym typeface="Symbol" pitchFamily="18" charset="2"/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  <a:tabLst>
                <a:tab pos="234950" algn="l"/>
                <a:tab pos="571500" algn="l"/>
                <a:tab pos="966788" algn="l"/>
                <a:tab pos="1377950" algn="l"/>
                <a:tab pos="1831975" algn="l"/>
              </a:tabLst>
            </a:pPr>
            <a:endParaRPr lang="en-US" sz="2000" b="1" dirty="0" smtClean="0"/>
          </a:p>
          <a:p>
            <a:pPr marL="0" indent="0" eaLnBrk="1" hangingPunct="1">
              <a:lnSpc>
                <a:spcPct val="80000"/>
              </a:lnSpc>
              <a:buFontTx/>
              <a:buNone/>
              <a:tabLst>
                <a:tab pos="234950" algn="l"/>
                <a:tab pos="571500" algn="l"/>
                <a:tab pos="966788" algn="l"/>
                <a:tab pos="1377950" algn="l"/>
                <a:tab pos="1831975" algn="l"/>
              </a:tabLst>
            </a:pPr>
            <a:r>
              <a:rPr lang="en-US" sz="2000" b="1" dirty="0" smtClean="0"/>
              <a:t>function </a:t>
            </a:r>
            <a:r>
              <a:rPr lang="en-US" sz="2000" cap="small" dirty="0" smtClean="0"/>
              <a:t>Max-Value</a:t>
            </a:r>
            <a:r>
              <a:rPr lang="en-US" sz="2000" dirty="0" smtClean="0"/>
              <a:t>(</a:t>
            </a:r>
            <a:r>
              <a:rPr lang="en-US" sz="2000" i="1" dirty="0" smtClean="0"/>
              <a:t>state</a:t>
            </a:r>
            <a:r>
              <a:rPr lang="en-US" sz="2000" dirty="0" smtClean="0"/>
              <a:t>) </a:t>
            </a:r>
            <a:r>
              <a:rPr lang="en-US" sz="2000" b="1" dirty="0" smtClean="0"/>
              <a:t>returns </a:t>
            </a:r>
            <a:r>
              <a:rPr lang="en-US" sz="2000" dirty="0" smtClean="0"/>
              <a:t>a utility value</a:t>
            </a:r>
            <a:br>
              <a:rPr lang="en-US" sz="2000" dirty="0" smtClean="0"/>
            </a:br>
            <a:r>
              <a:rPr lang="en-US" sz="2000" dirty="0" smtClean="0"/>
              <a:t>	</a:t>
            </a:r>
            <a:r>
              <a:rPr lang="en-US" sz="2000" b="1" dirty="0" smtClean="0"/>
              <a:t>if </a:t>
            </a:r>
            <a:r>
              <a:rPr lang="en-US" sz="2000" cap="small" dirty="0" smtClean="0"/>
              <a:t>Terminal-Test</a:t>
            </a:r>
            <a:r>
              <a:rPr lang="en-US" sz="2000" dirty="0" smtClean="0"/>
              <a:t>(</a:t>
            </a:r>
            <a:r>
              <a:rPr lang="en-US" sz="2000" i="1" dirty="0" smtClean="0"/>
              <a:t>state</a:t>
            </a:r>
            <a:r>
              <a:rPr lang="en-US" sz="2000" dirty="0" smtClean="0"/>
              <a:t>)</a:t>
            </a:r>
            <a:r>
              <a:rPr lang="en-US" sz="2000" b="1" dirty="0" smtClean="0"/>
              <a:t> then return </a:t>
            </a:r>
            <a:r>
              <a:rPr lang="en-US" sz="2000" cap="small" dirty="0" smtClean="0"/>
              <a:t>Utility</a:t>
            </a:r>
            <a:r>
              <a:rPr lang="en-US" sz="2000" dirty="0" smtClean="0"/>
              <a:t>(</a:t>
            </a:r>
            <a:r>
              <a:rPr lang="en-US" sz="2000" i="1" dirty="0" smtClean="0"/>
              <a:t>state</a:t>
            </a:r>
            <a:r>
              <a:rPr lang="en-US" sz="2000" dirty="0" smtClean="0"/>
              <a:t>)</a:t>
            </a:r>
            <a:br>
              <a:rPr lang="en-US" sz="2000" dirty="0" smtClean="0"/>
            </a:br>
            <a:r>
              <a:rPr lang="en-US" sz="2000" dirty="0" smtClean="0"/>
              <a:t>	</a:t>
            </a:r>
            <a:r>
              <a:rPr lang="en-US" sz="2000" i="1" dirty="0" smtClean="0"/>
              <a:t>v</a:t>
            </a:r>
            <a:r>
              <a:rPr lang="en-US" sz="2000" dirty="0" smtClean="0"/>
              <a:t> </a:t>
            </a:r>
            <a:r>
              <a:rPr lang="en-US" sz="2000" dirty="0" smtClean="0">
                <a:sym typeface="Wingdings" pitchFamily="2" charset="2"/>
              </a:rPr>
              <a:t></a:t>
            </a:r>
            <a:r>
              <a:rPr lang="en-US" sz="2000" dirty="0" smtClean="0"/>
              <a:t> -</a:t>
            </a:r>
            <a:r>
              <a:rPr lang="en-US" sz="2000" dirty="0" smtClean="0">
                <a:sym typeface="Symbol" pitchFamily="18" charset="2"/>
              </a:rPr>
              <a:t></a:t>
            </a:r>
            <a:br>
              <a:rPr lang="en-US" sz="2000" dirty="0" smtClean="0">
                <a:sym typeface="Symbol" pitchFamily="18" charset="2"/>
              </a:rPr>
            </a:br>
            <a:r>
              <a:rPr lang="en-US" sz="2000" b="1" dirty="0" smtClean="0">
                <a:sym typeface="Symbol" pitchFamily="18" charset="2"/>
              </a:rPr>
              <a:t>	</a:t>
            </a:r>
            <a:r>
              <a:rPr lang="en-US" sz="2000" b="1" dirty="0" smtClean="0"/>
              <a:t>for each </a:t>
            </a:r>
            <a:r>
              <a:rPr lang="en-US" sz="2000" i="1" dirty="0" smtClean="0"/>
              <a:t>a</a:t>
            </a:r>
            <a:r>
              <a:rPr lang="en-US" sz="2000" dirty="0" smtClean="0"/>
              <a:t> </a:t>
            </a:r>
            <a:r>
              <a:rPr lang="en-US" sz="2000" b="1" dirty="0" smtClean="0"/>
              <a:t>in</a:t>
            </a:r>
            <a:r>
              <a:rPr lang="en-US" sz="2000" dirty="0" smtClean="0"/>
              <a:t> </a:t>
            </a:r>
            <a:r>
              <a:rPr lang="en-US" sz="2000" cap="small" dirty="0" smtClean="0"/>
              <a:t>Actions</a:t>
            </a:r>
            <a:r>
              <a:rPr lang="en-US" sz="2000" dirty="0" smtClean="0"/>
              <a:t>(</a:t>
            </a:r>
            <a:r>
              <a:rPr lang="en-US" sz="2000" i="1" dirty="0" smtClean="0"/>
              <a:t>state</a:t>
            </a:r>
            <a:r>
              <a:rPr lang="en-US" sz="2000" dirty="0" smtClean="0"/>
              <a:t>)</a:t>
            </a:r>
            <a:r>
              <a:rPr lang="en-US" sz="2000" b="1" dirty="0" smtClean="0"/>
              <a:t> do</a:t>
            </a:r>
            <a:br>
              <a:rPr lang="en-US" sz="2000" b="1" dirty="0" smtClean="0"/>
            </a:br>
            <a:r>
              <a:rPr lang="en-US" sz="2000" b="1" dirty="0" smtClean="0"/>
              <a:t>	</a:t>
            </a:r>
            <a:r>
              <a:rPr lang="en-US" sz="2000" dirty="0" smtClean="0"/>
              <a:t>	</a:t>
            </a:r>
            <a:r>
              <a:rPr lang="en-US" sz="2000" i="1" dirty="0" smtClean="0"/>
              <a:t>v</a:t>
            </a:r>
            <a:r>
              <a:rPr lang="en-US" sz="2000" dirty="0" smtClean="0"/>
              <a:t> </a:t>
            </a:r>
            <a:r>
              <a:rPr lang="en-US" sz="2000" dirty="0" smtClean="0">
                <a:sym typeface="Wingdings" pitchFamily="2" charset="2"/>
              </a:rPr>
              <a:t></a:t>
            </a:r>
            <a:r>
              <a:rPr lang="en-US" sz="2000" dirty="0" smtClean="0"/>
              <a:t> </a:t>
            </a:r>
            <a:r>
              <a:rPr lang="en-US" sz="2000" cap="small" dirty="0" smtClean="0"/>
              <a:t>Max</a:t>
            </a:r>
            <a:r>
              <a:rPr lang="en-US" sz="2000" dirty="0" smtClean="0"/>
              <a:t>(</a:t>
            </a:r>
            <a:r>
              <a:rPr lang="en-US" sz="2000" i="1" dirty="0" smtClean="0"/>
              <a:t>v</a:t>
            </a:r>
            <a:r>
              <a:rPr lang="en-US" sz="2000" dirty="0" smtClean="0"/>
              <a:t>, </a:t>
            </a:r>
            <a:r>
              <a:rPr lang="en-US" sz="2000" cap="small" dirty="0" smtClean="0">
                <a:sym typeface="Symbol" pitchFamily="18" charset="2"/>
              </a:rPr>
              <a:t>Min-Value</a:t>
            </a:r>
            <a:r>
              <a:rPr lang="en-US" sz="2000" dirty="0" smtClean="0">
                <a:sym typeface="Symbol" pitchFamily="18" charset="2"/>
              </a:rPr>
              <a:t>(</a:t>
            </a:r>
            <a:r>
              <a:rPr lang="en-US" sz="2000" cap="small" dirty="0" smtClean="0">
                <a:sym typeface="Symbol" pitchFamily="18" charset="2"/>
              </a:rPr>
              <a:t>Result</a:t>
            </a:r>
            <a:r>
              <a:rPr lang="en-US" sz="2000" dirty="0" smtClean="0"/>
              <a:t> (</a:t>
            </a:r>
            <a:r>
              <a:rPr lang="en-US" sz="2000" i="1" dirty="0" err="1" smtClean="0"/>
              <a:t>s</a:t>
            </a:r>
            <a:r>
              <a:rPr lang="en-US" sz="2000" dirty="0" err="1" smtClean="0"/>
              <a:t>,</a:t>
            </a:r>
            <a:r>
              <a:rPr lang="en-US" sz="2000" i="1" dirty="0" err="1" smtClean="0"/>
              <a:t>a</a:t>
            </a:r>
            <a:r>
              <a:rPr lang="en-US" sz="2000" dirty="0" smtClean="0"/>
              <a:t>)))</a:t>
            </a:r>
            <a:br>
              <a:rPr lang="en-US" sz="2000" dirty="0" smtClean="0"/>
            </a:br>
            <a:r>
              <a:rPr lang="en-US" sz="2000" dirty="0" smtClean="0"/>
              <a:t>	</a:t>
            </a:r>
            <a:r>
              <a:rPr lang="en-US" sz="2000" b="1" dirty="0" smtClean="0"/>
              <a:t>return </a:t>
            </a:r>
            <a:r>
              <a:rPr lang="en-US" sz="2000" i="1" dirty="0" smtClean="0"/>
              <a:t>v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tabLst>
                <a:tab pos="234950" algn="l"/>
                <a:tab pos="571500" algn="l"/>
                <a:tab pos="966788" algn="l"/>
                <a:tab pos="1377950" algn="l"/>
                <a:tab pos="1831975" algn="l"/>
              </a:tabLst>
            </a:pPr>
            <a:endParaRPr lang="en-US" sz="2000" i="1" dirty="0" smtClean="0"/>
          </a:p>
          <a:p>
            <a:pPr marL="0" indent="0" eaLnBrk="1" hangingPunct="1">
              <a:lnSpc>
                <a:spcPct val="80000"/>
              </a:lnSpc>
              <a:buFontTx/>
              <a:buNone/>
              <a:tabLst>
                <a:tab pos="234950" algn="l"/>
                <a:tab pos="571500" algn="l"/>
                <a:tab pos="966788" algn="l"/>
                <a:tab pos="1377950" algn="l"/>
                <a:tab pos="1831975" algn="l"/>
              </a:tabLst>
            </a:pPr>
            <a:r>
              <a:rPr lang="en-US" sz="2000" b="1" dirty="0" smtClean="0"/>
              <a:t>function </a:t>
            </a:r>
            <a:r>
              <a:rPr lang="en-US" sz="2000" cap="small" dirty="0" smtClean="0">
                <a:sym typeface="Symbol" pitchFamily="18" charset="2"/>
              </a:rPr>
              <a:t>Min-Value</a:t>
            </a:r>
            <a:r>
              <a:rPr lang="en-US" sz="2000" dirty="0" smtClean="0"/>
              <a:t>(</a:t>
            </a:r>
            <a:r>
              <a:rPr lang="en-US" sz="2000" i="1" dirty="0" smtClean="0"/>
              <a:t>state</a:t>
            </a:r>
            <a:r>
              <a:rPr lang="en-US" sz="2000" dirty="0" smtClean="0"/>
              <a:t>) </a:t>
            </a:r>
            <a:r>
              <a:rPr lang="en-US" sz="2000" b="1" dirty="0" smtClean="0"/>
              <a:t>returns </a:t>
            </a:r>
            <a:r>
              <a:rPr lang="en-US" sz="2000" dirty="0" smtClean="0"/>
              <a:t>a utility value</a:t>
            </a:r>
            <a:br>
              <a:rPr lang="en-US" sz="2000" dirty="0" smtClean="0"/>
            </a:br>
            <a:r>
              <a:rPr lang="en-US" sz="2000" dirty="0" smtClean="0"/>
              <a:t>	</a:t>
            </a:r>
            <a:r>
              <a:rPr lang="en-US" sz="2000" b="1" dirty="0" smtClean="0"/>
              <a:t>if </a:t>
            </a:r>
            <a:r>
              <a:rPr lang="en-US" sz="2000" cap="small" dirty="0" smtClean="0"/>
              <a:t>Terminal-Test</a:t>
            </a:r>
            <a:r>
              <a:rPr lang="en-US" sz="2000" dirty="0" smtClean="0"/>
              <a:t>(</a:t>
            </a:r>
            <a:r>
              <a:rPr lang="en-US" sz="2000" i="1" dirty="0" smtClean="0"/>
              <a:t>state</a:t>
            </a:r>
            <a:r>
              <a:rPr lang="en-US" sz="2000" dirty="0" smtClean="0"/>
              <a:t>)</a:t>
            </a:r>
            <a:r>
              <a:rPr lang="en-US" sz="2000" b="1" dirty="0" smtClean="0"/>
              <a:t> then return </a:t>
            </a:r>
            <a:r>
              <a:rPr lang="en-US" sz="2000" cap="small" dirty="0" smtClean="0"/>
              <a:t>Utility</a:t>
            </a:r>
            <a:r>
              <a:rPr lang="en-US" sz="2000" dirty="0" smtClean="0"/>
              <a:t>(</a:t>
            </a:r>
            <a:r>
              <a:rPr lang="en-US" sz="2000" i="1" dirty="0" smtClean="0"/>
              <a:t>state</a:t>
            </a:r>
            <a:r>
              <a:rPr lang="en-US" sz="2000" dirty="0" smtClean="0"/>
              <a:t>) </a:t>
            </a:r>
            <a:br>
              <a:rPr lang="en-US" sz="2000" dirty="0" smtClean="0"/>
            </a:br>
            <a:r>
              <a:rPr lang="en-US" sz="2000" dirty="0" smtClean="0"/>
              <a:t>	</a:t>
            </a:r>
            <a:r>
              <a:rPr lang="en-US" sz="2000" i="1" dirty="0" smtClean="0"/>
              <a:t>v</a:t>
            </a:r>
            <a:r>
              <a:rPr lang="en-US" sz="2000" dirty="0" smtClean="0"/>
              <a:t> </a:t>
            </a:r>
            <a:r>
              <a:rPr lang="en-US" sz="2000" dirty="0" smtClean="0">
                <a:sym typeface="Wingdings" pitchFamily="2" charset="2"/>
              </a:rPr>
              <a:t></a:t>
            </a:r>
            <a:r>
              <a:rPr lang="en-US" sz="2000" dirty="0" smtClean="0"/>
              <a:t> +</a:t>
            </a:r>
            <a:r>
              <a:rPr lang="en-US" sz="2000" dirty="0" smtClean="0">
                <a:sym typeface="Symbol" pitchFamily="18" charset="2"/>
              </a:rPr>
              <a:t></a:t>
            </a:r>
            <a:br>
              <a:rPr lang="en-US" sz="2000" dirty="0" smtClean="0">
                <a:sym typeface="Symbol" pitchFamily="18" charset="2"/>
              </a:rPr>
            </a:br>
            <a:r>
              <a:rPr lang="en-US" sz="2000" b="1" dirty="0" smtClean="0">
                <a:sym typeface="Symbol" pitchFamily="18" charset="2"/>
              </a:rPr>
              <a:t>	</a:t>
            </a:r>
            <a:r>
              <a:rPr lang="en-US" sz="2000" b="1" dirty="0" smtClean="0"/>
              <a:t>for each </a:t>
            </a:r>
            <a:r>
              <a:rPr lang="en-US" sz="2000" i="1" dirty="0" smtClean="0"/>
              <a:t>a</a:t>
            </a:r>
            <a:r>
              <a:rPr lang="en-US" sz="2000" dirty="0" smtClean="0"/>
              <a:t> in </a:t>
            </a:r>
            <a:r>
              <a:rPr lang="en-US" sz="2000" cap="small" dirty="0" smtClean="0"/>
              <a:t>Actions</a:t>
            </a:r>
            <a:r>
              <a:rPr lang="en-US" sz="2000" dirty="0" smtClean="0"/>
              <a:t>(</a:t>
            </a:r>
            <a:r>
              <a:rPr lang="en-US" sz="2000" i="1" dirty="0" smtClean="0"/>
              <a:t>state</a:t>
            </a:r>
            <a:r>
              <a:rPr lang="en-US" sz="2000" dirty="0" smtClean="0"/>
              <a:t>)</a:t>
            </a:r>
            <a:r>
              <a:rPr lang="en-US" sz="2000" b="1" dirty="0" smtClean="0"/>
              <a:t> do</a:t>
            </a:r>
            <a:br>
              <a:rPr lang="en-US" sz="2000" b="1" dirty="0" smtClean="0"/>
            </a:br>
            <a:r>
              <a:rPr lang="en-US" sz="2000" b="1" dirty="0" smtClean="0"/>
              <a:t>	</a:t>
            </a:r>
            <a:r>
              <a:rPr lang="en-US" sz="2000" dirty="0" smtClean="0"/>
              <a:t>	</a:t>
            </a:r>
            <a:r>
              <a:rPr lang="en-US" sz="2000" i="1" dirty="0" smtClean="0"/>
              <a:t>v</a:t>
            </a:r>
            <a:r>
              <a:rPr lang="en-US" sz="2000" dirty="0" smtClean="0"/>
              <a:t> </a:t>
            </a:r>
            <a:r>
              <a:rPr lang="en-US" sz="2000" dirty="0" smtClean="0">
                <a:sym typeface="Wingdings" pitchFamily="2" charset="2"/>
              </a:rPr>
              <a:t></a:t>
            </a:r>
            <a:r>
              <a:rPr lang="en-US" sz="2000" dirty="0" smtClean="0"/>
              <a:t> </a:t>
            </a:r>
            <a:r>
              <a:rPr lang="en-US" sz="2000" cap="small" dirty="0" smtClean="0">
                <a:sym typeface="Symbol" pitchFamily="18" charset="2"/>
              </a:rPr>
              <a:t>Min</a:t>
            </a:r>
            <a:r>
              <a:rPr lang="en-US" sz="2000" dirty="0" smtClean="0"/>
              <a:t>(</a:t>
            </a:r>
            <a:r>
              <a:rPr lang="en-US" sz="2000" i="1" dirty="0" smtClean="0"/>
              <a:t>v</a:t>
            </a:r>
            <a:r>
              <a:rPr lang="en-US" sz="2000" dirty="0" smtClean="0"/>
              <a:t>, </a:t>
            </a:r>
            <a:r>
              <a:rPr lang="en-US" sz="2000" cap="small" dirty="0" smtClean="0">
                <a:sym typeface="Symbol" pitchFamily="18" charset="2"/>
              </a:rPr>
              <a:t>Max-Value</a:t>
            </a:r>
            <a:r>
              <a:rPr lang="en-US" sz="2000" dirty="0" smtClean="0">
                <a:sym typeface="Symbol" pitchFamily="18" charset="2"/>
              </a:rPr>
              <a:t>(</a:t>
            </a:r>
            <a:r>
              <a:rPr lang="en-US" sz="2000" cap="small" dirty="0" smtClean="0">
                <a:sym typeface="Symbol" pitchFamily="18" charset="2"/>
              </a:rPr>
              <a:t>Result</a:t>
            </a:r>
            <a:r>
              <a:rPr lang="en-US" sz="2000" dirty="0" smtClean="0"/>
              <a:t> (</a:t>
            </a:r>
            <a:r>
              <a:rPr lang="en-US" sz="2000" i="1" dirty="0" err="1" smtClean="0"/>
              <a:t>s</a:t>
            </a:r>
            <a:r>
              <a:rPr lang="en-US" sz="2000" dirty="0" err="1" smtClean="0"/>
              <a:t>,</a:t>
            </a:r>
            <a:r>
              <a:rPr lang="en-US" sz="2000" i="1" dirty="0" err="1" smtClean="0"/>
              <a:t>a</a:t>
            </a:r>
            <a:r>
              <a:rPr lang="en-US" sz="2000" dirty="0" smtClean="0"/>
              <a:t>)))</a:t>
            </a:r>
            <a:br>
              <a:rPr lang="en-US" sz="2000" dirty="0" smtClean="0"/>
            </a:br>
            <a:r>
              <a:rPr lang="en-US" sz="2000" dirty="0" smtClean="0"/>
              <a:t>	</a:t>
            </a:r>
            <a:r>
              <a:rPr lang="en-US" sz="2000" b="1" dirty="0" smtClean="0"/>
              <a:t>return </a:t>
            </a:r>
            <a:r>
              <a:rPr lang="en-US" sz="2000" i="1" dirty="0" smtClean="0"/>
              <a:t>v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tabLst>
                <a:tab pos="234950" algn="l"/>
                <a:tab pos="571500" algn="l"/>
                <a:tab pos="966788" algn="l"/>
                <a:tab pos="1377950" algn="l"/>
                <a:tab pos="1831975" algn="l"/>
              </a:tabLst>
            </a:pPr>
            <a:endParaRPr lang="en-US" sz="2000" i="1" dirty="0" smtClean="0"/>
          </a:p>
          <a:p>
            <a:pPr marL="0" indent="0" eaLnBrk="1" hangingPunct="1">
              <a:lnSpc>
                <a:spcPct val="80000"/>
              </a:lnSpc>
              <a:buFontTx/>
              <a:buNone/>
              <a:tabLst>
                <a:tab pos="234950" algn="l"/>
                <a:tab pos="571500" algn="l"/>
                <a:tab pos="966788" algn="l"/>
                <a:tab pos="1377950" algn="l"/>
                <a:tab pos="1831975" algn="l"/>
              </a:tabLst>
            </a:pPr>
            <a:r>
              <a:rPr lang="en-US" sz="2000" i="1" dirty="0" smtClean="0">
                <a:sym typeface="Wingdings" pitchFamily="2" charset="2"/>
              </a:rPr>
              <a:t>								From Figure 5.3, p. 166</a:t>
            </a:r>
            <a:endParaRPr lang="en-US" sz="2000" i="1" dirty="0" smtClean="0"/>
          </a:p>
        </p:txBody>
      </p:sp>
      <p:sp>
        <p:nvSpPr>
          <p:cNvPr id="4100" name="Line 4"/>
          <p:cNvSpPr>
            <a:spLocks noChangeShapeType="1"/>
          </p:cNvSpPr>
          <p:nvPr/>
        </p:nvSpPr>
        <p:spPr bwMode="auto">
          <a:xfrm>
            <a:off x="762000" y="1828800"/>
            <a:ext cx="7239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01" name="Line 5"/>
          <p:cNvSpPr>
            <a:spLocks noChangeShapeType="1"/>
          </p:cNvSpPr>
          <p:nvPr/>
        </p:nvSpPr>
        <p:spPr bwMode="auto">
          <a:xfrm>
            <a:off x="762000" y="3733800"/>
            <a:ext cx="7239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Utility-Based Agent</a:t>
            </a:r>
          </a:p>
        </p:txBody>
      </p:sp>
      <p:sp>
        <p:nvSpPr>
          <p:cNvPr id="5123" name="AutoShape 3"/>
          <p:cNvSpPr>
            <a:spLocks noChangeArrowheads="1"/>
          </p:cNvSpPr>
          <p:nvPr/>
        </p:nvSpPr>
        <p:spPr bwMode="auto">
          <a:xfrm>
            <a:off x="1851025" y="1936750"/>
            <a:ext cx="4343400" cy="4000500"/>
          </a:xfrm>
          <a:prstGeom prst="roundRect">
            <a:avLst>
              <a:gd name="adj" fmla="val 16667"/>
            </a:avLst>
          </a:prstGeom>
          <a:noFill/>
          <a:ln w="9525" algn="ctr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4" name="Freeform 4"/>
          <p:cNvSpPr>
            <a:spLocks/>
          </p:cNvSpPr>
          <p:nvPr/>
        </p:nvSpPr>
        <p:spPr bwMode="auto">
          <a:xfrm>
            <a:off x="6765925" y="1936750"/>
            <a:ext cx="685800" cy="4000500"/>
          </a:xfrm>
          <a:custGeom>
            <a:avLst/>
            <a:gdLst>
              <a:gd name="T0" fmla="*/ 112514 w 768"/>
              <a:gd name="T1" fmla="*/ 0 h 906"/>
              <a:gd name="T2" fmla="*/ 69652 w 768"/>
              <a:gd name="T3" fmla="*/ 52987 h 906"/>
              <a:gd name="T4" fmla="*/ 32147 w 768"/>
              <a:gd name="T5" fmla="*/ 158960 h 906"/>
              <a:gd name="T6" fmla="*/ 10716 w 768"/>
              <a:gd name="T7" fmla="*/ 344414 h 906"/>
              <a:gd name="T8" fmla="*/ 0 w 768"/>
              <a:gd name="T9" fmla="*/ 556361 h 906"/>
              <a:gd name="T10" fmla="*/ 0 w 768"/>
              <a:gd name="T11" fmla="*/ 3444139 h 906"/>
              <a:gd name="T12" fmla="*/ 10716 w 768"/>
              <a:gd name="T13" fmla="*/ 3656086 h 906"/>
              <a:gd name="T14" fmla="*/ 32147 w 768"/>
              <a:gd name="T15" fmla="*/ 3841540 h 906"/>
              <a:gd name="T16" fmla="*/ 69652 w 768"/>
              <a:gd name="T17" fmla="*/ 3947513 h 906"/>
              <a:gd name="T18" fmla="*/ 112514 w 768"/>
              <a:gd name="T19" fmla="*/ 4000500 h 906"/>
              <a:gd name="T20" fmla="*/ 567928 w 768"/>
              <a:gd name="T21" fmla="*/ 4000500 h 906"/>
              <a:gd name="T22" fmla="*/ 616148 w 768"/>
              <a:gd name="T23" fmla="*/ 3947513 h 906"/>
              <a:gd name="T24" fmla="*/ 653653 w 768"/>
              <a:gd name="T25" fmla="*/ 3841540 h 906"/>
              <a:gd name="T26" fmla="*/ 675084 w 768"/>
              <a:gd name="T27" fmla="*/ 3656086 h 906"/>
              <a:gd name="T28" fmla="*/ 685800 w 768"/>
              <a:gd name="T29" fmla="*/ 3444139 h 906"/>
              <a:gd name="T30" fmla="*/ 685800 w 768"/>
              <a:gd name="T31" fmla="*/ 556361 h 906"/>
              <a:gd name="T32" fmla="*/ 675084 w 768"/>
              <a:gd name="T33" fmla="*/ 344414 h 906"/>
              <a:gd name="T34" fmla="*/ 653653 w 768"/>
              <a:gd name="T35" fmla="*/ 158960 h 906"/>
              <a:gd name="T36" fmla="*/ 616148 w 768"/>
              <a:gd name="T37" fmla="*/ 52987 h 906"/>
              <a:gd name="T38" fmla="*/ 567928 w 768"/>
              <a:gd name="T39" fmla="*/ 0 h 906"/>
              <a:gd name="T40" fmla="*/ 112514 w 768"/>
              <a:gd name="T41" fmla="*/ 0 h 90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768"/>
              <a:gd name="T64" fmla="*/ 0 h 906"/>
              <a:gd name="T65" fmla="*/ 768 w 768"/>
              <a:gd name="T66" fmla="*/ 906 h 90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768" h="906">
                <a:moveTo>
                  <a:pt x="126" y="0"/>
                </a:moveTo>
                <a:lnTo>
                  <a:pt x="78" y="12"/>
                </a:lnTo>
                <a:lnTo>
                  <a:pt x="36" y="36"/>
                </a:lnTo>
                <a:lnTo>
                  <a:pt x="12" y="78"/>
                </a:lnTo>
                <a:lnTo>
                  <a:pt x="0" y="126"/>
                </a:lnTo>
                <a:lnTo>
                  <a:pt x="0" y="780"/>
                </a:lnTo>
                <a:lnTo>
                  <a:pt x="12" y="828"/>
                </a:lnTo>
                <a:lnTo>
                  <a:pt x="36" y="870"/>
                </a:lnTo>
                <a:lnTo>
                  <a:pt x="78" y="894"/>
                </a:lnTo>
                <a:lnTo>
                  <a:pt x="126" y="906"/>
                </a:lnTo>
                <a:lnTo>
                  <a:pt x="636" y="906"/>
                </a:lnTo>
                <a:lnTo>
                  <a:pt x="690" y="894"/>
                </a:lnTo>
                <a:lnTo>
                  <a:pt x="732" y="870"/>
                </a:lnTo>
                <a:lnTo>
                  <a:pt x="756" y="828"/>
                </a:lnTo>
                <a:lnTo>
                  <a:pt x="768" y="780"/>
                </a:lnTo>
                <a:lnTo>
                  <a:pt x="768" y="126"/>
                </a:lnTo>
                <a:lnTo>
                  <a:pt x="756" y="78"/>
                </a:lnTo>
                <a:lnTo>
                  <a:pt x="732" y="36"/>
                </a:lnTo>
                <a:lnTo>
                  <a:pt x="690" y="12"/>
                </a:lnTo>
                <a:lnTo>
                  <a:pt x="636" y="0"/>
                </a:lnTo>
                <a:lnTo>
                  <a:pt x="126" y="0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7435850" y="3190875"/>
            <a:ext cx="3175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ja-JP" sz="900">
                <a:solidFill>
                  <a:srgbClr val="000000"/>
                </a:solidFill>
                <a:latin typeface="Arial" charset="0"/>
                <a:ea typeface="MS Mincho" pitchFamily="49" charset="-128"/>
              </a:rPr>
              <a:t> </a:t>
            </a:r>
            <a:endParaRPr lang="en-US"/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4937125" y="2028825"/>
            <a:ext cx="533400" cy="25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r>
              <a:rPr lang="en-US" altLang="ja-JP" sz="1200">
                <a:solidFill>
                  <a:srgbClr val="000000"/>
                </a:solidFill>
                <a:latin typeface="Arial" charset="0"/>
                <a:ea typeface="MS Mincho" pitchFamily="49" charset="-128"/>
              </a:rPr>
              <a:t>sensors</a:t>
            </a:r>
            <a:endParaRPr lang="en-US"/>
          </a:p>
        </p:txBody>
      </p:sp>
      <p:sp>
        <p:nvSpPr>
          <p:cNvPr id="5127" name="Rectangle 7"/>
          <p:cNvSpPr>
            <a:spLocks noChangeArrowheads="1"/>
          </p:cNvSpPr>
          <p:nvPr/>
        </p:nvSpPr>
        <p:spPr bwMode="auto">
          <a:xfrm>
            <a:off x="3375025" y="2486025"/>
            <a:ext cx="3175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ja-JP" sz="900">
                <a:solidFill>
                  <a:srgbClr val="000000"/>
                </a:solidFill>
                <a:latin typeface="Arial" charset="0"/>
                <a:ea typeface="MS Mincho" pitchFamily="49" charset="-128"/>
              </a:rPr>
              <a:t> </a:t>
            </a:r>
            <a:endParaRPr lang="en-US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4822825" y="5591175"/>
            <a:ext cx="627063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r>
              <a:rPr lang="en-US" altLang="ja-JP" sz="1200">
                <a:solidFill>
                  <a:srgbClr val="000000"/>
                </a:solidFill>
                <a:latin typeface="Arial" charset="0"/>
                <a:ea typeface="MS Mincho" pitchFamily="49" charset="-128"/>
              </a:rPr>
              <a:t>actuators</a:t>
            </a:r>
            <a:endParaRPr lang="en-US"/>
          </a:p>
        </p:txBody>
      </p:sp>
      <p:sp>
        <p:nvSpPr>
          <p:cNvPr id="5129" name="Rectangle 9"/>
          <p:cNvSpPr>
            <a:spLocks noChangeArrowheads="1"/>
          </p:cNvSpPr>
          <p:nvPr/>
        </p:nvSpPr>
        <p:spPr bwMode="auto">
          <a:xfrm>
            <a:off x="2193925" y="5480050"/>
            <a:ext cx="465138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r>
              <a:rPr lang="en-US" altLang="ja-JP" sz="1400">
                <a:solidFill>
                  <a:srgbClr val="000000"/>
                </a:solidFill>
                <a:latin typeface="Arial" charset="0"/>
                <a:ea typeface="MS Mincho" pitchFamily="49" charset="-128"/>
              </a:rPr>
              <a:t>Agent</a:t>
            </a:r>
            <a:endParaRPr lang="en-US"/>
          </a:p>
        </p:txBody>
      </p:sp>
      <p:sp>
        <p:nvSpPr>
          <p:cNvPr id="5130" name="Rectangle 10"/>
          <p:cNvSpPr>
            <a:spLocks noChangeArrowheads="1"/>
          </p:cNvSpPr>
          <p:nvPr/>
        </p:nvSpPr>
        <p:spPr bwMode="auto">
          <a:xfrm>
            <a:off x="2439988" y="1905000"/>
            <a:ext cx="3175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ja-JP" sz="900">
                <a:solidFill>
                  <a:srgbClr val="000000"/>
                </a:solidFill>
                <a:latin typeface="Arial" charset="0"/>
                <a:ea typeface="MS Mincho" pitchFamily="49" charset="-128"/>
              </a:rPr>
              <a:t> </a:t>
            </a:r>
            <a:endParaRPr lang="en-US"/>
          </a:p>
        </p:txBody>
      </p:sp>
      <p:grpSp>
        <p:nvGrpSpPr>
          <p:cNvPr id="5131" name="Group 11"/>
          <p:cNvGrpSpPr>
            <a:grpSpLocks/>
          </p:cNvGrpSpPr>
          <p:nvPr/>
        </p:nvGrpSpPr>
        <p:grpSpPr bwMode="auto">
          <a:xfrm>
            <a:off x="5622925" y="2051050"/>
            <a:ext cx="1339850" cy="114300"/>
            <a:chOff x="912" y="1842"/>
            <a:chExt cx="1050" cy="66"/>
          </a:xfrm>
        </p:grpSpPr>
        <p:sp>
          <p:nvSpPr>
            <p:cNvPr id="5159" name="Line 12"/>
            <p:cNvSpPr>
              <a:spLocks noChangeShapeType="1"/>
            </p:cNvSpPr>
            <p:nvPr/>
          </p:nvSpPr>
          <p:spPr bwMode="auto">
            <a:xfrm flipH="1">
              <a:off x="960" y="1872"/>
              <a:ext cx="1002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60" name="Freeform 13"/>
            <p:cNvSpPr>
              <a:spLocks/>
            </p:cNvSpPr>
            <p:nvPr/>
          </p:nvSpPr>
          <p:spPr bwMode="auto">
            <a:xfrm>
              <a:off x="912" y="1842"/>
              <a:ext cx="66" cy="66"/>
            </a:xfrm>
            <a:custGeom>
              <a:avLst/>
              <a:gdLst>
                <a:gd name="T0" fmla="*/ 66 w 66"/>
                <a:gd name="T1" fmla="*/ 0 h 66"/>
                <a:gd name="T2" fmla="*/ 0 w 66"/>
                <a:gd name="T3" fmla="*/ 30 h 66"/>
                <a:gd name="T4" fmla="*/ 66 w 66"/>
                <a:gd name="T5" fmla="*/ 66 h 66"/>
                <a:gd name="T6" fmla="*/ 66 w 66"/>
                <a:gd name="T7" fmla="*/ 0 h 6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6"/>
                <a:gd name="T13" fmla="*/ 0 h 66"/>
                <a:gd name="T14" fmla="*/ 66 w 66"/>
                <a:gd name="T15" fmla="*/ 66 h 6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6" h="66">
                  <a:moveTo>
                    <a:pt x="66" y="0"/>
                  </a:moveTo>
                  <a:lnTo>
                    <a:pt x="0" y="30"/>
                  </a:lnTo>
                  <a:lnTo>
                    <a:pt x="66" y="66"/>
                  </a:lnTo>
                  <a:lnTo>
                    <a:pt x="66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132" name="Group 14"/>
          <p:cNvGrpSpPr>
            <a:grpSpLocks/>
          </p:cNvGrpSpPr>
          <p:nvPr/>
        </p:nvGrpSpPr>
        <p:grpSpPr bwMode="auto">
          <a:xfrm>
            <a:off x="5622925" y="5591175"/>
            <a:ext cx="1352550" cy="114300"/>
            <a:chOff x="912" y="2508"/>
            <a:chExt cx="1056" cy="66"/>
          </a:xfrm>
        </p:grpSpPr>
        <p:sp>
          <p:nvSpPr>
            <p:cNvPr id="5157" name="Line 15"/>
            <p:cNvSpPr>
              <a:spLocks noChangeShapeType="1"/>
            </p:cNvSpPr>
            <p:nvPr/>
          </p:nvSpPr>
          <p:spPr bwMode="auto">
            <a:xfrm>
              <a:off x="912" y="2538"/>
              <a:ext cx="1002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58" name="Freeform 16"/>
            <p:cNvSpPr>
              <a:spLocks/>
            </p:cNvSpPr>
            <p:nvPr/>
          </p:nvSpPr>
          <p:spPr bwMode="auto">
            <a:xfrm>
              <a:off x="1902" y="2508"/>
              <a:ext cx="66" cy="66"/>
            </a:xfrm>
            <a:custGeom>
              <a:avLst/>
              <a:gdLst>
                <a:gd name="T0" fmla="*/ 0 w 66"/>
                <a:gd name="T1" fmla="*/ 66 h 66"/>
                <a:gd name="T2" fmla="*/ 66 w 66"/>
                <a:gd name="T3" fmla="*/ 36 h 66"/>
                <a:gd name="T4" fmla="*/ 0 w 66"/>
                <a:gd name="T5" fmla="*/ 0 h 66"/>
                <a:gd name="T6" fmla="*/ 0 w 66"/>
                <a:gd name="T7" fmla="*/ 66 h 6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6"/>
                <a:gd name="T13" fmla="*/ 0 h 66"/>
                <a:gd name="T14" fmla="*/ 66 w 66"/>
                <a:gd name="T15" fmla="*/ 66 h 6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6" h="66">
                  <a:moveTo>
                    <a:pt x="0" y="66"/>
                  </a:moveTo>
                  <a:lnTo>
                    <a:pt x="66" y="36"/>
                  </a:lnTo>
                  <a:lnTo>
                    <a:pt x="0" y="0"/>
                  </a:lnTo>
                  <a:lnTo>
                    <a:pt x="0" y="6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133" name="Rectangle 17"/>
          <p:cNvSpPr>
            <a:spLocks noChangeArrowheads="1"/>
          </p:cNvSpPr>
          <p:nvPr/>
        </p:nvSpPr>
        <p:spPr bwMode="auto">
          <a:xfrm>
            <a:off x="4443413" y="2174875"/>
            <a:ext cx="1192212" cy="31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34" name="Rectangle 18"/>
          <p:cNvSpPr>
            <a:spLocks noChangeArrowheads="1"/>
          </p:cNvSpPr>
          <p:nvPr/>
        </p:nvSpPr>
        <p:spPr bwMode="auto">
          <a:xfrm>
            <a:off x="5419725" y="2255838"/>
            <a:ext cx="3175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ja-JP" sz="900">
                <a:solidFill>
                  <a:srgbClr val="000000"/>
                </a:solidFill>
                <a:latin typeface="Arial" charset="0"/>
                <a:ea typeface="MS Mincho" pitchFamily="49" charset="-128"/>
              </a:rPr>
              <a:t> </a:t>
            </a:r>
            <a:endParaRPr lang="en-US"/>
          </a:p>
        </p:txBody>
      </p:sp>
      <p:sp>
        <p:nvSpPr>
          <p:cNvPr id="5135" name="Rectangle 19"/>
          <p:cNvSpPr>
            <a:spLocks noChangeArrowheads="1"/>
          </p:cNvSpPr>
          <p:nvPr/>
        </p:nvSpPr>
        <p:spPr bwMode="auto">
          <a:xfrm>
            <a:off x="5365750" y="5449888"/>
            <a:ext cx="3175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ja-JP" sz="900">
                <a:solidFill>
                  <a:srgbClr val="000000"/>
                </a:solidFill>
                <a:latin typeface="Arial" charset="0"/>
                <a:ea typeface="MS Mincho" pitchFamily="49" charset="-128"/>
              </a:rPr>
              <a:t> </a:t>
            </a:r>
            <a:endParaRPr lang="en-US"/>
          </a:p>
        </p:txBody>
      </p:sp>
      <p:sp>
        <p:nvSpPr>
          <p:cNvPr id="5136" name="Text Box 20"/>
          <p:cNvSpPr txBox="1">
            <a:spLocks noChangeArrowheads="1"/>
          </p:cNvSpPr>
          <p:nvPr/>
        </p:nvSpPr>
        <p:spPr bwMode="auto">
          <a:xfrm>
            <a:off x="6880225" y="3422650"/>
            <a:ext cx="457200" cy="12573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eaVert"/>
          <a:lstStyle/>
          <a:p>
            <a:r>
              <a:rPr lang="en-US" altLang="ja-JP" sz="1400">
                <a:latin typeface="Arial" charset="0"/>
                <a:ea typeface="MS Mincho" pitchFamily="49" charset="-128"/>
              </a:rPr>
              <a:t>Environment</a:t>
            </a:r>
            <a:endParaRPr lang="en-US"/>
          </a:p>
        </p:txBody>
      </p:sp>
      <p:sp>
        <p:nvSpPr>
          <p:cNvPr id="5137" name="Rectangle 21"/>
          <p:cNvSpPr>
            <a:spLocks noChangeArrowheads="1"/>
          </p:cNvSpPr>
          <p:nvPr/>
        </p:nvSpPr>
        <p:spPr bwMode="auto">
          <a:xfrm>
            <a:off x="4760913" y="2519363"/>
            <a:ext cx="1204912" cy="4460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71323" tIns="35662" rIns="71323" bIns="35662"/>
          <a:lstStyle/>
          <a:p>
            <a:r>
              <a:rPr lang="en-US" altLang="ja-JP" sz="1200">
                <a:latin typeface="Arial" charset="0"/>
                <a:ea typeface="MS Mincho" pitchFamily="49" charset="-128"/>
              </a:rPr>
              <a:t>What the world is like now</a:t>
            </a:r>
            <a:endParaRPr lang="en-US"/>
          </a:p>
        </p:txBody>
      </p:sp>
      <p:sp>
        <p:nvSpPr>
          <p:cNvPr id="5138" name="Rectangle 22"/>
          <p:cNvSpPr>
            <a:spLocks noChangeArrowheads="1"/>
          </p:cNvSpPr>
          <p:nvPr/>
        </p:nvSpPr>
        <p:spPr bwMode="auto">
          <a:xfrm>
            <a:off x="4760913" y="4794250"/>
            <a:ext cx="1204912" cy="4460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71323" tIns="35662" rIns="71323" bIns="35662"/>
          <a:lstStyle/>
          <a:p>
            <a:r>
              <a:rPr lang="en-US" altLang="ja-JP" sz="1200">
                <a:latin typeface="Arial" charset="0"/>
                <a:ea typeface="MS Mincho" pitchFamily="49" charset="-128"/>
              </a:rPr>
              <a:t>What action I should do now</a:t>
            </a:r>
            <a:endParaRPr lang="en-US"/>
          </a:p>
        </p:txBody>
      </p:sp>
      <p:sp>
        <p:nvSpPr>
          <p:cNvPr id="5139" name="Line 23"/>
          <p:cNvSpPr>
            <a:spLocks noChangeShapeType="1"/>
          </p:cNvSpPr>
          <p:nvPr/>
        </p:nvSpPr>
        <p:spPr bwMode="auto">
          <a:xfrm>
            <a:off x="5165725" y="2165350"/>
            <a:ext cx="0" cy="3429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140" name="Line 24"/>
          <p:cNvSpPr>
            <a:spLocks noChangeShapeType="1"/>
          </p:cNvSpPr>
          <p:nvPr/>
        </p:nvSpPr>
        <p:spPr bwMode="auto">
          <a:xfrm>
            <a:off x="5165725" y="5251450"/>
            <a:ext cx="0" cy="3429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141" name="AutoShape 25"/>
          <p:cNvSpPr>
            <a:spLocks noChangeArrowheads="1"/>
          </p:cNvSpPr>
          <p:nvPr/>
        </p:nvSpPr>
        <p:spPr bwMode="auto">
          <a:xfrm>
            <a:off x="2765425" y="4108450"/>
            <a:ext cx="685800" cy="3429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r>
              <a:rPr lang="en-US" altLang="ja-JP" sz="1200">
                <a:latin typeface="Arial" charset="0"/>
                <a:ea typeface="MS Mincho" pitchFamily="49" charset="-128"/>
              </a:rPr>
              <a:t>Utility</a:t>
            </a:r>
            <a:endParaRPr lang="en-US"/>
          </a:p>
        </p:txBody>
      </p:sp>
      <p:cxnSp>
        <p:nvCxnSpPr>
          <p:cNvPr id="5142" name="AutoShape 26"/>
          <p:cNvCxnSpPr>
            <a:cxnSpLocks noChangeShapeType="1"/>
          </p:cNvCxnSpPr>
          <p:nvPr/>
        </p:nvCxnSpPr>
        <p:spPr bwMode="auto">
          <a:xfrm flipV="1">
            <a:off x="3451225" y="4217988"/>
            <a:ext cx="1143000" cy="61912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5143" name="AutoShape 27"/>
          <p:cNvSpPr>
            <a:spLocks noChangeArrowheads="1"/>
          </p:cNvSpPr>
          <p:nvPr/>
        </p:nvSpPr>
        <p:spPr bwMode="auto">
          <a:xfrm>
            <a:off x="2536825" y="2279650"/>
            <a:ext cx="685800" cy="3429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r>
              <a:rPr lang="en-US" altLang="ja-JP" sz="1200">
                <a:latin typeface="Arial" charset="0"/>
                <a:ea typeface="MS Mincho" pitchFamily="49" charset="-128"/>
              </a:rPr>
              <a:t>State</a:t>
            </a:r>
            <a:endParaRPr lang="en-US"/>
          </a:p>
        </p:txBody>
      </p:sp>
      <p:sp>
        <p:nvSpPr>
          <p:cNvPr id="5144" name="AutoShape 28"/>
          <p:cNvSpPr>
            <a:spLocks noChangeArrowheads="1"/>
          </p:cNvSpPr>
          <p:nvPr/>
        </p:nvSpPr>
        <p:spPr bwMode="auto">
          <a:xfrm>
            <a:off x="2079625" y="2851150"/>
            <a:ext cx="1943100" cy="3429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r>
              <a:rPr lang="en-US" altLang="ja-JP" sz="1200">
                <a:latin typeface="Arial" charset="0"/>
                <a:ea typeface="MS Mincho" pitchFamily="49" charset="-128"/>
              </a:rPr>
              <a:t>How the world evolves</a:t>
            </a:r>
            <a:endParaRPr lang="en-US"/>
          </a:p>
        </p:txBody>
      </p:sp>
      <p:sp>
        <p:nvSpPr>
          <p:cNvPr id="5145" name="AutoShape 29"/>
          <p:cNvSpPr>
            <a:spLocks noChangeArrowheads="1"/>
          </p:cNvSpPr>
          <p:nvPr/>
        </p:nvSpPr>
        <p:spPr bwMode="auto">
          <a:xfrm>
            <a:off x="2193925" y="3422650"/>
            <a:ext cx="1600200" cy="3429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r>
              <a:rPr lang="en-US" altLang="ja-JP" sz="1200">
                <a:latin typeface="Arial" charset="0"/>
                <a:ea typeface="MS Mincho" pitchFamily="49" charset="-128"/>
              </a:rPr>
              <a:t>What my actions do</a:t>
            </a:r>
            <a:endParaRPr lang="en-US"/>
          </a:p>
        </p:txBody>
      </p:sp>
      <p:sp>
        <p:nvSpPr>
          <p:cNvPr id="5146" name="Line 30"/>
          <p:cNvSpPr>
            <a:spLocks noChangeShapeType="1"/>
          </p:cNvSpPr>
          <p:nvPr/>
        </p:nvSpPr>
        <p:spPr bwMode="auto">
          <a:xfrm>
            <a:off x="5165725" y="2965450"/>
            <a:ext cx="0" cy="6858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cxnSp>
        <p:nvCxnSpPr>
          <p:cNvPr id="5147" name="AutoShape 31"/>
          <p:cNvCxnSpPr>
            <a:cxnSpLocks noChangeShapeType="1"/>
          </p:cNvCxnSpPr>
          <p:nvPr/>
        </p:nvCxnSpPr>
        <p:spPr bwMode="auto">
          <a:xfrm>
            <a:off x="3222625" y="2451100"/>
            <a:ext cx="1538288" cy="2921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5148" name="AutoShape 32"/>
          <p:cNvCxnSpPr>
            <a:cxnSpLocks noChangeShapeType="1"/>
          </p:cNvCxnSpPr>
          <p:nvPr/>
        </p:nvCxnSpPr>
        <p:spPr bwMode="auto">
          <a:xfrm flipV="1">
            <a:off x="4022725" y="2743200"/>
            <a:ext cx="738188" cy="2794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5149" name="AutoShape 33"/>
          <p:cNvCxnSpPr>
            <a:cxnSpLocks noChangeShapeType="1"/>
          </p:cNvCxnSpPr>
          <p:nvPr/>
        </p:nvCxnSpPr>
        <p:spPr bwMode="auto">
          <a:xfrm flipV="1">
            <a:off x="3794125" y="2743200"/>
            <a:ext cx="966788" cy="8509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5150" name="AutoShape 34"/>
          <p:cNvCxnSpPr>
            <a:cxnSpLocks noChangeShapeType="1"/>
          </p:cNvCxnSpPr>
          <p:nvPr/>
        </p:nvCxnSpPr>
        <p:spPr bwMode="auto">
          <a:xfrm rot="16200000" flipV="1">
            <a:off x="3856831" y="1302544"/>
            <a:ext cx="206375" cy="2160588"/>
          </a:xfrm>
          <a:prstGeom prst="curvedConnector5">
            <a:avLst>
              <a:gd name="adj1" fmla="val 211995"/>
              <a:gd name="adj2" fmla="val 55847"/>
              <a:gd name="adj3" fmla="val 210769"/>
            </a:avLst>
          </a:prstGeom>
          <a:noFill/>
          <a:ln w="9525">
            <a:solidFill>
              <a:srgbClr val="000000"/>
            </a:solidFill>
            <a:prstDash val="dash"/>
            <a:round/>
            <a:headEnd/>
            <a:tailEnd type="triangle" w="med" len="med"/>
          </a:ln>
        </p:spPr>
      </p:cxnSp>
      <p:sp>
        <p:nvSpPr>
          <p:cNvPr id="5151" name="Rectangle 35"/>
          <p:cNvSpPr>
            <a:spLocks noChangeArrowheads="1"/>
          </p:cNvSpPr>
          <p:nvPr/>
        </p:nvSpPr>
        <p:spPr bwMode="auto">
          <a:xfrm>
            <a:off x="4594225" y="3308350"/>
            <a:ext cx="1460500" cy="4460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71323" tIns="35662" rIns="71323" bIns="35662"/>
          <a:lstStyle/>
          <a:p>
            <a:r>
              <a:rPr lang="en-US" altLang="ja-JP" sz="1200">
                <a:latin typeface="Arial" charset="0"/>
                <a:ea typeface="MS Mincho" pitchFamily="49" charset="-128"/>
              </a:rPr>
              <a:t>What it will be like if I do action A</a:t>
            </a:r>
            <a:endParaRPr lang="en-US"/>
          </a:p>
        </p:txBody>
      </p:sp>
      <p:sp>
        <p:nvSpPr>
          <p:cNvPr id="5152" name="Line 36"/>
          <p:cNvSpPr>
            <a:spLocks noChangeShapeType="1"/>
          </p:cNvSpPr>
          <p:nvPr/>
        </p:nvSpPr>
        <p:spPr bwMode="auto">
          <a:xfrm>
            <a:off x="5165725" y="4451350"/>
            <a:ext cx="0" cy="3429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cxnSp>
        <p:nvCxnSpPr>
          <p:cNvPr id="5153" name="AutoShape 37"/>
          <p:cNvCxnSpPr>
            <a:cxnSpLocks noChangeShapeType="1"/>
          </p:cNvCxnSpPr>
          <p:nvPr/>
        </p:nvCxnSpPr>
        <p:spPr bwMode="auto">
          <a:xfrm>
            <a:off x="4022725" y="3022600"/>
            <a:ext cx="571500" cy="509588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5154" name="AutoShape 38"/>
          <p:cNvCxnSpPr>
            <a:cxnSpLocks noChangeShapeType="1"/>
          </p:cNvCxnSpPr>
          <p:nvPr/>
        </p:nvCxnSpPr>
        <p:spPr bwMode="auto">
          <a:xfrm flipV="1">
            <a:off x="3794125" y="3532188"/>
            <a:ext cx="800100" cy="61912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5155" name="Rectangle 39"/>
          <p:cNvSpPr>
            <a:spLocks noChangeArrowheads="1"/>
          </p:cNvSpPr>
          <p:nvPr/>
        </p:nvSpPr>
        <p:spPr bwMode="auto">
          <a:xfrm>
            <a:off x="4594225" y="3994150"/>
            <a:ext cx="1460500" cy="4460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71323" tIns="35662" rIns="71323" bIns="35662"/>
          <a:lstStyle/>
          <a:p>
            <a:r>
              <a:rPr lang="en-US" altLang="ja-JP" sz="1200">
                <a:latin typeface="Arial" charset="0"/>
                <a:ea typeface="MS Mincho" pitchFamily="49" charset="-128"/>
              </a:rPr>
              <a:t>How happy will I be in such a state</a:t>
            </a:r>
            <a:endParaRPr lang="en-US"/>
          </a:p>
        </p:txBody>
      </p:sp>
      <p:sp>
        <p:nvSpPr>
          <p:cNvPr id="5156" name="Line 40"/>
          <p:cNvSpPr>
            <a:spLocks noChangeShapeType="1"/>
          </p:cNvSpPr>
          <p:nvPr/>
        </p:nvSpPr>
        <p:spPr bwMode="auto">
          <a:xfrm>
            <a:off x="5165725" y="3765550"/>
            <a:ext cx="0" cy="228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685800"/>
          </a:xfrm>
        </p:spPr>
        <p:txBody>
          <a:bodyPr/>
          <a:lstStyle/>
          <a:p>
            <a:pPr eaLnBrk="1" hangingPunct="1"/>
            <a:r>
              <a:rPr lang="en-US" sz="3600" smtClean="0"/>
              <a:t>Minimax with Cutoff Limit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772400" cy="5181600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Tx/>
              <a:buNone/>
              <a:tabLst>
                <a:tab pos="234950" algn="l"/>
                <a:tab pos="571500" algn="l"/>
                <a:tab pos="966788" algn="l"/>
                <a:tab pos="1377950" algn="l"/>
                <a:tab pos="1831975" algn="l"/>
              </a:tabLst>
            </a:pPr>
            <a:r>
              <a:rPr lang="en-US" sz="2000" b="1" dirty="0" smtClean="0"/>
              <a:t>function </a:t>
            </a:r>
            <a:r>
              <a:rPr lang="en-US" sz="2000" cap="small" dirty="0" err="1" smtClean="0"/>
              <a:t>Minimax</a:t>
            </a:r>
            <a:r>
              <a:rPr lang="en-US" sz="2000" cap="small" dirty="0" smtClean="0"/>
              <a:t>-Decision</a:t>
            </a:r>
            <a:r>
              <a:rPr lang="en-US" sz="2000" dirty="0" smtClean="0"/>
              <a:t>(</a:t>
            </a:r>
            <a:r>
              <a:rPr lang="en-US" sz="2000" i="1" dirty="0" smtClean="0"/>
              <a:t>state</a:t>
            </a:r>
            <a:r>
              <a:rPr lang="en-US" sz="2000" dirty="0" smtClean="0"/>
              <a:t>) </a:t>
            </a:r>
            <a:r>
              <a:rPr lang="en-US" sz="2000" b="1" dirty="0" smtClean="0"/>
              <a:t>returns</a:t>
            </a:r>
            <a:r>
              <a:rPr lang="en-US" sz="2000" dirty="0" smtClean="0"/>
              <a:t> an action</a:t>
            </a:r>
            <a:br>
              <a:rPr lang="en-US" sz="2000" dirty="0" smtClean="0"/>
            </a:br>
            <a:r>
              <a:rPr lang="en-US" sz="2000" dirty="0" smtClean="0"/>
              <a:t>	r</a:t>
            </a:r>
            <a:r>
              <a:rPr lang="en-US" sz="2000" b="1" dirty="0" smtClean="0">
                <a:sym typeface="Symbol" pitchFamily="18" charset="2"/>
              </a:rPr>
              <a:t>eturn</a:t>
            </a:r>
            <a:r>
              <a:rPr lang="en-US" sz="2000" dirty="0" smtClean="0">
                <a:sym typeface="Symbol" pitchFamily="18" charset="2"/>
              </a:rPr>
              <a:t> </a:t>
            </a:r>
            <a:r>
              <a:rPr lang="en-US" sz="2000" dirty="0" err="1" smtClean="0">
                <a:sym typeface="Symbol" pitchFamily="18" charset="2"/>
              </a:rPr>
              <a:t>arg</a:t>
            </a:r>
            <a:r>
              <a:rPr lang="en-US" sz="2000" dirty="0" smtClean="0">
                <a:sym typeface="Symbol" pitchFamily="18" charset="2"/>
              </a:rPr>
              <a:t> </a:t>
            </a:r>
            <a:r>
              <a:rPr lang="en-US" sz="2000" dirty="0" err="1" smtClean="0">
                <a:sym typeface="Symbol" pitchFamily="18" charset="2"/>
              </a:rPr>
              <a:t>max</a:t>
            </a:r>
            <a:r>
              <a:rPr lang="en-US" sz="2000" baseline="-25000" dirty="0" err="1" smtClean="0">
                <a:sym typeface="Symbol" pitchFamily="18" charset="2"/>
              </a:rPr>
              <a:t>a</a:t>
            </a:r>
            <a:r>
              <a:rPr lang="en-US" sz="2000" baseline="-25000" dirty="0" smtClean="0">
                <a:sym typeface="Symbol" pitchFamily="18" charset="2"/>
              </a:rPr>
              <a:t>  </a:t>
            </a:r>
            <a:r>
              <a:rPr lang="en-US" sz="2000" cap="small" baseline="-25000" dirty="0" err="1" smtClean="0">
                <a:sym typeface="Symbol" pitchFamily="18" charset="2"/>
              </a:rPr>
              <a:t>ActionS</a:t>
            </a:r>
            <a:r>
              <a:rPr lang="en-US" sz="2000" baseline="-25000" dirty="0" smtClean="0">
                <a:sym typeface="Symbol" pitchFamily="18" charset="2"/>
              </a:rPr>
              <a:t>(s)</a:t>
            </a:r>
            <a:r>
              <a:rPr lang="en-US" sz="2000" dirty="0" smtClean="0">
                <a:sym typeface="Symbol" pitchFamily="18" charset="2"/>
              </a:rPr>
              <a:t> </a:t>
            </a:r>
            <a:r>
              <a:rPr lang="en-US" sz="2000" cap="small" dirty="0" smtClean="0">
                <a:sym typeface="Symbol" pitchFamily="18" charset="2"/>
              </a:rPr>
              <a:t>Min-Value</a:t>
            </a:r>
            <a:r>
              <a:rPr lang="en-US" sz="2000" dirty="0" smtClean="0">
                <a:sym typeface="Symbol" pitchFamily="18" charset="2"/>
              </a:rPr>
              <a:t>(</a:t>
            </a:r>
            <a:r>
              <a:rPr lang="en-US" sz="2000" cap="small" dirty="0" smtClean="0">
                <a:sym typeface="Symbol" pitchFamily="18" charset="2"/>
              </a:rPr>
              <a:t>Result</a:t>
            </a:r>
            <a:r>
              <a:rPr lang="en-US" sz="2000" dirty="0" smtClean="0">
                <a:sym typeface="Symbol" pitchFamily="18" charset="2"/>
              </a:rPr>
              <a:t>(</a:t>
            </a:r>
            <a:r>
              <a:rPr lang="en-US" sz="2000" i="1" dirty="0" err="1" smtClean="0">
                <a:sym typeface="Symbol" pitchFamily="18" charset="2"/>
              </a:rPr>
              <a:t>state</a:t>
            </a:r>
            <a:r>
              <a:rPr lang="en-US" sz="2000" dirty="0" err="1" smtClean="0">
                <a:sym typeface="Symbol" pitchFamily="18" charset="2"/>
              </a:rPr>
              <a:t>,</a:t>
            </a:r>
            <a:r>
              <a:rPr lang="en-US" sz="2000" i="1" dirty="0" err="1" smtClean="0">
                <a:sym typeface="Symbol" pitchFamily="18" charset="2"/>
              </a:rPr>
              <a:t>a</a:t>
            </a:r>
            <a:r>
              <a:rPr lang="en-US" sz="2000" dirty="0" smtClean="0">
                <a:sym typeface="Symbol" pitchFamily="18" charset="2"/>
              </a:rPr>
              <a:t>),0)</a:t>
            </a:r>
            <a:endParaRPr lang="en-US" sz="2000" i="1" dirty="0" smtClean="0">
              <a:sym typeface="Symbol" pitchFamily="18" charset="2"/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  <a:tabLst>
                <a:tab pos="234950" algn="l"/>
                <a:tab pos="571500" algn="l"/>
                <a:tab pos="966788" algn="l"/>
                <a:tab pos="1377950" algn="l"/>
                <a:tab pos="1831975" algn="l"/>
              </a:tabLst>
            </a:pPr>
            <a:endParaRPr lang="en-US" sz="2000" b="1" dirty="0" smtClean="0"/>
          </a:p>
          <a:p>
            <a:pPr marL="0" indent="0" eaLnBrk="1" hangingPunct="1">
              <a:lnSpc>
                <a:spcPct val="80000"/>
              </a:lnSpc>
              <a:buFontTx/>
              <a:buNone/>
              <a:tabLst>
                <a:tab pos="234950" algn="l"/>
                <a:tab pos="571500" algn="l"/>
                <a:tab pos="966788" algn="l"/>
                <a:tab pos="1377950" algn="l"/>
                <a:tab pos="1831975" algn="l"/>
              </a:tabLst>
            </a:pPr>
            <a:r>
              <a:rPr lang="en-US" sz="2000" b="1" dirty="0" smtClean="0"/>
              <a:t>function </a:t>
            </a:r>
            <a:r>
              <a:rPr lang="en-US" sz="2000" cap="small" dirty="0" smtClean="0"/>
              <a:t>Max-Value</a:t>
            </a:r>
            <a:r>
              <a:rPr lang="en-US" sz="2000" dirty="0" smtClean="0"/>
              <a:t>(</a:t>
            </a:r>
            <a:r>
              <a:rPr lang="en-US" sz="2000" i="1" dirty="0" err="1" smtClean="0"/>
              <a:t>state,depth</a:t>
            </a:r>
            <a:r>
              <a:rPr lang="en-US" sz="2000" dirty="0" smtClean="0"/>
              <a:t>) </a:t>
            </a:r>
            <a:r>
              <a:rPr lang="en-US" sz="2000" b="1" dirty="0" smtClean="0"/>
              <a:t>returns </a:t>
            </a:r>
            <a:r>
              <a:rPr lang="en-US" sz="2000" dirty="0" smtClean="0"/>
              <a:t>a utility value</a:t>
            </a:r>
            <a:br>
              <a:rPr lang="en-US" sz="2000" dirty="0" smtClean="0"/>
            </a:br>
            <a:r>
              <a:rPr lang="en-US" sz="2000" dirty="0" smtClean="0"/>
              <a:t>	</a:t>
            </a:r>
            <a:r>
              <a:rPr lang="en-US" sz="2000" b="1" dirty="0" smtClean="0"/>
              <a:t>if </a:t>
            </a:r>
            <a:r>
              <a:rPr lang="en-US" sz="2000" cap="small" dirty="0" smtClean="0"/>
              <a:t>Cutoff-Tes</a:t>
            </a:r>
            <a:r>
              <a:rPr lang="en-US" sz="2000" dirty="0" smtClean="0"/>
              <a:t>t(</a:t>
            </a:r>
            <a:r>
              <a:rPr lang="en-US" sz="2000" i="1" dirty="0" err="1" smtClean="0"/>
              <a:t>state,depth</a:t>
            </a:r>
            <a:r>
              <a:rPr lang="en-US" sz="2000" dirty="0" smtClean="0"/>
              <a:t>)</a:t>
            </a:r>
            <a:r>
              <a:rPr lang="en-US" sz="2000" b="1" dirty="0" smtClean="0"/>
              <a:t> then return </a:t>
            </a:r>
            <a:r>
              <a:rPr lang="en-US" sz="2000" cap="small" dirty="0" err="1" smtClean="0"/>
              <a:t>Eval</a:t>
            </a:r>
            <a:r>
              <a:rPr lang="en-US" sz="2000" dirty="0" smtClean="0"/>
              <a:t>(</a:t>
            </a:r>
            <a:r>
              <a:rPr lang="en-US" sz="2000" i="1" dirty="0" smtClean="0"/>
              <a:t>state</a:t>
            </a:r>
            <a:r>
              <a:rPr lang="en-US" sz="2000" dirty="0" smtClean="0"/>
              <a:t>)</a:t>
            </a:r>
            <a:br>
              <a:rPr lang="en-US" sz="2000" dirty="0" smtClean="0"/>
            </a:br>
            <a:r>
              <a:rPr lang="en-US" sz="2000" dirty="0" smtClean="0"/>
              <a:t>	</a:t>
            </a:r>
            <a:r>
              <a:rPr lang="en-US" sz="2000" i="1" dirty="0" smtClean="0"/>
              <a:t>v</a:t>
            </a:r>
            <a:r>
              <a:rPr lang="en-US" sz="2000" dirty="0" smtClean="0"/>
              <a:t> </a:t>
            </a:r>
            <a:r>
              <a:rPr lang="en-US" sz="2000" dirty="0" smtClean="0">
                <a:sym typeface="Wingdings" pitchFamily="2" charset="2"/>
              </a:rPr>
              <a:t></a:t>
            </a:r>
            <a:r>
              <a:rPr lang="en-US" sz="2000" dirty="0" smtClean="0"/>
              <a:t> -</a:t>
            </a:r>
            <a:r>
              <a:rPr lang="en-US" sz="2000" dirty="0" smtClean="0">
                <a:sym typeface="Symbol" pitchFamily="18" charset="2"/>
              </a:rPr>
              <a:t></a:t>
            </a:r>
            <a:br>
              <a:rPr lang="en-US" sz="2000" dirty="0" smtClean="0">
                <a:sym typeface="Symbol" pitchFamily="18" charset="2"/>
              </a:rPr>
            </a:br>
            <a:r>
              <a:rPr lang="en-US" sz="2000" b="1" dirty="0" smtClean="0">
                <a:sym typeface="Symbol" pitchFamily="18" charset="2"/>
              </a:rPr>
              <a:t>	</a:t>
            </a:r>
            <a:r>
              <a:rPr lang="en-US" sz="2000" b="1" dirty="0" smtClean="0"/>
              <a:t>for each </a:t>
            </a:r>
            <a:r>
              <a:rPr lang="en-US" sz="2000" i="1" dirty="0" smtClean="0"/>
              <a:t>a</a:t>
            </a:r>
            <a:r>
              <a:rPr lang="en-US" sz="2000" dirty="0" smtClean="0"/>
              <a:t> </a:t>
            </a:r>
            <a:r>
              <a:rPr lang="en-US" sz="2000" b="1" dirty="0" smtClean="0"/>
              <a:t>in</a:t>
            </a:r>
            <a:r>
              <a:rPr lang="en-US" sz="2000" dirty="0" smtClean="0"/>
              <a:t> </a:t>
            </a:r>
            <a:r>
              <a:rPr lang="en-US" sz="2000" cap="small" dirty="0" smtClean="0"/>
              <a:t>Actions</a:t>
            </a:r>
            <a:r>
              <a:rPr lang="en-US" sz="2000" dirty="0" smtClean="0"/>
              <a:t>(</a:t>
            </a:r>
            <a:r>
              <a:rPr lang="en-US" sz="2000" i="1" dirty="0" smtClean="0"/>
              <a:t>state</a:t>
            </a:r>
            <a:r>
              <a:rPr lang="en-US" sz="2000" dirty="0" smtClean="0"/>
              <a:t>)</a:t>
            </a:r>
            <a:r>
              <a:rPr lang="en-US" sz="2000" b="1" dirty="0" smtClean="0"/>
              <a:t> do</a:t>
            </a:r>
            <a:br>
              <a:rPr lang="en-US" sz="2000" b="1" dirty="0" smtClean="0"/>
            </a:br>
            <a:r>
              <a:rPr lang="en-US" sz="2000" b="1" dirty="0" smtClean="0"/>
              <a:t>	</a:t>
            </a:r>
            <a:r>
              <a:rPr lang="en-US" sz="2000" dirty="0" smtClean="0"/>
              <a:t>	</a:t>
            </a:r>
            <a:r>
              <a:rPr lang="en-US" sz="2000" i="1" dirty="0" smtClean="0"/>
              <a:t>v</a:t>
            </a:r>
            <a:r>
              <a:rPr lang="en-US" sz="2000" dirty="0" smtClean="0"/>
              <a:t> </a:t>
            </a:r>
            <a:r>
              <a:rPr lang="en-US" sz="2000" dirty="0" smtClean="0">
                <a:sym typeface="Wingdings" pitchFamily="2" charset="2"/>
              </a:rPr>
              <a:t></a:t>
            </a:r>
            <a:r>
              <a:rPr lang="en-US" sz="2000" dirty="0" smtClean="0"/>
              <a:t> </a:t>
            </a:r>
            <a:r>
              <a:rPr lang="en-US" sz="2000" cap="small" dirty="0" smtClean="0"/>
              <a:t>Max</a:t>
            </a:r>
            <a:r>
              <a:rPr lang="en-US" sz="2000" dirty="0" smtClean="0"/>
              <a:t>(</a:t>
            </a:r>
            <a:r>
              <a:rPr lang="en-US" sz="2000" i="1" dirty="0" smtClean="0"/>
              <a:t>v</a:t>
            </a:r>
            <a:r>
              <a:rPr lang="en-US" sz="2000" dirty="0" smtClean="0"/>
              <a:t>, </a:t>
            </a:r>
            <a:r>
              <a:rPr lang="en-US" sz="2000" cap="small" dirty="0" smtClean="0"/>
              <a:t>Min-Value</a:t>
            </a:r>
            <a:r>
              <a:rPr lang="en-US" sz="2000" dirty="0" smtClean="0"/>
              <a:t>(</a:t>
            </a:r>
            <a:r>
              <a:rPr lang="en-US" sz="2000" cap="small" dirty="0" smtClean="0"/>
              <a:t>Result</a:t>
            </a:r>
            <a:r>
              <a:rPr lang="en-US" sz="2000" dirty="0" smtClean="0"/>
              <a:t>(</a:t>
            </a:r>
            <a:r>
              <a:rPr lang="en-US" sz="2000" i="1" dirty="0" err="1" smtClean="0"/>
              <a:t>s</a:t>
            </a:r>
            <a:r>
              <a:rPr lang="en-US" sz="2000" dirty="0" err="1" smtClean="0"/>
              <a:t>,</a:t>
            </a:r>
            <a:r>
              <a:rPr lang="en-US" sz="2000" i="1" dirty="0" err="1" smtClean="0"/>
              <a:t>a</a:t>
            </a:r>
            <a:r>
              <a:rPr lang="en-US" sz="2000" dirty="0" smtClean="0"/>
              <a:t>)), </a:t>
            </a:r>
            <a:r>
              <a:rPr lang="en-US" sz="2000" i="1" dirty="0" smtClean="0"/>
              <a:t>depth</a:t>
            </a:r>
            <a:r>
              <a:rPr lang="en-US" sz="2000" dirty="0" smtClean="0"/>
              <a:t>+1)</a:t>
            </a:r>
            <a:br>
              <a:rPr lang="en-US" sz="2000" dirty="0" smtClean="0"/>
            </a:br>
            <a:r>
              <a:rPr lang="en-US" sz="2000" dirty="0" smtClean="0"/>
              <a:t>	</a:t>
            </a:r>
            <a:r>
              <a:rPr lang="en-US" sz="2000" b="1" dirty="0" smtClean="0"/>
              <a:t>return </a:t>
            </a:r>
            <a:r>
              <a:rPr lang="en-US" sz="2000" i="1" dirty="0" smtClean="0"/>
              <a:t>v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tabLst>
                <a:tab pos="234950" algn="l"/>
                <a:tab pos="571500" algn="l"/>
                <a:tab pos="966788" algn="l"/>
                <a:tab pos="1377950" algn="l"/>
                <a:tab pos="1831975" algn="l"/>
              </a:tabLst>
            </a:pPr>
            <a:endParaRPr lang="en-US" sz="2000" i="1" dirty="0" smtClean="0"/>
          </a:p>
          <a:p>
            <a:pPr marL="0" indent="0" eaLnBrk="1" hangingPunct="1">
              <a:lnSpc>
                <a:spcPct val="80000"/>
              </a:lnSpc>
              <a:buFontTx/>
              <a:buNone/>
              <a:tabLst>
                <a:tab pos="234950" algn="l"/>
                <a:tab pos="571500" algn="l"/>
                <a:tab pos="966788" algn="l"/>
                <a:tab pos="1377950" algn="l"/>
                <a:tab pos="1831975" algn="l"/>
              </a:tabLst>
            </a:pPr>
            <a:r>
              <a:rPr lang="en-US" sz="2000" b="1" smtClean="0"/>
              <a:t>function </a:t>
            </a:r>
            <a:r>
              <a:rPr lang="en-US" sz="2000" cap="small" smtClean="0"/>
              <a:t>Min-Value</a:t>
            </a:r>
            <a:r>
              <a:rPr lang="en-US" sz="2000" smtClean="0"/>
              <a:t>(</a:t>
            </a:r>
            <a:r>
              <a:rPr lang="en-US" sz="2000" i="1" dirty="0" err="1" smtClean="0"/>
              <a:t>state,depth</a:t>
            </a:r>
            <a:r>
              <a:rPr lang="en-US" sz="2000" dirty="0" smtClean="0"/>
              <a:t>) </a:t>
            </a:r>
            <a:r>
              <a:rPr lang="en-US" sz="2000" b="1" dirty="0" smtClean="0"/>
              <a:t>returns </a:t>
            </a:r>
            <a:r>
              <a:rPr lang="en-US" sz="2000" dirty="0" smtClean="0"/>
              <a:t>a utility value</a:t>
            </a:r>
            <a:br>
              <a:rPr lang="en-US" sz="2000" dirty="0" smtClean="0"/>
            </a:br>
            <a:r>
              <a:rPr lang="en-US" sz="2000" dirty="0" smtClean="0"/>
              <a:t>	</a:t>
            </a:r>
            <a:r>
              <a:rPr lang="en-US" sz="2000" b="1" dirty="0" smtClean="0"/>
              <a:t>if </a:t>
            </a:r>
            <a:r>
              <a:rPr lang="en-US" sz="2000" cap="small" dirty="0" smtClean="0"/>
              <a:t>Cutoff-Tes</a:t>
            </a:r>
            <a:r>
              <a:rPr lang="en-US" sz="2000" dirty="0" smtClean="0"/>
              <a:t>t(</a:t>
            </a:r>
            <a:r>
              <a:rPr lang="en-US" sz="2000" i="1" dirty="0" err="1" smtClean="0"/>
              <a:t>state,depth</a:t>
            </a:r>
            <a:r>
              <a:rPr lang="en-US" sz="2000" dirty="0" smtClean="0"/>
              <a:t>)</a:t>
            </a:r>
            <a:r>
              <a:rPr lang="en-US" sz="2000" b="1" dirty="0" smtClean="0"/>
              <a:t> then return </a:t>
            </a:r>
            <a:r>
              <a:rPr lang="en-US" sz="2000" cap="small" dirty="0" err="1" smtClean="0"/>
              <a:t>Eval</a:t>
            </a:r>
            <a:r>
              <a:rPr lang="en-US" sz="2000" dirty="0" smtClean="0"/>
              <a:t>(</a:t>
            </a:r>
            <a:r>
              <a:rPr lang="en-US" sz="2000" i="1" dirty="0" smtClean="0"/>
              <a:t>state</a:t>
            </a:r>
            <a:r>
              <a:rPr lang="en-US" sz="2000" dirty="0" smtClean="0"/>
              <a:t>)</a:t>
            </a:r>
            <a:br>
              <a:rPr lang="en-US" sz="2000" dirty="0" smtClean="0"/>
            </a:br>
            <a:r>
              <a:rPr lang="en-US" sz="2000" dirty="0" smtClean="0"/>
              <a:t>	</a:t>
            </a:r>
            <a:r>
              <a:rPr lang="en-US" sz="2000" i="1" dirty="0" smtClean="0"/>
              <a:t>v</a:t>
            </a:r>
            <a:r>
              <a:rPr lang="en-US" sz="2000" dirty="0" smtClean="0"/>
              <a:t> </a:t>
            </a:r>
            <a:r>
              <a:rPr lang="en-US" sz="2000" dirty="0" smtClean="0">
                <a:sym typeface="Wingdings" pitchFamily="2" charset="2"/>
              </a:rPr>
              <a:t></a:t>
            </a:r>
            <a:r>
              <a:rPr lang="en-US" sz="2000" dirty="0" smtClean="0"/>
              <a:t> +</a:t>
            </a:r>
            <a:r>
              <a:rPr lang="en-US" sz="2000" dirty="0" smtClean="0">
                <a:sym typeface="Symbol" pitchFamily="18" charset="2"/>
              </a:rPr>
              <a:t></a:t>
            </a:r>
            <a:br>
              <a:rPr lang="en-US" sz="2000" dirty="0" smtClean="0">
                <a:sym typeface="Symbol" pitchFamily="18" charset="2"/>
              </a:rPr>
            </a:br>
            <a:r>
              <a:rPr lang="en-US" sz="2000" b="1" dirty="0" smtClean="0">
                <a:sym typeface="Symbol" pitchFamily="18" charset="2"/>
              </a:rPr>
              <a:t>	</a:t>
            </a:r>
            <a:r>
              <a:rPr lang="en-US" sz="2000" b="1" dirty="0" smtClean="0"/>
              <a:t>for each </a:t>
            </a:r>
            <a:r>
              <a:rPr lang="en-US" sz="2000" i="1" dirty="0" smtClean="0"/>
              <a:t>a</a:t>
            </a:r>
            <a:r>
              <a:rPr lang="en-US" sz="2000" dirty="0" smtClean="0"/>
              <a:t> in </a:t>
            </a:r>
            <a:r>
              <a:rPr lang="en-US" sz="2000" cap="small" dirty="0" smtClean="0"/>
              <a:t>Actions</a:t>
            </a:r>
            <a:r>
              <a:rPr lang="en-US" sz="2000" dirty="0" smtClean="0"/>
              <a:t>(</a:t>
            </a:r>
            <a:r>
              <a:rPr lang="en-US" sz="2000" i="1" dirty="0" smtClean="0"/>
              <a:t>state</a:t>
            </a:r>
            <a:r>
              <a:rPr lang="en-US" sz="2000" dirty="0" smtClean="0"/>
              <a:t>)</a:t>
            </a:r>
            <a:r>
              <a:rPr lang="en-US" sz="2000" b="1" dirty="0" smtClean="0"/>
              <a:t> do</a:t>
            </a:r>
            <a:br>
              <a:rPr lang="en-US" sz="2000" b="1" dirty="0" smtClean="0"/>
            </a:br>
            <a:r>
              <a:rPr lang="en-US" sz="2000" b="1" dirty="0" smtClean="0"/>
              <a:t>	</a:t>
            </a:r>
            <a:r>
              <a:rPr lang="en-US" sz="2000" dirty="0" smtClean="0"/>
              <a:t>	</a:t>
            </a:r>
            <a:r>
              <a:rPr lang="en-US" sz="2000" i="1" dirty="0" smtClean="0"/>
              <a:t>v</a:t>
            </a:r>
            <a:r>
              <a:rPr lang="en-US" sz="2000" dirty="0" smtClean="0"/>
              <a:t> </a:t>
            </a:r>
            <a:r>
              <a:rPr lang="en-US" sz="2000" dirty="0" smtClean="0">
                <a:sym typeface="Wingdings" pitchFamily="2" charset="2"/>
              </a:rPr>
              <a:t></a:t>
            </a:r>
            <a:r>
              <a:rPr lang="en-US" sz="2000" dirty="0" smtClean="0"/>
              <a:t> </a:t>
            </a:r>
            <a:r>
              <a:rPr lang="en-US" sz="2000" cap="small" dirty="0" smtClean="0"/>
              <a:t>Min</a:t>
            </a:r>
            <a:r>
              <a:rPr lang="en-US" sz="2000" dirty="0" smtClean="0"/>
              <a:t>(</a:t>
            </a:r>
            <a:r>
              <a:rPr lang="en-US" sz="2000" i="1" dirty="0" smtClean="0"/>
              <a:t>v</a:t>
            </a:r>
            <a:r>
              <a:rPr lang="en-US" sz="2000" dirty="0" smtClean="0"/>
              <a:t>, </a:t>
            </a:r>
            <a:r>
              <a:rPr lang="en-US" sz="2000" cap="small" dirty="0" smtClean="0"/>
              <a:t>Max-Value</a:t>
            </a:r>
            <a:r>
              <a:rPr lang="en-US" sz="2000" dirty="0" smtClean="0"/>
              <a:t>(</a:t>
            </a:r>
            <a:r>
              <a:rPr lang="en-US" sz="2000" cap="small" dirty="0" smtClean="0"/>
              <a:t>Result</a:t>
            </a:r>
            <a:r>
              <a:rPr lang="en-US" sz="2000" dirty="0" smtClean="0"/>
              <a:t>(</a:t>
            </a:r>
            <a:r>
              <a:rPr lang="en-US" sz="2000" i="1" dirty="0" err="1" smtClean="0"/>
              <a:t>s</a:t>
            </a:r>
            <a:r>
              <a:rPr lang="en-US" sz="2000" dirty="0" err="1" smtClean="0"/>
              <a:t>,</a:t>
            </a:r>
            <a:r>
              <a:rPr lang="en-US" sz="2000" i="1" dirty="0" err="1" smtClean="0"/>
              <a:t>a</a:t>
            </a:r>
            <a:r>
              <a:rPr lang="en-US" sz="2000" dirty="0" smtClean="0"/>
              <a:t>)), </a:t>
            </a:r>
            <a:r>
              <a:rPr lang="en-US" sz="2000" i="1" dirty="0" smtClean="0"/>
              <a:t>depth</a:t>
            </a:r>
            <a:r>
              <a:rPr lang="en-US" sz="2000" dirty="0" smtClean="0"/>
              <a:t>+1)</a:t>
            </a:r>
            <a:br>
              <a:rPr lang="en-US" sz="2000" dirty="0" smtClean="0"/>
            </a:br>
            <a:r>
              <a:rPr lang="en-US" sz="2000" dirty="0" smtClean="0"/>
              <a:t>	</a:t>
            </a:r>
            <a:r>
              <a:rPr lang="en-US" sz="2000" b="1" dirty="0" smtClean="0"/>
              <a:t>return </a:t>
            </a:r>
            <a:r>
              <a:rPr lang="en-US" sz="2000" i="1" dirty="0" smtClean="0"/>
              <a:t>v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tabLst>
                <a:tab pos="234950" algn="l"/>
                <a:tab pos="571500" algn="l"/>
                <a:tab pos="966788" algn="l"/>
                <a:tab pos="1377950" algn="l"/>
                <a:tab pos="1831975" algn="l"/>
              </a:tabLst>
            </a:pPr>
            <a:endParaRPr lang="en-US" sz="2000" i="1" dirty="0" smtClean="0"/>
          </a:p>
          <a:p>
            <a:pPr marL="0" indent="0" eaLnBrk="1" hangingPunct="1">
              <a:lnSpc>
                <a:spcPct val="80000"/>
              </a:lnSpc>
              <a:buFontTx/>
              <a:buNone/>
              <a:tabLst>
                <a:tab pos="234950" algn="l"/>
                <a:tab pos="571500" algn="l"/>
                <a:tab pos="966788" algn="l"/>
                <a:tab pos="1377950" algn="l"/>
                <a:tab pos="1831975" algn="l"/>
              </a:tabLst>
            </a:pPr>
            <a:r>
              <a:rPr lang="en-US" sz="2000" i="1" dirty="0" smtClean="0">
                <a:sym typeface="Wingdings" pitchFamily="2" charset="2"/>
              </a:rPr>
              <a:t>								</a:t>
            </a:r>
            <a:endParaRPr lang="en-US" sz="2000" i="1" dirty="0" smtClean="0"/>
          </a:p>
        </p:txBody>
      </p:sp>
      <p:sp>
        <p:nvSpPr>
          <p:cNvPr id="6148" name="Line 4"/>
          <p:cNvSpPr>
            <a:spLocks noChangeShapeType="1"/>
          </p:cNvSpPr>
          <p:nvPr/>
        </p:nvSpPr>
        <p:spPr bwMode="auto">
          <a:xfrm>
            <a:off x="762000" y="1828800"/>
            <a:ext cx="7239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49" name="Line 5"/>
          <p:cNvSpPr>
            <a:spLocks noChangeShapeType="1"/>
          </p:cNvSpPr>
          <p:nvPr/>
        </p:nvSpPr>
        <p:spPr bwMode="auto">
          <a:xfrm>
            <a:off x="762000" y="3733800"/>
            <a:ext cx="7239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dirty="0" smtClean="0"/>
              <a:t>Deep Blue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5486400" cy="5105400"/>
          </a:xfrm>
        </p:spPr>
        <p:txBody>
          <a:bodyPr/>
          <a:lstStyle/>
          <a:p>
            <a:r>
              <a:rPr lang="en-US" sz="2000" dirty="0" smtClean="0"/>
              <a:t>1997: Beat chess world champion Gary Kasparov in a 6 game match (3.5 to 2.5)</a:t>
            </a:r>
          </a:p>
          <a:p>
            <a:r>
              <a:rPr lang="en-US" sz="2000" dirty="0" smtClean="0"/>
              <a:t>Algorithm</a:t>
            </a:r>
          </a:p>
          <a:p>
            <a:pPr lvl="1"/>
            <a:r>
              <a:rPr lang="en-US" sz="1800" dirty="0" smtClean="0"/>
              <a:t>Minimax algorithm using alpha-beta pruning</a:t>
            </a:r>
          </a:p>
          <a:p>
            <a:pPr lvl="1"/>
            <a:r>
              <a:rPr lang="en-US" sz="1800" dirty="0" smtClean="0"/>
              <a:t>Book moves (4000 standard openings and all end games with 5 pieces)</a:t>
            </a:r>
          </a:p>
          <a:p>
            <a:pPr lvl="1"/>
            <a:r>
              <a:rPr lang="en-US" sz="1800" dirty="0" smtClean="0"/>
              <a:t>Selective extensions (searches deeper from critical positions)</a:t>
            </a:r>
          </a:p>
          <a:p>
            <a:r>
              <a:rPr lang="en-US" sz="2000" dirty="0" smtClean="0"/>
              <a:t>Hardware</a:t>
            </a:r>
          </a:p>
          <a:p>
            <a:pPr lvl="1"/>
            <a:r>
              <a:rPr lang="en-US" sz="1800" dirty="0" smtClean="0"/>
              <a:t>IBM SP2 supercomputer with 32 special-purpose chess-playing computer chips</a:t>
            </a:r>
          </a:p>
          <a:p>
            <a:pPr lvl="1"/>
            <a:r>
              <a:rPr lang="en-US" sz="1800" dirty="0" smtClean="0"/>
              <a:t>Could search 100 million to 300 million positions per second</a:t>
            </a:r>
          </a:p>
          <a:p>
            <a:pPr lvl="1"/>
            <a:r>
              <a:rPr lang="en-US" sz="1800" smtClean="0"/>
              <a:t>Normally search depth of </a:t>
            </a:r>
            <a:r>
              <a:rPr lang="en-US" sz="1800" dirty="0" smtClean="0"/>
              <a:t>14 plies, but up to 40 plies with selective extensions</a:t>
            </a:r>
            <a:endParaRPr lang="en-US" sz="1800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55913" y="3429000"/>
            <a:ext cx="2142584" cy="29614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48400" y="1676400"/>
            <a:ext cx="2150097" cy="1387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249766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1389</TotalTime>
  <Words>265</Words>
  <Application>Microsoft Office PowerPoint</Application>
  <PresentationFormat>On-screen Show (4:3)</PresentationFormat>
  <Paragraphs>92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Default Design</vt:lpstr>
      <vt:lpstr>Ch. 5 – Adversarial Search</vt:lpstr>
      <vt:lpstr>Two-player Zero Sum Games</vt:lpstr>
      <vt:lpstr>Tic-Tac-Toe Transition Model</vt:lpstr>
      <vt:lpstr>Minimax Algorithm</vt:lpstr>
      <vt:lpstr>Utility-Based Agent</vt:lpstr>
      <vt:lpstr>Minimax with Cutoff Limit</vt:lpstr>
      <vt:lpstr>Deep Blue</vt:lpstr>
    </vt:vector>
  </TitlesOfParts>
  <Company>Lehigh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327 – Lecture 3</dc:title>
  <dc:creator>Jeff Heflin</dc:creator>
  <cp:lastModifiedBy>heflin</cp:lastModifiedBy>
  <cp:revision>24</cp:revision>
  <dcterms:created xsi:type="dcterms:W3CDTF">2004-01-22T22:06:30Z</dcterms:created>
  <dcterms:modified xsi:type="dcterms:W3CDTF">2018-02-12T20:23:46Z</dcterms:modified>
</cp:coreProperties>
</file>