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mp4" ContentType="video/mp4"/>
  <Default Extension="rels" ContentType="application/vnd.openxmlformats-package.relationships+xml"/>
  <Default Extension="wdp" ContentType="image/vnd.ms-photo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713" r:id="rId2"/>
    <p:sldId id="882" r:id="rId3"/>
    <p:sldId id="889" r:id="rId4"/>
    <p:sldId id="888" r:id="rId5"/>
    <p:sldId id="886" r:id="rId6"/>
    <p:sldId id="895" r:id="rId7"/>
    <p:sldId id="928" r:id="rId8"/>
    <p:sldId id="900" r:id="rId9"/>
    <p:sldId id="893" r:id="rId10"/>
    <p:sldId id="929" r:id="rId11"/>
    <p:sldId id="898" r:id="rId12"/>
    <p:sldId id="891" r:id="rId13"/>
    <p:sldId id="894" r:id="rId14"/>
    <p:sldId id="930" r:id="rId15"/>
    <p:sldId id="899" r:id="rId16"/>
    <p:sldId id="910" r:id="rId17"/>
    <p:sldId id="917" r:id="rId18"/>
    <p:sldId id="890" r:id="rId19"/>
    <p:sldId id="896" r:id="rId20"/>
    <p:sldId id="907" r:id="rId21"/>
    <p:sldId id="905" r:id="rId22"/>
    <p:sldId id="897" r:id="rId23"/>
    <p:sldId id="919" r:id="rId24"/>
    <p:sldId id="920" r:id="rId25"/>
    <p:sldId id="923" r:id="rId26"/>
    <p:sldId id="921" r:id="rId27"/>
    <p:sldId id="892" r:id="rId28"/>
    <p:sldId id="881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0D1B"/>
    <a:srgbClr val="00B0F0"/>
    <a:srgbClr val="BFBFBF"/>
    <a:srgbClr val="FF0000"/>
    <a:srgbClr val="262626"/>
    <a:srgbClr val="7C0000"/>
    <a:srgbClr val="FDACB1"/>
    <a:srgbClr val="EF0000"/>
    <a:srgbClr val="B01C32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82" autoAdjust="0"/>
    <p:restoredTop sz="77281" autoAdjust="0"/>
  </p:normalViewPr>
  <p:slideViewPr>
    <p:cSldViewPr>
      <p:cViewPr>
        <p:scale>
          <a:sx n="89" d="100"/>
          <a:sy n="89" d="100"/>
        </p:scale>
        <p:origin x="2032" y="14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200" d="100"/>
        <a:sy n="200" d="100"/>
      </p:scale>
      <p:origin x="0" y="26202"/>
    </p:cViewPr>
  </p:sorterViewPr>
  <p:notesViewPr>
    <p:cSldViewPr>
      <p:cViewPr varScale="1">
        <p:scale>
          <a:sx n="88" d="100"/>
          <a:sy n="88" d="100"/>
        </p:scale>
        <p:origin x="-3108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41274-68B7-4505-8950-8FA773EEE917}" type="datetimeFigureOut">
              <a:rPr lang="en-US" smtClean="0"/>
              <a:t>2/6/18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79808-E3E5-4AA3-8469-FA0F7B715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68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09780C-BA91-4840-B1CB-F86B03916F29}" type="datetimeFigureOut">
              <a:rPr lang="en-US" smtClean="0"/>
              <a:t>2/6/18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46AE7BC-981B-454E-8120-E77C68CDF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71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AE7BC-981B-454E-8120-E77C68CDF236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AE7BC-981B-454E-8120-E77C68CDF2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09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AE7BC-981B-454E-8120-E77C68CDF2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97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AE7BC-981B-454E-8120-E77C68CDF2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33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AE7BC-981B-454E-8120-E77C68CDF2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7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AE7BC-981B-454E-8120-E77C68CDF2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55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AE7BC-981B-454E-8120-E77C68CDF2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515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AE7BC-981B-454E-8120-E77C68CDF2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146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AE7BC-981B-454E-8120-E77C68CDF2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737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AE7BC-981B-454E-8120-E77C68CDF2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609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AE7BC-981B-454E-8120-E77C68CDF23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63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AE7BC-981B-454E-8120-E77C68CDF2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394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AE7BC-981B-454E-8120-E77C68CDF23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982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AE7BC-981B-454E-8120-E77C68CDF23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298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AE7BC-981B-454E-8120-E77C68CDF23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40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AE7BC-981B-454E-8120-E77C68CDF23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175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AE7BC-981B-454E-8120-E77C68CDF23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306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AE7BC-981B-454E-8120-E77C68CDF23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464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AE7BC-981B-454E-8120-E77C68CDF23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864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AE7BC-981B-454E-8120-E77C68CDF23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214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AE7BC-981B-454E-8120-E77C68CDF23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4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AE7BC-981B-454E-8120-E77C68CDF2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52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AE7BC-981B-454E-8120-E77C68CDF2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10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AE7BC-981B-454E-8120-E77C68CDF2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75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AE7BC-981B-454E-8120-E77C68CDF2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76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AE7BC-981B-454E-8120-E77C68CDF2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7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AE7BC-981B-454E-8120-E77C68CDF2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03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AE7BC-981B-454E-8120-E77C68CDF2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6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18B5-7615-024E-97D4-254D5C3A21C8}" type="datetime1">
              <a:rPr lang="en-US" smtClean="0"/>
              <a:t>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C06F-56FD-4A19-85AD-54BFBC2DB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52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32B4-791C-7048-B7EE-9DF96246F748}" type="datetime1">
              <a:rPr lang="en-US" smtClean="0"/>
              <a:t>2/6/18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C06F-56FD-4A19-85AD-54BFBC2DB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48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FC2B-E50D-2B43-8DAB-BDF65FCE4BE7}" type="datetime1">
              <a:rPr lang="en-US" smtClean="0"/>
              <a:t>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C06F-56FD-4A19-85AD-54BFBC2DB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58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97EB4-7070-E348-9EC6-F2394D50DCC6}" type="datetime1">
              <a:rPr lang="en-US" smtClean="0"/>
              <a:t>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C06F-56FD-4A19-85AD-54BFBC2DB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8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4F6DFAA-9DDD-F040-8D9C-82BD22639D5E}" type="datetime1">
              <a:rPr lang="en-US" smtClean="0"/>
              <a:t>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227" y="1"/>
            <a:ext cx="9142773" cy="304800"/>
          </a:xfrm>
          <a:prstGeom prst="rect">
            <a:avLst/>
          </a:prstGeom>
          <a:solidFill>
            <a:srgbClr val="B01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-9144" y="381000"/>
            <a:ext cx="9153144" cy="6858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326858" y="1070691"/>
            <a:ext cx="8456613" cy="5787309"/>
          </a:xfrm>
        </p:spPr>
        <p:txBody>
          <a:bodyPr/>
          <a:lstStyle>
            <a:lvl1pPr>
              <a:spcBef>
                <a:spcPts val="300"/>
              </a:spcBef>
              <a:defRPr sz="2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spcBef>
                <a:spcPts val="300"/>
              </a:spcBef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ts val="300"/>
              </a:spcBef>
              <a:buFont typeface="Calibri Light" panose="020F0302020204030204" pitchFamily="34" charset="0"/>
              <a:buChar char="·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ts val="300"/>
              </a:spcBef>
              <a:buFont typeface="Calibri Light" panose="020F0302020204030204" pitchFamily="34" charset="0"/>
              <a:buChar char="-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spcBef>
                <a:spcPts val="30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553201"/>
            <a:ext cx="762001" cy="3048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AC3C06F-56FD-4A19-85AD-54BFBC2DB0C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3" descr="_Plaid-Digital_FINAL-NEW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50" t="20876" r="39888" b="2893"/>
          <a:stretch>
            <a:fillRect/>
          </a:stretch>
        </p:blipFill>
        <p:spPr bwMode="auto">
          <a:xfrm rot="5400000">
            <a:off x="4558284" y="-4280916"/>
            <a:ext cx="27432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43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2C512-7444-EC4A-94FA-8C3DD85C9464}" type="datetime1">
              <a:rPr lang="en-US" smtClean="0"/>
              <a:t>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C06F-56FD-4A19-85AD-54BFBC2DB0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78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6044A-FF9D-0540-8546-7BB99841CCA9}" type="datetime1">
              <a:rPr lang="en-US" smtClean="0"/>
              <a:t>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C06F-56FD-4A19-85AD-54BFBC2DB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11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C6B9-92A4-2843-AA2E-4C7AFF0A6E32}" type="datetime1">
              <a:rPr lang="en-US" smtClean="0"/>
              <a:t>2/6/18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C06F-56FD-4A19-85AD-54BFBC2DB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8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672FB-9643-F846-882E-6CCB4AF968AA}" type="datetime1">
              <a:rPr lang="en-US" smtClean="0"/>
              <a:t>2/6/18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C06F-56FD-4A19-85AD-54BFBC2DB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28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3DC25-B094-FE41-AA17-5E5002DD6D9D}" type="datetime1">
              <a:rPr lang="en-US" smtClean="0"/>
              <a:t>2/6/18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C06F-56FD-4A19-85AD-54BFBC2DB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0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2F18-F709-F342-92EC-0C69F63F820D}" type="datetime1">
              <a:rPr lang="en-US" smtClean="0"/>
              <a:t>2/6/18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C06F-56FD-4A19-85AD-54BFBC2DB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60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841F-028A-1949-9662-F8EF0E54B44D}" type="datetime1">
              <a:rPr lang="en-US" smtClean="0"/>
              <a:t>2/6/18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C06F-56FD-4A19-85AD-54BFBC2DB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99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2C2C">
                <a:lumMod val="95000"/>
                <a:lumOff val="5000"/>
              </a:srgbClr>
            </a:gs>
            <a:gs pos="100000">
              <a:schemeClr val="tx1">
                <a:lumMod val="97000"/>
                <a:lumOff val="3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E394F32-1FF5-DD47-A6A7-4C5900A18D56}" type="datetime1">
              <a:rPr lang="en-US" smtClean="0"/>
              <a:t>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AC3C06F-56FD-4A19-85AD-54BFBC2D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0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4" Type="http://schemas.openxmlformats.org/officeDocument/2006/relationships/video" Target="../media/media2.mp4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2.xml"/><Relationship Id="rId7" Type="http://schemas.openxmlformats.org/officeDocument/2006/relationships/image" Target="../media/image4.png"/><Relationship Id="rId8" Type="http://schemas.openxmlformats.org/officeDocument/2006/relationships/image" Target="../media/image14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30.png"/><Relationship Id="rId5" Type="http://schemas.openxmlformats.org/officeDocument/2006/relationships/image" Target="../media/image240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18.jpg"/><Relationship Id="rId5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2C2C">
                <a:lumMod val="95000"/>
                <a:lumOff val="5000"/>
              </a:srgbClr>
            </a:gs>
            <a:gs pos="100000">
              <a:schemeClr val="tx1">
                <a:lumMod val="97000"/>
                <a:lumOff val="3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D:\1-Research\b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4" r="13567"/>
          <a:stretch/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4038600"/>
          </a:xfrm>
          <a:prstGeom prst="rect">
            <a:avLst/>
          </a:prstGeom>
          <a:solidFill>
            <a:schemeClr val="bg1">
              <a:lumMod val="95000"/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4801" y="606471"/>
            <a:ext cx="8791574" cy="838200"/>
          </a:xfrm>
          <a:prstGeom prst="rect">
            <a:avLst/>
          </a:prstGeom>
        </p:spPr>
        <p:txBody>
          <a:bodyPr vert="horz" lIns="9144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Artificial </a:t>
            </a: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Intelligence: Theory and 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Practice</a:t>
            </a:r>
          </a:p>
          <a:p>
            <a:pPr algn="l"/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Ch. 3. Search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49467" y="1901871"/>
            <a:ext cx="2698533" cy="1315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err="1" smtClean="0">
                <a:latin typeface="Arial" charset="0"/>
                <a:ea typeface="Arial" charset="0"/>
                <a:cs typeface="Arial" charset="0"/>
              </a:rPr>
              <a:t>Changjoo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 Nam</a:t>
            </a:r>
          </a:p>
          <a:p>
            <a:pPr algn="l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Postdoctoral Fellow</a:t>
            </a:r>
          </a:p>
          <a:p>
            <a:pPr algn="l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The Robotics Institute</a:t>
            </a:r>
          </a:p>
          <a:p>
            <a:pPr algn="l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Carnegie Mellon University</a:t>
            </a:r>
            <a:endParaRPr lang="en-US" sz="1400" baseline="300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49466" y="3534448"/>
            <a:ext cx="4146333" cy="384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Feb 6, 2018  |  Lehigh University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7115175" y="6629400"/>
            <a:ext cx="1981200" cy="2571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05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Image credit</a:t>
            </a:r>
            <a:r>
              <a:rPr lang="en-US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105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Charles Taylor</a:t>
            </a:r>
            <a:endParaRPr lang="en-US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35797" y="1387272"/>
            <a:ext cx="3886199" cy="365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i="1" dirty="0" smtClean="0">
                <a:latin typeface="Arial" charset="0"/>
                <a:ea typeface="Arial" charset="0"/>
                <a:cs typeface="Arial" charset="0"/>
              </a:rPr>
              <a:t>Slides from Russell, </a:t>
            </a:r>
            <a:r>
              <a:rPr lang="en-US" sz="1400" i="1" dirty="0" err="1" smtClean="0">
                <a:latin typeface="Arial" charset="0"/>
                <a:ea typeface="Arial" charset="0"/>
                <a:cs typeface="Arial" charset="0"/>
              </a:rPr>
              <a:t>Abbeel</a:t>
            </a:r>
            <a:r>
              <a:rPr lang="en-US" sz="1400" i="1" dirty="0" smtClean="0">
                <a:latin typeface="Arial" charset="0"/>
                <a:ea typeface="Arial" charset="0"/>
                <a:cs typeface="Arial" charset="0"/>
              </a:rPr>
              <a:t>, Heflin</a:t>
            </a:r>
          </a:p>
        </p:txBody>
      </p:sp>
    </p:spTree>
    <p:extLst>
      <p:ext uri="{BB962C8B-B14F-4D97-AF65-F5344CB8AC3E}">
        <p14:creationId xmlns:p14="http://schemas.microsoft.com/office/powerpoint/2010/main" val="45213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04800" y="1295400"/>
            <a:ext cx="8839200" cy="556260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/>
              <a:t>Strategy: </a:t>
            </a:r>
            <a:r>
              <a:rPr lang="en-US" dirty="0" smtClean="0"/>
              <a:t>expands </a:t>
            </a:r>
            <a:r>
              <a:rPr lang="en-US" dirty="0"/>
              <a:t>shallowest node first </a:t>
            </a:r>
            <a:endParaRPr lang="en-US" dirty="0" smtClean="0"/>
          </a:p>
          <a:p>
            <a:pPr lvl="1">
              <a:lnSpc>
                <a:spcPct val="130000"/>
              </a:lnSpc>
            </a:pPr>
            <a:r>
              <a:rPr lang="en-US" dirty="0" smtClean="0"/>
              <a:t>Process all nodes above the shallowest solution</a:t>
            </a:r>
            <a:endParaRPr lang="en-US" dirty="0"/>
          </a:p>
          <a:p>
            <a:pPr lvl="1">
              <a:lnSpc>
                <a:spcPct val="130000"/>
              </a:lnSpc>
            </a:pPr>
            <a:r>
              <a:rPr lang="en-US" dirty="0" smtClean="0"/>
              <a:t>FIFO queue: put successors at end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Breadth-First Search (BFS)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817604" y="8629"/>
            <a:ext cx="1295400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Summary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771" y="954"/>
            <a:ext cx="1259054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Overview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965004" y="8629"/>
            <a:ext cx="2454596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Uninformed Search</a:t>
            </a:r>
            <a:endParaRPr lang="en-US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876800" y="0"/>
            <a:ext cx="2514600" cy="27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Informed Search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C06F-56FD-4A19-85AD-54BFBC2DB0C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5623302" y="2957592"/>
            <a:ext cx="381000" cy="3810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6766302" y="3948192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4556502" y="3948192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3946902" y="5091192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5089902" y="5091192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  <a:ea typeface="Arial" charset="0"/>
                <a:cs typeface="Arial" charset="0"/>
              </a:rPr>
              <a:t>E</a:t>
            </a:r>
          </a:p>
        </p:txBody>
      </p:sp>
      <p:sp>
        <p:nvSpPr>
          <p:cNvPr id="18" name="Oval 11"/>
          <p:cNvSpPr>
            <a:spLocks noChangeArrowheads="1"/>
          </p:cNvSpPr>
          <p:nvPr/>
        </p:nvSpPr>
        <p:spPr bwMode="auto">
          <a:xfrm>
            <a:off x="6309102" y="5091192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  <a:ea typeface="Arial" charset="0"/>
                <a:cs typeface="Arial" charset="0"/>
              </a:rPr>
              <a:t>F</a:t>
            </a:r>
          </a:p>
        </p:txBody>
      </p:sp>
      <p:sp>
        <p:nvSpPr>
          <p:cNvPr id="19" name="Oval 12"/>
          <p:cNvSpPr>
            <a:spLocks noChangeArrowheads="1"/>
          </p:cNvSpPr>
          <p:nvPr/>
        </p:nvSpPr>
        <p:spPr bwMode="auto">
          <a:xfrm>
            <a:off x="3489702" y="6386592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  <a:ea typeface="Arial" charset="0"/>
                <a:cs typeface="Arial" charset="0"/>
              </a:rPr>
              <a:t>H</a:t>
            </a:r>
          </a:p>
        </p:txBody>
      </p:sp>
      <p:sp>
        <p:nvSpPr>
          <p:cNvPr id="20" name="Oval 13"/>
          <p:cNvSpPr>
            <a:spLocks noChangeArrowheads="1"/>
          </p:cNvSpPr>
          <p:nvPr/>
        </p:nvSpPr>
        <p:spPr bwMode="auto">
          <a:xfrm>
            <a:off x="7528302" y="5091192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  <a:ea typeface="Arial" charset="0"/>
                <a:cs typeface="Arial" charset="0"/>
              </a:rPr>
              <a:t>G</a:t>
            </a:r>
          </a:p>
        </p:txBody>
      </p:sp>
      <p:sp>
        <p:nvSpPr>
          <p:cNvPr id="21" name="Oval 14"/>
          <p:cNvSpPr>
            <a:spLocks noChangeArrowheads="1"/>
          </p:cNvSpPr>
          <p:nvPr/>
        </p:nvSpPr>
        <p:spPr bwMode="auto">
          <a:xfrm>
            <a:off x="4327902" y="6386592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  <a:ea typeface="Arial" charset="0"/>
                <a:cs typeface="Arial" charset="0"/>
              </a:rPr>
              <a:t>I</a:t>
            </a:r>
          </a:p>
        </p:txBody>
      </p:sp>
      <p:cxnSp>
        <p:nvCxnSpPr>
          <p:cNvPr id="22" name="AutoShape 15"/>
          <p:cNvCxnSpPr>
            <a:cxnSpLocks noChangeShapeType="1"/>
          </p:cNvCxnSpPr>
          <p:nvPr/>
        </p:nvCxnSpPr>
        <p:spPr bwMode="auto">
          <a:xfrm flipH="1">
            <a:off x="4881940" y="3283030"/>
            <a:ext cx="796925" cy="720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" name="AutoShape 16"/>
          <p:cNvCxnSpPr>
            <a:cxnSpLocks noChangeShapeType="1"/>
          </p:cNvCxnSpPr>
          <p:nvPr/>
        </p:nvCxnSpPr>
        <p:spPr bwMode="auto">
          <a:xfrm>
            <a:off x="5948740" y="3283030"/>
            <a:ext cx="873125" cy="720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" name="AutoShape 17"/>
          <p:cNvCxnSpPr>
            <a:cxnSpLocks noChangeShapeType="1"/>
          </p:cNvCxnSpPr>
          <p:nvPr/>
        </p:nvCxnSpPr>
        <p:spPr bwMode="auto">
          <a:xfrm flipH="1">
            <a:off x="4137402" y="4273630"/>
            <a:ext cx="474663" cy="817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" name="AutoShape 18"/>
          <p:cNvCxnSpPr>
            <a:cxnSpLocks noChangeShapeType="1"/>
          </p:cNvCxnSpPr>
          <p:nvPr/>
        </p:nvCxnSpPr>
        <p:spPr bwMode="auto">
          <a:xfrm>
            <a:off x="4881940" y="4273630"/>
            <a:ext cx="398462" cy="817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" name="AutoShape 19"/>
          <p:cNvCxnSpPr>
            <a:cxnSpLocks noChangeShapeType="1"/>
          </p:cNvCxnSpPr>
          <p:nvPr/>
        </p:nvCxnSpPr>
        <p:spPr bwMode="auto">
          <a:xfrm flipH="1">
            <a:off x="6499602" y="4273630"/>
            <a:ext cx="322263" cy="817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AutoShape 20"/>
          <p:cNvCxnSpPr>
            <a:cxnSpLocks noChangeShapeType="1"/>
          </p:cNvCxnSpPr>
          <p:nvPr/>
        </p:nvCxnSpPr>
        <p:spPr bwMode="auto">
          <a:xfrm>
            <a:off x="7091740" y="4273630"/>
            <a:ext cx="627062" cy="817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8" name="AutoShape 21"/>
          <p:cNvCxnSpPr>
            <a:cxnSpLocks noChangeShapeType="1"/>
          </p:cNvCxnSpPr>
          <p:nvPr/>
        </p:nvCxnSpPr>
        <p:spPr bwMode="auto">
          <a:xfrm flipH="1">
            <a:off x="3680202" y="5416630"/>
            <a:ext cx="322263" cy="969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9" name="AutoShape 22"/>
          <p:cNvCxnSpPr>
            <a:cxnSpLocks noChangeShapeType="1"/>
          </p:cNvCxnSpPr>
          <p:nvPr/>
        </p:nvCxnSpPr>
        <p:spPr bwMode="auto">
          <a:xfrm>
            <a:off x="4272340" y="5416630"/>
            <a:ext cx="246062" cy="969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5489952" y="2697242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4480302" y="3643392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>
            <a:off x="7318752" y="4862592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7</a:t>
            </a: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6690102" y="3643392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6156702" y="4862592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6</a:t>
            </a:r>
          </a:p>
        </p:txBody>
      </p:sp>
      <p:sp>
        <p:nvSpPr>
          <p:cNvPr id="35" name="Text Box 28"/>
          <p:cNvSpPr txBox="1">
            <a:spLocks noChangeArrowheads="1"/>
          </p:cNvSpPr>
          <p:nvPr/>
        </p:nvSpPr>
        <p:spPr bwMode="auto">
          <a:xfrm>
            <a:off x="3794502" y="4786392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36" name="Text Box 29"/>
          <p:cNvSpPr txBox="1">
            <a:spLocks noChangeArrowheads="1"/>
          </p:cNvSpPr>
          <p:nvPr/>
        </p:nvSpPr>
        <p:spPr bwMode="auto">
          <a:xfrm>
            <a:off x="4861302" y="4862592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3337302" y="6157992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8</a:t>
            </a: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4194552" y="6157992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9</a:t>
            </a:r>
          </a:p>
        </p:txBody>
      </p:sp>
      <p:sp>
        <p:nvSpPr>
          <p:cNvPr id="39" name="Oval 31"/>
          <p:cNvSpPr>
            <a:spLocks noChangeArrowheads="1"/>
          </p:cNvSpPr>
          <p:nvPr/>
        </p:nvSpPr>
        <p:spPr bwMode="auto">
          <a:xfrm>
            <a:off x="935165" y="363774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935165" y="4171140"/>
            <a:ext cx="381000" cy="3810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Oval 33"/>
          <p:cNvSpPr>
            <a:spLocks noChangeArrowheads="1"/>
          </p:cNvSpPr>
          <p:nvPr/>
        </p:nvSpPr>
        <p:spPr bwMode="auto">
          <a:xfrm>
            <a:off x="935165" y="4704540"/>
            <a:ext cx="381000" cy="3810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Oval 34"/>
          <p:cNvSpPr>
            <a:spLocks noChangeArrowheads="1"/>
          </p:cNvSpPr>
          <p:nvPr/>
        </p:nvSpPr>
        <p:spPr bwMode="auto">
          <a:xfrm>
            <a:off x="935165" y="523794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Text Box 35"/>
          <p:cNvSpPr txBox="1">
            <a:spLocks noChangeArrowheads="1"/>
          </p:cNvSpPr>
          <p:nvPr/>
        </p:nvSpPr>
        <p:spPr bwMode="auto">
          <a:xfrm>
            <a:off x="1468565" y="3637740"/>
            <a:ext cx="17652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  <a:ea typeface="Arial" charset="0"/>
                <a:cs typeface="Arial" charset="0"/>
              </a:rPr>
              <a:t>not generated</a:t>
            </a:r>
          </a:p>
        </p:txBody>
      </p:sp>
      <p:sp>
        <p:nvSpPr>
          <p:cNvPr id="44" name="Text Box 36"/>
          <p:cNvSpPr txBox="1">
            <a:spLocks noChangeArrowheads="1"/>
          </p:cNvSpPr>
          <p:nvPr/>
        </p:nvSpPr>
        <p:spPr bwMode="auto">
          <a:xfrm>
            <a:off x="1468565" y="4155265"/>
            <a:ext cx="13372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  <a:ea typeface="Arial" charset="0"/>
                <a:cs typeface="Arial" charset="0"/>
              </a:rPr>
              <a:t>on frontier</a:t>
            </a:r>
          </a:p>
        </p:txBody>
      </p:sp>
      <p:sp>
        <p:nvSpPr>
          <p:cNvPr id="45" name="Text Box 37"/>
          <p:cNvSpPr txBox="1">
            <a:spLocks noChangeArrowheads="1"/>
          </p:cNvSpPr>
          <p:nvPr/>
        </p:nvSpPr>
        <p:spPr bwMode="auto">
          <a:xfrm>
            <a:off x="1468565" y="4688665"/>
            <a:ext cx="13805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  <a:ea typeface="Arial" charset="0"/>
                <a:cs typeface="Arial" charset="0"/>
              </a:rPr>
              <a:t>in memory</a:t>
            </a:r>
          </a:p>
        </p:txBody>
      </p:sp>
      <p:sp>
        <p:nvSpPr>
          <p:cNvPr id="46" name="Text Box 38"/>
          <p:cNvSpPr txBox="1">
            <a:spLocks noChangeArrowheads="1"/>
          </p:cNvSpPr>
          <p:nvPr/>
        </p:nvSpPr>
        <p:spPr bwMode="auto">
          <a:xfrm>
            <a:off x="1468565" y="5237940"/>
            <a:ext cx="10262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  <a:ea typeface="Arial" charset="0"/>
                <a:cs typeface="Arial" charset="0"/>
              </a:rPr>
              <a:t>deleted</a:t>
            </a:r>
          </a:p>
        </p:txBody>
      </p:sp>
      <p:sp>
        <p:nvSpPr>
          <p:cNvPr id="47" name="Text Box 38"/>
          <p:cNvSpPr txBox="1">
            <a:spLocks noChangeArrowheads="1"/>
          </p:cNvSpPr>
          <p:nvPr/>
        </p:nvSpPr>
        <p:spPr bwMode="auto">
          <a:xfrm>
            <a:off x="8382835" y="2015857"/>
            <a:ext cx="3561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A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8" name="Text Box 38"/>
          <p:cNvSpPr txBox="1">
            <a:spLocks noChangeArrowheads="1"/>
          </p:cNvSpPr>
          <p:nvPr/>
        </p:nvSpPr>
        <p:spPr bwMode="auto">
          <a:xfrm>
            <a:off x="8386320" y="2411352"/>
            <a:ext cx="3561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B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Text Box 38"/>
          <p:cNvSpPr txBox="1">
            <a:spLocks noChangeArrowheads="1"/>
          </p:cNvSpPr>
          <p:nvPr/>
        </p:nvSpPr>
        <p:spPr bwMode="auto">
          <a:xfrm>
            <a:off x="8382000" y="2781365"/>
            <a:ext cx="3706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smtClean="0">
                <a:latin typeface="Arial" charset="0"/>
                <a:ea typeface="Arial" charset="0"/>
                <a:cs typeface="Arial" charset="0"/>
              </a:rPr>
              <a:t>C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Text Box 38"/>
          <p:cNvSpPr txBox="1">
            <a:spLocks noChangeArrowheads="1"/>
          </p:cNvSpPr>
          <p:nvPr/>
        </p:nvSpPr>
        <p:spPr bwMode="auto">
          <a:xfrm>
            <a:off x="8386320" y="3136424"/>
            <a:ext cx="3706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D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" name="Text Box 38"/>
          <p:cNvSpPr txBox="1">
            <a:spLocks noChangeArrowheads="1"/>
          </p:cNvSpPr>
          <p:nvPr/>
        </p:nvSpPr>
        <p:spPr bwMode="auto">
          <a:xfrm>
            <a:off x="8396428" y="3506437"/>
            <a:ext cx="3561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E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7" name="Text Box 38"/>
          <p:cNvSpPr txBox="1">
            <a:spLocks noChangeArrowheads="1"/>
          </p:cNvSpPr>
          <p:nvPr/>
        </p:nvSpPr>
        <p:spPr bwMode="auto">
          <a:xfrm>
            <a:off x="8400942" y="3876450"/>
            <a:ext cx="341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F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8" name="Text Box 38"/>
          <p:cNvSpPr txBox="1">
            <a:spLocks noChangeArrowheads="1"/>
          </p:cNvSpPr>
          <p:nvPr/>
        </p:nvSpPr>
        <p:spPr bwMode="auto">
          <a:xfrm>
            <a:off x="8382997" y="4246463"/>
            <a:ext cx="3834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G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9" name="Text Box 38"/>
          <p:cNvSpPr txBox="1">
            <a:spLocks noChangeArrowheads="1"/>
          </p:cNvSpPr>
          <p:nvPr/>
        </p:nvSpPr>
        <p:spPr bwMode="auto">
          <a:xfrm>
            <a:off x="8390033" y="4631078"/>
            <a:ext cx="3706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H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0" name="Text Box 38"/>
          <p:cNvSpPr txBox="1">
            <a:spLocks noChangeArrowheads="1"/>
          </p:cNvSpPr>
          <p:nvPr/>
        </p:nvSpPr>
        <p:spPr bwMode="auto">
          <a:xfrm>
            <a:off x="8450635" y="5001091"/>
            <a:ext cx="2551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I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8905042" y="1981200"/>
            <a:ext cx="0" cy="345679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8269307" y="1981200"/>
            <a:ext cx="0" cy="345679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 Box 38"/>
          <p:cNvSpPr txBox="1">
            <a:spLocks noChangeArrowheads="1"/>
          </p:cNvSpPr>
          <p:nvPr/>
        </p:nvSpPr>
        <p:spPr bwMode="auto">
          <a:xfrm>
            <a:off x="7315200" y="2866519"/>
            <a:ext cx="9541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smtClean="0">
                <a:latin typeface="Arial" charset="0"/>
                <a:ea typeface="Arial" charset="0"/>
                <a:cs typeface="Arial" charset="0"/>
              </a:rPr>
              <a:t>Queue</a:t>
            </a:r>
            <a:endParaRPr lang="en-US" sz="200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75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99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FF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FF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99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FF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FF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99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FF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FF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99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FF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FF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3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99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99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99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99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3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99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3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7" grpId="0"/>
      <p:bldP spid="48" grpId="0"/>
      <p:bldP spid="48" grpId="1"/>
      <p:bldP spid="49" grpId="0"/>
      <p:bldP spid="49" grpId="1"/>
      <p:bldP spid="51" grpId="0"/>
      <p:bldP spid="51" grpId="1"/>
      <p:bldP spid="52" grpId="0"/>
      <p:bldP spid="52" grpId="1"/>
      <p:bldP spid="57" grpId="0"/>
      <p:bldP spid="57" grpId="1"/>
      <p:bldP spid="58" grpId="0"/>
      <p:bldP spid="58" grpId="1"/>
      <p:bldP spid="69" grpId="0"/>
      <p:bldP spid="69" grpId="1"/>
      <p:bldP spid="70" grpId="0"/>
      <p:bldP spid="7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304800" y="1295400"/>
                <a:ext cx="8839200" cy="55626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dirty="0"/>
                  <a:t>Complete?: Yes (if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𝑏</m:t>
                    </m:r>
                  </m:oMath>
                </a14:m>
                <a:r>
                  <a:rPr lang="en-US" dirty="0"/>
                  <a:t> is finite)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dirty="0"/>
                  <a:t>Optimal?: Yes (if identical step costs)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dirty="0" smtClean="0"/>
                  <a:t>Time </a:t>
                </a:r>
                <a:r>
                  <a:rPr lang="en-US" dirty="0"/>
                  <a:t>complexity: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𝑂</m:t>
                    </m:r>
                    <m:r>
                      <a:rPr lang="en-US" i="1"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lnSpc>
                    <a:spcPct val="130000"/>
                  </a:lnSpc>
                </a:pPr>
                <a:r>
                  <a:rPr lang="en-US" dirty="0"/>
                  <a:t>Space complexity: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𝑂</m:t>
                    </m:r>
                    <m:r>
                      <a:rPr lang="en-US" i="1"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304800" y="1295400"/>
                <a:ext cx="8839200" cy="5562600"/>
              </a:xfrm>
              <a:blipFill rotWithShape="0">
                <a:blip r:embed="rId3"/>
                <a:stretch>
                  <a:fillRect l="-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Breadth-First Search (BFS)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817604" y="8629"/>
            <a:ext cx="1295400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Summary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771" y="954"/>
            <a:ext cx="1259054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Overview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965004" y="8629"/>
            <a:ext cx="2454596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Uninformed Search</a:t>
            </a:r>
            <a:endParaRPr lang="en-US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876800" y="0"/>
            <a:ext cx="2514600" cy="27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Informed Search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C06F-56FD-4A19-85AD-54BFBC2DB0C2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itle 1"/>
              <p:cNvSpPr txBox="1">
                <a:spLocks/>
              </p:cNvSpPr>
              <p:nvPr/>
            </p:nvSpPr>
            <p:spPr bwMode="auto">
              <a:xfrm>
                <a:off x="4251861" y="4546512"/>
                <a:ext cx="974156" cy="454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latin typeface="Cambria Math" charset="0"/>
                        <a:ea typeface="Arial" charset="0"/>
                        <a:cs typeface="Arial" charset="0"/>
                      </a:rPr>
                      <m:t>𝑑</m:t>
                    </m:r>
                  </m:oMath>
                </a14:m>
                <a:r>
                  <a:rPr lang="en-US" altLang="en-US" sz="2000" dirty="0" smtClean="0">
                    <a:latin typeface="Arial" charset="0"/>
                    <a:ea typeface="Arial" charset="0"/>
                    <a:cs typeface="Arial" charset="0"/>
                  </a:rPr>
                  <a:t> tiers</a:t>
                </a:r>
              </a:p>
            </p:txBody>
          </p:sp>
        </mc:Choice>
        <mc:Fallback xmlns="">
          <p:sp>
            <p:nvSpPr>
              <p:cNvPr id="43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51861" y="4546512"/>
                <a:ext cx="974156" cy="454690"/>
              </a:xfrm>
              <a:prstGeom prst="rect">
                <a:avLst/>
              </a:prstGeom>
              <a:blipFill rotWithShape="0">
                <a:blip r:embed="rId4"/>
                <a:stretch>
                  <a:fillRect r="-2500" b="-202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Left Brace 43"/>
          <p:cNvSpPr/>
          <p:nvPr/>
        </p:nvSpPr>
        <p:spPr>
          <a:xfrm>
            <a:off x="5143299" y="4133224"/>
            <a:ext cx="180849" cy="1345650"/>
          </a:xfrm>
          <a:prstGeom prst="leftBrace">
            <a:avLst>
              <a:gd name="adj1" fmla="val 11359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riangle 47"/>
          <p:cNvSpPr/>
          <p:nvPr/>
        </p:nvSpPr>
        <p:spPr>
          <a:xfrm>
            <a:off x="5128128" y="4210819"/>
            <a:ext cx="2438953" cy="2115037"/>
          </a:xfrm>
          <a:prstGeom prst="triangl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253686" y="4113201"/>
            <a:ext cx="201698" cy="19523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006871" y="4536209"/>
            <a:ext cx="201698" cy="19523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508168" y="4536209"/>
            <a:ext cx="201698" cy="19523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itle 1"/>
          <p:cNvSpPr txBox="1">
            <a:spLocks/>
          </p:cNvSpPr>
          <p:nvPr/>
        </p:nvSpPr>
        <p:spPr bwMode="auto">
          <a:xfrm>
            <a:off x="6006871" y="4397241"/>
            <a:ext cx="716263" cy="3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altLang="en-US" sz="2000" smtClean="0">
                <a:latin typeface="Arial" charset="0"/>
                <a:ea typeface="Arial" charset="0"/>
                <a:cs typeface="Arial" charset="0"/>
              </a:rPr>
              <a:t>...</a:t>
            </a:r>
            <a:endParaRPr lang="en-US" altLang="en-US" sz="20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6673617" y="5367891"/>
            <a:ext cx="201698" cy="19523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6136321" y="4359812"/>
            <a:ext cx="471809" cy="111318"/>
          </a:xfrm>
          <a:custGeom>
            <a:avLst/>
            <a:gdLst>
              <a:gd name="connsiteX0" fmla="*/ 0 w 641685"/>
              <a:gd name="connsiteY0" fmla="*/ 0 h 256674"/>
              <a:gd name="connsiteX1" fmla="*/ 304800 w 641685"/>
              <a:gd name="connsiteY1" fmla="*/ 256674 h 256674"/>
              <a:gd name="connsiteX2" fmla="*/ 641685 w 641685"/>
              <a:gd name="connsiteY2" fmla="*/ 0 h 25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1685" h="256674">
                <a:moveTo>
                  <a:pt x="0" y="0"/>
                </a:moveTo>
                <a:cubicBezTo>
                  <a:pt x="98926" y="128337"/>
                  <a:pt x="197853" y="256674"/>
                  <a:pt x="304800" y="256674"/>
                </a:cubicBezTo>
                <a:cubicBezTo>
                  <a:pt x="411747" y="256674"/>
                  <a:pt x="641685" y="0"/>
                  <a:pt x="641685" y="0"/>
                </a:cubicBezTo>
              </a:path>
            </a:pathLst>
          </a:custGeom>
          <a:noFill/>
          <a:ln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itle 1"/>
              <p:cNvSpPr txBox="1">
                <a:spLocks/>
              </p:cNvSpPr>
              <p:nvPr/>
            </p:nvSpPr>
            <p:spPr bwMode="auto">
              <a:xfrm>
                <a:off x="6636918" y="4163797"/>
                <a:ext cx="351202" cy="3236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𝑏</m:t>
                      </m:r>
                    </m:oMath>
                  </m:oMathPara>
                </a14:m>
                <a:endParaRPr lang="en-US" altLang="en-US" sz="2000" dirty="0" smtClean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5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36918" y="4163797"/>
                <a:ext cx="351202" cy="323604"/>
              </a:xfrm>
              <a:prstGeom prst="rect">
                <a:avLst/>
              </a:prstGeom>
              <a:blipFill rotWithShape="0">
                <a:blip r:embed="rId5"/>
                <a:stretch>
                  <a:fillRect l="-7018" b="-1132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itle 1"/>
              <p:cNvSpPr txBox="1">
                <a:spLocks/>
              </p:cNvSpPr>
              <p:nvPr/>
            </p:nvSpPr>
            <p:spPr bwMode="auto">
              <a:xfrm>
                <a:off x="7639010" y="3947322"/>
                <a:ext cx="1167063" cy="454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latin typeface="Cambria Math" charset="0"/>
                        <a:ea typeface="Arial" charset="0"/>
                        <a:cs typeface="Arial" charset="0"/>
                      </a:rPr>
                      <m:t>1</m:t>
                    </m:r>
                  </m:oMath>
                </a14:m>
                <a:r>
                  <a:rPr lang="en-US" altLang="en-US" sz="2000" dirty="0" smtClean="0">
                    <a:latin typeface="Arial" charset="0"/>
                    <a:ea typeface="Arial" charset="0"/>
                    <a:cs typeface="Arial" charset="0"/>
                  </a:rPr>
                  <a:t> node</a:t>
                </a:r>
              </a:p>
            </p:txBody>
          </p:sp>
        </mc:Choice>
        <mc:Fallback xmlns="">
          <p:sp>
            <p:nvSpPr>
              <p:cNvPr id="57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39010" y="3947322"/>
                <a:ext cx="1167063" cy="454690"/>
              </a:xfrm>
              <a:prstGeom prst="rect">
                <a:avLst/>
              </a:prstGeom>
              <a:blipFill rotWithShape="0">
                <a:blip r:embed="rId6"/>
                <a:stretch>
                  <a:fillRect b="-189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itle 1"/>
              <p:cNvSpPr txBox="1">
                <a:spLocks/>
              </p:cNvSpPr>
              <p:nvPr/>
            </p:nvSpPr>
            <p:spPr bwMode="auto">
              <a:xfrm>
                <a:off x="7637685" y="4344567"/>
                <a:ext cx="1321870" cy="454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latin typeface="Cambria Math" charset="0"/>
                        <a:ea typeface="Arial" charset="0"/>
                        <a:cs typeface="Arial" charset="0"/>
                      </a:rPr>
                      <m:t>𝑏</m:t>
                    </m:r>
                  </m:oMath>
                </a14:m>
                <a:r>
                  <a:rPr lang="en-US" altLang="en-US" sz="2000" dirty="0" smtClean="0">
                    <a:latin typeface="Arial" charset="0"/>
                    <a:ea typeface="Arial" charset="0"/>
                    <a:cs typeface="Arial" charset="0"/>
                  </a:rPr>
                  <a:t> nodes</a:t>
                </a:r>
              </a:p>
            </p:txBody>
          </p:sp>
        </mc:Choice>
        <mc:Fallback xmlns="">
          <p:sp>
            <p:nvSpPr>
              <p:cNvPr id="58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37685" y="4344567"/>
                <a:ext cx="1321870" cy="454690"/>
              </a:xfrm>
              <a:prstGeom prst="rect">
                <a:avLst/>
              </a:prstGeom>
              <a:blipFill rotWithShape="0">
                <a:blip r:embed="rId7"/>
                <a:stretch>
                  <a:fillRect l="-461" b="-189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itle 1"/>
              <p:cNvSpPr txBox="1">
                <a:spLocks/>
              </p:cNvSpPr>
              <p:nvPr/>
            </p:nvSpPr>
            <p:spPr bwMode="auto">
              <a:xfrm>
                <a:off x="7674652" y="6098511"/>
                <a:ext cx="1325077" cy="454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0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en-US" sz="20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𝑏</m:t>
                        </m:r>
                      </m:e>
                      <m:sup>
                        <m:r>
                          <a:rPr lang="en-US" altLang="en-US" sz="20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000" dirty="0" smtClean="0">
                    <a:latin typeface="Arial" charset="0"/>
                    <a:ea typeface="Arial" charset="0"/>
                    <a:cs typeface="Arial" charset="0"/>
                  </a:rPr>
                  <a:t> nodes</a:t>
                </a:r>
              </a:p>
            </p:txBody>
          </p:sp>
        </mc:Choice>
        <mc:Fallback xmlns="">
          <p:sp>
            <p:nvSpPr>
              <p:cNvPr id="59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74652" y="6098511"/>
                <a:ext cx="1325077" cy="454690"/>
              </a:xfrm>
              <a:prstGeom prst="rect">
                <a:avLst/>
              </a:prstGeom>
              <a:blipFill rotWithShape="0">
                <a:blip r:embed="rId8"/>
                <a:stretch>
                  <a:fillRect l="-461" r="-461" b="-18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itle 1"/>
              <p:cNvSpPr txBox="1">
                <a:spLocks/>
              </p:cNvSpPr>
              <p:nvPr/>
            </p:nvSpPr>
            <p:spPr bwMode="auto">
              <a:xfrm>
                <a:off x="7614426" y="5216141"/>
                <a:ext cx="1345129" cy="454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0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en-US" sz="20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𝑏</m:t>
                        </m:r>
                      </m:e>
                      <m:sup>
                        <m:r>
                          <a:rPr lang="en-US" altLang="en-US" sz="20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altLang="en-US" sz="2000" dirty="0" smtClean="0">
                    <a:latin typeface="Arial" charset="0"/>
                    <a:ea typeface="Arial" charset="0"/>
                    <a:cs typeface="Arial" charset="0"/>
                  </a:rPr>
                  <a:t> nodes</a:t>
                </a:r>
              </a:p>
            </p:txBody>
          </p:sp>
        </mc:Choice>
        <mc:Fallback xmlns="">
          <p:sp>
            <p:nvSpPr>
              <p:cNvPr id="60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14426" y="5216141"/>
                <a:ext cx="1345129" cy="454690"/>
              </a:xfrm>
              <a:prstGeom prst="rect">
                <a:avLst/>
              </a:prstGeom>
              <a:blipFill rotWithShape="0">
                <a:blip r:embed="rId9"/>
                <a:stretch>
                  <a:fillRect b="-189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60"/>
          <p:cNvSpPr/>
          <p:nvPr/>
        </p:nvSpPr>
        <p:spPr>
          <a:xfrm>
            <a:off x="6499490" y="6215679"/>
            <a:ext cx="201698" cy="19523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riangle 63"/>
          <p:cNvSpPr/>
          <p:nvPr/>
        </p:nvSpPr>
        <p:spPr>
          <a:xfrm>
            <a:off x="5623747" y="4210755"/>
            <a:ext cx="1463040" cy="1268119"/>
          </a:xfrm>
          <a:prstGeom prst="triangle">
            <a:avLst>
              <a:gd name="adj" fmla="val 49719"/>
            </a:avLst>
          </a:prstGeom>
          <a:solidFill>
            <a:srgbClr val="BFBFBF">
              <a:alpha val="50196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84975" y="4145692"/>
            <a:ext cx="3200400" cy="2514600"/>
            <a:chOff x="584975" y="4145692"/>
            <a:chExt cx="3200400" cy="2514600"/>
          </a:xfrm>
        </p:grpSpPr>
        <p:sp>
          <p:nvSpPr>
            <p:cNvPr id="25" name="Oval 6"/>
            <p:cNvSpPr>
              <a:spLocks noChangeArrowheads="1"/>
            </p:cNvSpPr>
            <p:nvPr/>
          </p:nvSpPr>
          <p:spPr bwMode="auto">
            <a:xfrm>
              <a:off x="2261375" y="4145692"/>
              <a:ext cx="381000" cy="381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Arial" charset="0"/>
                  <a:ea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26" name="Oval 7"/>
            <p:cNvSpPr>
              <a:spLocks noChangeArrowheads="1"/>
            </p:cNvSpPr>
            <p:nvPr/>
          </p:nvSpPr>
          <p:spPr bwMode="auto">
            <a:xfrm>
              <a:off x="3404375" y="5136292"/>
              <a:ext cx="381000" cy="38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Arial" charset="0"/>
                  <a:ea typeface="Arial" charset="0"/>
                  <a:cs typeface="Arial" charset="0"/>
                </a:rPr>
                <a:t>G</a:t>
              </a:r>
              <a:endParaRPr lang="en-US" sz="20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7" name="Oval 8"/>
            <p:cNvSpPr>
              <a:spLocks noChangeArrowheads="1"/>
            </p:cNvSpPr>
            <p:nvPr/>
          </p:nvSpPr>
          <p:spPr bwMode="auto">
            <a:xfrm>
              <a:off x="1194575" y="5136292"/>
              <a:ext cx="381000" cy="38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Arial" charset="0"/>
                  <a:ea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28" name="Oval 9"/>
            <p:cNvSpPr>
              <a:spLocks noChangeArrowheads="1"/>
            </p:cNvSpPr>
            <p:nvPr/>
          </p:nvSpPr>
          <p:spPr bwMode="auto">
            <a:xfrm>
              <a:off x="584975" y="6279292"/>
              <a:ext cx="381000" cy="38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Arial" charset="0"/>
                  <a:ea typeface="Arial" charset="0"/>
                  <a:cs typeface="Arial" charset="0"/>
                </a:rPr>
                <a:t>G</a:t>
              </a:r>
              <a:endParaRPr lang="en-US" sz="20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9" name="Oval 10"/>
            <p:cNvSpPr>
              <a:spLocks noChangeArrowheads="1"/>
            </p:cNvSpPr>
            <p:nvPr/>
          </p:nvSpPr>
          <p:spPr bwMode="auto">
            <a:xfrm>
              <a:off x="1727975" y="6279292"/>
              <a:ext cx="381000" cy="38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Arial" charset="0"/>
                  <a:ea typeface="Arial" charset="0"/>
                  <a:cs typeface="Arial" charset="0"/>
                </a:rPr>
                <a:t>C</a:t>
              </a:r>
              <a:endParaRPr lang="en-US" sz="2000" dirty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30" name="AutoShape 15"/>
            <p:cNvCxnSpPr>
              <a:cxnSpLocks noChangeShapeType="1"/>
            </p:cNvCxnSpPr>
            <p:nvPr/>
          </p:nvCxnSpPr>
          <p:spPr bwMode="auto">
            <a:xfrm flipH="1">
              <a:off x="1520013" y="4471130"/>
              <a:ext cx="796925" cy="7207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1" name="AutoShape 16"/>
            <p:cNvCxnSpPr>
              <a:cxnSpLocks noChangeShapeType="1"/>
            </p:cNvCxnSpPr>
            <p:nvPr/>
          </p:nvCxnSpPr>
          <p:spPr bwMode="auto">
            <a:xfrm>
              <a:off x="2586813" y="4471130"/>
              <a:ext cx="873125" cy="7207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2" name="AutoShape 17"/>
            <p:cNvCxnSpPr>
              <a:cxnSpLocks noChangeShapeType="1"/>
            </p:cNvCxnSpPr>
            <p:nvPr/>
          </p:nvCxnSpPr>
          <p:spPr bwMode="auto">
            <a:xfrm flipH="1">
              <a:off x="775475" y="5461730"/>
              <a:ext cx="474663" cy="8175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3" name="AutoShape 18"/>
            <p:cNvCxnSpPr>
              <a:cxnSpLocks noChangeShapeType="1"/>
            </p:cNvCxnSpPr>
            <p:nvPr/>
          </p:nvCxnSpPr>
          <p:spPr bwMode="auto">
            <a:xfrm>
              <a:off x="1520013" y="5461730"/>
              <a:ext cx="398462" cy="8175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8" name="Text Box 29"/>
            <p:cNvSpPr txBox="1">
              <a:spLocks noChangeArrowheads="1"/>
            </p:cNvSpPr>
            <p:nvPr/>
          </p:nvSpPr>
          <p:spPr bwMode="auto">
            <a:xfrm>
              <a:off x="2998751" y="4478484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Arial" charset="0"/>
                  <a:ea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40" name="Text Box 29"/>
            <p:cNvSpPr txBox="1">
              <a:spLocks noChangeArrowheads="1"/>
            </p:cNvSpPr>
            <p:nvPr/>
          </p:nvSpPr>
          <p:spPr bwMode="auto">
            <a:xfrm>
              <a:off x="1647696" y="4535239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Arial" charset="0"/>
                  <a:ea typeface="Arial" charset="0"/>
                  <a:cs typeface="Arial" charset="0"/>
                </a:rPr>
                <a:t>1</a:t>
              </a:r>
              <a:endParaRPr lang="en-US" b="1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1" name="Text Box 29"/>
            <p:cNvSpPr txBox="1">
              <a:spLocks noChangeArrowheads="1"/>
            </p:cNvSpPr>
            <p:nvPr/>
          </p:nvSpPr>
          <p:spPr bwMode="auto">
            <a:xfrm>
              <a:off x="718458" y="5620701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Arial" charset="0"/>
                  <a:ea typeface="Arial" charset="0"/>
                  <a:cs typeface="Arial" charset="0"/>
                </a:rPr>
                <a:t>1</a:t>
              </a:r>
              <a:endParaRPr lang="en-US" b="1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2" name="Text Box 29"/>
            <p:cNvSpPr txBox="1">
              <a:spLocks noChangeArrowheads="1"/>
            </p:cNvSpPr>
            <p:nvPr/>
          </p:nvSpPr>
          <p:spPr bwMode="auto">
            <a:xfrm>
              <a:off x="1722441" y="5633517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Arial" charset="0"/>
                  <a:ea typeface="Arial" charset="0"/>
                  <a:cs typeface="Arial" charset="0"/>
                </a:rPr>
                <a:t>1</a:t>
              </a:r>
              <a:endParaRPr lang="en-US" b="1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427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817604" y="8629"/>
            <a:ext cx="1295400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Summary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771" y="954"/>
            <a:ext cx="1259054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Overview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965004" y="8629"/>
            <a:ext cx="2454596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Uninformed Search</a:t>
            </a:r>
            <a:endParaRPr lang="en-US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876800" y="0"/>
            <a:ext cx="2514600" cy="27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Informed Search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C06F-56FD-4A19-85AD-54BFBC2DB0C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1C Big Maze Depth First Searc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06421" y="1383719"/>
            <a:ext cx="4094765" cy="4521827"/>
          </a:xfrm>
          <a:prstGeom prst="rect">
            <a:avLst/>
          </a:prstGeom>
        </p:spPr>
      </p:pic>
      <p:pic>
        <p:nvPicPr>
          <p:cNvPr id="6" name="2C Big Maze Breadth First Search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7850" y="1401082"/>
            <a:ext cx="4107327" cy="4521826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6170271" y="6069361"/>
            <a:ext cx="1167063" cy="45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altLang="en-US" sz="2000" smtClean="0">
                <a:latin typeface="Arial" charset="0"/>
                <a:ea typeface="Arial" charset="0"/>
                <a:cs typeface="Arial" charset="0"/>
              </a:rPr>
              <a:t>DFS</a:t>
            </a:r>
            <a:endParaRPr lang="en-US" altLang="en-US" sz="20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1827981" y="6069361"/>
            <a:ext cx="1167063" cy="45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altLang="en-US" sz="2000" dirty="0" smtClean="0">
                <a:latin typeface="Arial" charset="0"/>
                <a:ea typeface="Arial" charset="0"/>
                <a:cs typeface="Arial" charset="0"/>
              </a:rPr>
              <a:t>BFS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6284978" y="6524051"/>
            <a:ext cx="2859022" cy="346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Credit: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muneems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/YouTube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6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13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304800" y="1295400"/>
                <a:ext cx="8839200" cy="55626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dirty="0" smtClean="0"/>
                  <a:t>Strategy: expands cheapest node first</a:t>
                </a:r>
              </a:p>
              <a:p>
                <a:pPr lvl="1">
                  <a:lnSpc>
                    <a:spcPct val="130000"/>
                  </a:lnSpc>
                </a:pPr>
                <a:r>
                  <a:rPr lang="en-US" dirty="0" smtClean="0"/>
                  <a:t>Process all nodes with cost less than cheapest solution</a:t>
                </a:r>
              </a:p>
              <a:p>
                <a:pPr lvl="1">
                  <a:lnSpc>
                    <a:spcPct val="130000"/>
                  </a:lnSpc>
                </a:pPr>
                <a:r>
                  <a:rPr lang="en-US" dirty="0" smtClean="0"/>
                  <a:t>Priority queue: ordered by path (cumulative) cost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𝑔</m:t>
                    </m:r>
                    <m:r>
                      <a:rPr lang="en-US" i="1" dirty="0" smtClean="0">
                        <a:latin typeface="Cambria Math" charset="0"/>
                      </a:rPr>
                      <m:t>(</m:t>
                    </m:r>
                    <m:r>
                      <a:rPr lang="en-US" i="1" dirty="0" smtClean="0">
                        <a:latin typeface="Cambria Math" charset="0"/>
                      </a:rPr>
                      <m:t>𝑛</m:t>
                    </m:r>
                    <m:r>
                      <a:rPr lang="en-US" i="1" dirty="0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lnSpc>
                    <a:spcPct val="130000"/>
                  </a:lnSpc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304800" y="1295400"/>
                <a:ext cx="8839200" cy="5562600"/>
              </a:xfrm>
              <a:blipFill rotWithShape="0">
                <a:blip r:embed="rId3"/>
                <a:stretch>
                  <a:fillRect l="-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Uniform-Cost Search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817604" y="8629"/>
            <a:ext cx="1295400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Summary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771" y="954"/>
            <a:ext cx="1259054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Overview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965004" y="8629"/>
            <a:ext cx="2454596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Uninformed Search</a:t>
            </a:r>
            <a:endParaRPr lang="en-US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876800" y="0"/>
            <a:ext cx="2514600" cy="27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Informed Search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C06F-56FD-4A19-85AD-54BFBC2DB0C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Oval 2"/>
          <p:cNvSpPr>
            <a:spLocks noChangeArrowheads="1"/>
          </p:cNvSpPr>
          <p:nvPr/>
        </p:nvSpPr>
        <p:spPr bwMode="auto">
          <a:xfrm>
            <a:off x="811339" y="3352800"/>
            <a:ext cx="381000" cy="381000"/>
          </a:xfrm>
          <a:prstGeom prst="ellipse">
            <a:avLst/>
          </a:prstGeom>
          <a:solidFill>
            <a:srgbClr val="FFFFFF"/>
          </a:solidFill>
          <a:ln w="889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944689" y="3398838"/>
            <a:ext cx="577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Aft>
                <a:spcPts val="1000"/>
              </a:spcAft>
              <a:defRPr/>
            </a:pPr>
            <a:r>
              <a:rPr lang="en-US" sz="1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</a:t>
            </a:r>
            <a:endParaRPr lang="en-US" sz="16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911477" y="3825875"/>
            <a:ext cx="1365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Aft>
                <a:spcPts val="100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B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897314" y="3398838"/>
            <a:ext cx="1603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Aft>
                <a:spcPts val="100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G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3003677" y="3398838"/>
            <a:ext cx="3847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1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1822577" y="3302000"/>
            <a:ext cx="2276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Aft>
                <a:spcPts val="100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1024064" y="3746500"/>
            <a:ext cx="29210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1112964" y="3798888"/>
            <a:ext cx="113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Aft>
                <a:spcPts val="100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2595689" y="3868738"/>
            <a:ext cx="113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Aft>
                <a:spcPts val="100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2538539" y="4270375"/>
            <a:ext cx="14747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Aft>
                <a:spcPts val="100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  <p:cxnSp>
        <p:nvCxnSpPr>
          <p:cNvPr id="23" name="Shape 65"/>
          <p:cNvCxnSpPr>
            <a:cxnSpLocks noChangeShapeType="1"/>
          </p:cNvCxnSpPr>
          <p:nvPr/>
        </p:nvCxnSpPr>
        <p:spPr bwMode="auto">
          <a:xfrm rot="16200000" flipH="1">
            <a:off x="2068639" y="4038600"/>
            <a:ext cx="266700" cy="419100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4" name="Oval 2"/>
          <p:cNvSpPr>
            <a:spLocks noChangeArrowheads="1"/>
          </p:cNvSpPr>
          <p:nvPr/>
        </p:nvSpPr>
        <p:spPr bwMode="auto">
          <a:xfrm>
            <a:off x="2792539" y="3352800"/>
            <a:ext cx="381000" cy="381000"/>
          </a:xfrm>
          <a:prstGeom prst="ellipse">
            <a:avLst/>
          </a:prstGeom>
          <a:noFill/>
          <a:ln w="889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Oval 2"/>
          <p:cNvSpPr>
            <a:spLocks noChangeArrowheads="1"/>
          </p:cNvSpPr>
          <p:nvPr/>
        </p:nvSpPr>
        <p:spPr bwMode="auto">
          <a:xfrm>
            <a:off x="2411539" y="4191000"/>
            <a:ext cx="381000" cy="381000"/>
          </a:xfrm>
          <a:prstGeom prst="ellipse">
            <a:avLst/>
          </a:prstGeom>
          <a:noFill/>
          <a:ln w="889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Oval 2"/>
          <p:cNvSpPr>
            <a:spLocks noChangeArrowheads="1"/>
          </p:cNvSpPr>
          <p:nvPr/>
        </p:nvSpPr>
        <p:spPr bwMode="auto">
          <a:xfrm>
            <a:off x="1801939" y="3733800"/>
            <a:ext cx="381000" cy="381000"/>
          </a:xfrm>
          <a:prstGeom prst="ellipse">
            <a:avLst/>
          </a:prstGeom>
          <a:noFill/>
          <a:ln w="889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7" name="Shape 72"/>
          <p:cNvCxnSpPr>
            <a:cxnSpLocks noChangeShapeType="1"/>
          </p:cNvCxnSpPr>
          <p:nvPr/>
        </p:nvCxnSpPr>
        <p:spPr bwMode="auto">
          <a:xfrm rot="16200000" flipH="1">
            <a:off x="1346327" y="3468688"/>
            <a:ext cx="246062" cy="665162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8" name="Shape 74"/>
          <p:cNvCxnSpPr>
            <a:cxnSpLocks noChangeShapeType="1"/>
          </p:cNvCxnSpPr>
          <p:nvPr/>
        </p:nvCxnSpPr>
        <p:spPr bwMode="auto">
          <a:xfrm flipV="1">
            <a:off x="2182939" y="3678238"/>
            <a:ext cx="665163" cy="246062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9" name="Straight Arrow Connector 76"/>
          <p:cNvCxnSpPr>
            <a:cxnSpLocks noChangeShapeType="1"/>
          </p:cNvCxnSpPr>
          <p:nvPr/>
        </p:nvCxnSpPr>
        <p:spPr bwMode="auto">
          <a:xfrm>
            <a:off x="1192339" y="3543300"/>
            <a:ext cx="16002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0" name="Rectangle 26"/>
          <p:cNvSpPr>
            <a:spLocks noChangeArrowheads="1"/>
          </p:cNvSpPr>
          <p:nvPr/>
        </p:nvSpPr>
        <p:spPr bwMode="auto">
          <a:xfrm>
            <a:off x="1954339" y="4267200"/>
            <a:ext cx="113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Aft>
                <a:spcPts val="100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824461" y="46482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Oval 32"/>
          <p:cNvSpPr>
            <a:spLocks noChangeArrowheads="1"/>
          </p:cNvSpPr>
          <p:nvPr/>
        </p:nvSpPr>
        <p:spPr bwMode="auto">
          <a:xfrm>
            <a:off x="824461" y="5181600"/>
            <a:ext cx="381000" cy="3810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Oval 33"/>
          <p:cNvSpPr>
            <a:spLocks noChangeArrowheads="1"/>
          </p:cNvSpPr>
          <p:nvPr/>
        </p:nvSpPr>
        <p:spPr bwMode="auto">
          <a:xfrm>
            <a:off x="824461" y="5715000"/>
            <a:ext cx="381000" cy="3810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Oval 34"/>
          <p:cNvSpPr>
            <a:spLocks noChangeArrowheads="1"/>
          </p:cNvSpPr>
          <p:nvPr/>
        </p:nvSpPr>
        <p:spPr bwMode="auto">
          <a:xfrm>
            <a:off x="824461" y="62484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1357861" y="4648200"/>
            <a:ext cx="17652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  <a:ea typeface="Arial" charset="0"/>
                <a:cs typeface="Arial" charset="0"/>
              </a:rPr>
              <a:t>not generated</a:t>
            </a:r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1357861" y="5165725"/>
            <a:ext cx="13372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  <a:ea typeface="Arial" charset="0"/>
                <a:cs typeface="Arial" charset="0"/>
              </a:rPr>
              <a:t>on frontier</a:t>
            </a:r>
          </a:p>
        </p:txBody>
      </p:sp>
      <p:sp>
        <p:nvSpPr>
          <p:cNvPr id="37" name="Text Box 37"/>
          <p:cNvSpPr txBox="1">
            <a:spLocks noChangeArrowheads="1"/>
          </p:cNvSpPr>
          <p:nvPr/>
        </p:nvSpPr>
        <p:spPr bwMode="auto">
          <a:xfrm>
            <a:off x="1357861" y="5699125"/>
            <a:ext cx="13805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  <a:ea typeface="Arial" charset="0"/>
                <a:cs typeface="Arial" charset="0"/>
              </a:rPr>
              <a:t>in memory</a:t>
            </a:r>
          </a:p>
        </p:txBody>
      </p:sp>
      <p:sp>
        <p:nvSpPr>
          <p:cNvPr id="38" name="Text Box 38"/>
          <p:cNvSpPr txBox="1">
            <a:spLocks noChangeArrowheads="1"/>
          </p:cNvSpPr>
          <p:nvPr/>
        </p:nvSpPr>
        <p:spPr bwMode="auto">
          <a:xfrm>
            <a:off x="1357861" y="6248400"/>
            <a:ext cx="10262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  <a:ea typeface="Arial" charset="0"/>
                <a:cs typeface="Arial" charset="0"/>
              </a:rPr>
              <a:t>deleted</a:t>
            </a:r>
          </a:p>
        </p:txBody>
      </p:sp>
      <p:sp>
        <p:nvSpPr>
          <p:cNvPr id="39" name="Oval 6"/>
          <p:cNvSpPr>
            <a:spLocks noChangeArrowheads="1"/>
          </p:cNvSpPr>
          <p:nvPr/>
        </p:nvSpPr>
        <p:spPr bwMode="auto">
          <a:xfrm>
            <a:off x="5391150" y="3758670"/>
            <a:ext cx="381000" cy="3810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  <a:ea typeface="Arial" charset="0"/>
                <a:cs typeface="Arial" charset="0"/>
              </a:rPr>
              <a:t>I</a:t>
            </a:r>
          </a:p>
        </p:txBody>
      </p:sp>
      <p:sp>
        <p:nvSpPr>
          <p:cNvPr id="40" name="Oval 7"/>
          <p:cNvSpPr>
            <a:spLocks noChangeArrowheads="1"/>
          </p:cNvSpPr>
          <p:nvPr/>
        </p:nvSpPr>
        <p:spPr bwMode="auto">
          <a:xfrm>
            <a:off x="6534150" y="474927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  <a:ea typeface="Arial" charset="0"/>
                <a:cs typeface="Arial" charset="0"/>
              </a:rPr>
              <a:t>G</a:t>
            </a:r>
          </a:p>
        </p:txBody>
      </p:sp>
      <p:sp>
        <p:nvSpPr>
          <p:cNvPr id="41" name="Oval 8"/>
          <p:cNvSpPr>
            <a:spLocks noChangeArrowheads="1"/>
          </p:cNvSpPr>
          <p:nvPr/>
        </p:nvSpPr>
        <p:spPr bwMode="auto">
          <a:xfrm>
            <a:off x="4324350" y="474927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42" name="Oval 9"/>
          <p:cNvSpPr>
            <a:spLocks noChangeArrowheads="1"/>
          </p:cNvSpPr>
          <p:nvPr/>
        </p:nvSpPr>
        <p:spPr bwMode="auto">
          <a:xfrm>
            <a:off x="5026025" y="589227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  <a:ea typeface="Arial" charset="0"/>
                <a:cs typeface="Arial" charset="0"/>
              </a:rPr>
              <a:t>G</a:t>
            </a:r>
          </a:p>
        </p:txBody>
      </p:sp>
      <p:cxnSp>
        <p:nvCxnSpPr>
          <p:cNvPr id="43" name="AutoShape 15"/>
          <p:cNvCxnSpPr>
            <a:cxnSpLocks noChangeShapeType="1"/>
            <a:stCxn id="42" idx="3"/>
            <a:endCxn id="44" idx="7"/>
          </p:cNvCxnSpPr>
          <p:nvPr/>
        </p:nvCxnSpPr>
        <p:spPr bwMode="auto">
          <a:xfrm flipH="1">
            <a:off x="4649788" y="4084108"/>
            <a:ext cx="796925" cy="720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4" name="AutoShape 16"/>
          <p:cNvCxnSpPr>
            <a:cxnSpLocks noChangeShapeType="1"/>
            <a:stCxn id="42" idx="5"/>
            <a:endCxn id="43" idx="1"/>
          </p:cNvCxnSpPr>
          <p:nvPr/>
        </p:nvCxnSpPr>
        <p:spPr bwMode="auto">
          <a:xfrm>
            <a:off x="5716588" y="4084108"/>
            <a:ext cx="873125" cy="720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5" name="AutoShape 17"/>
          <p:cNvCxnSpPr>
            <a:cxnSpLocks noChangeShapeType="1"/>
            <a:stCxn id="44" idx="5"/>
            <a:endCxn id="45" idx="0"/>
          </p:cNvCxnSpPr>
          <p:nvPr/>
        </p:nvCxnSpPr>
        <p:spPr bwMode="auto">
          <a:xfrm rot="16200000" flipH="1">
            <a:off x="4524376" y="5200120"/>
            <a:ext cx="817562" cy="566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6" name="Text Box 23"/>
          <p:cNvSpPr txBox="1">
            <a:spLocks noChangeArrowheads="1"/>
          </p:cNvSpPr>
          <p:nvPr/>
        </p:nvSpPr>
        <p:spPr bwMode="auto">
          <a:xfrm>
            <a:off x="5257800" y="3498320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47" name="Text Box 24"/>
          <p:cNvSpPr txBox="1">
            <a:spLocks noChangeArrowheads="1"/>
          </p:cNvSpPr>
          <p:nvPr/>
        </p:nvSpPr>
        <p:spPr bwMode="auto">
          <a:xfrm>
            <a:off x="4248150" y="4444470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48" name="Text Box 28"/>
          <p:cNvSpPr txBox="1">
            <a:spLocks noChangeArrowheads="1"/>
          </p:cNvSpPr>
          <p:nvPr/>
        </p:nvSpPr>
        <p:spPr bwMode="auto">
          <a:xfrm>
            <a:off x="4873625" y="5587470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50" name="TextBox 57"/>
          <p:cNvSpPr txBox="1">
            <a:spLocks noChangeArrowheads="1"/>
          </p:cNvSpPr>
          <p:nvPr/>
        </p:nvSpPr>
        <p:spPr bwMode="auto">
          <a:xfrm>
            <a:off x="4933157" y="3088914"/>
            <a:ext cx="13019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  <a:ea typeface="Arial" charset="0"/>
                <a:cs typeface="Arial" charset="0"/>
              </a:rPr>
              <a:t>Search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8"/>
              <p:cNvSpPr txBox="1">
                <a:spLocks noChangeArrowheads="1"/>
              </p:cNvSpPr>
              <p:nvPr/>
            </p:nvSpPr>
            <p:spPr bwMode="auto">
              <a:xfrm>
                <a:off x="5816482" y="3742264"/>
                <a:ext cx="104310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𝑔</m:t>
                      </m:r>
                      <m:r>
                        <a:rPr lang="en-US" sz="160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(</m:t>
                      </m:r>
                      <m:r>
                        <a:rPr lang="en-US" sz="1600" b="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𝐼</m:t>
                      </m:r>
                      <m:r>
                        <a:rPr lang="en-US" sz="160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)=0</m:t>
                      </m:r>
                    </m:oMath>
                  </m:oMathPara>
                </a14:m>
                <a:endParaRPr lang="en-US" sz="16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51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16482" y="3742264"/>
                <a:ext cx="1043106" cy="338554"/>
              </a:xfrm>
              <a:prstGeom prst="rect">
                <a:avLst/>
              </a:prstGeom>
              <a:blipFill rotWithShape="0">
                <a:blip r:embed="rId4"/>
                <a:stretch>
                  <a:fillRect b="-1454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>
                <a:spLocks noChangeArrowheads="1"/>
              </p:cNvSpPr>
              <p:nvPr/>
            </p:nvSpPr>
            <p:spPr bwMode="auto">
              <a:xfrm>
                <a:off x="4713868" y="4733349"/>
                <a:ext cx="1062727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𝑔</m:t>
                      </m:r>
                      <m:r>
                        <a:rPr lang="en-US" sz="160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(</m:t>
                      </m:r>
                      <m:r>
                        <a:rPr lang="en-US" sz="1600" b="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𝐵</m:t>
                      </m:r>
                      <m:r>
                        <a:rPr lang="en-US" sz="160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)=4</m:t>
                      </m:r>
                    </m:oMath>
                  </m:oMathPara>
                </a14:m>
                <a:endParaRPr lang="en-US" sz="16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13868" y="4733349"/>
                <a:ext cx="1062727" cy="338554"/>
              </a:xfrm>
              <a:prstGeom prst="rect">
                <a:avLst/>
              </a:prstGeom>
              <a:blipFill rotWithShape="0">
                <a:blip r:embed="rId5"/>
                <a:stretch>
                  <a:fillRect b="-142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>
                <a:spLocks noChangeArrowheads="1"/>
              </p:cNvSpPr>
              <p:nvPr/>
            </p:nvSpPr>
            <p:spPr bwMode="auto">
              <a:xfrm>
                <a:off x="6923612" y="4733349"/>
                <a:ext cx="117525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𝑔</m:t>
                      </m:r>
                      <m:r>
                        <a:rPr lang="en-US" sz="160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(</m:t>
                      </m:r>
                      <m:r>
                        <a:rPr lang="en-US" sz="1600" b="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𝐺</m:t>
                      </m:r>
                      <m:r>
                        <a:rPr lang="en-US" sz="160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)=10</m:t>
                      </m:r>
                    </m:oMath>
                  </m:oMathPara>
                </a14:m>
                <a:endParaRPr lang="en-US" sz="16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23612" y="4733349"/>
                <a:ext cx="1175258" cy="338554"/>
              </a:xfrm>
              <a:prstGeom prst="rect">
                <a:avLst/>
              </a:prstGeom>
              <a:blipFill rotWithShape="0">
                <a:blip r:embed="rId6"/>
                <a:stretch>
                  <a:fillRect b="-142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>
                <a:spLocks noChangeArrowheads="1"/>
              </p:cNvSpPr>
              <p:nvPr/>
            </p:nvSpPr>
            <p:spPr bwMode="auto">
              <a:xfrm>
                <a:off x="5391150" y="5936720"/>
                <a:ext cx="106144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𝑔</m:t>
                      </m:r>
                      <m:r>
                        <a:rPr lang="en-US" sz="160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(</m:t>
                      </m:r>
                      <m:r>
                        <a:rPr lang="en-US" sz="1600" b="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𝐺</m:t>
                      </m:r>
                      <m:r>
                        <a:rPr lang="en-US" sz="160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)=9</m:t>
                      </m:r>
                    </m:oMath>
                  </m:oMathPara>
                </a14:m>
                <a:endParaRPr lang="en-US" sz="16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1150" y="5936720"/>
                <a:ext cx="1061444" cy="338554"/>
              </a:xfrm>
              <a:prstGeom prst="rect">
                <a:avLst/>
              </a:prstGeom>
              <a:blipFill rotWithShape="0">
                <a:blip r:embed="rId7"/>
                <a:stretch>
                  <a:fillRect b="-1454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9"/>
          <p:cNvSpPr>
            <a:spLocks noChangeArrowheads="1"/>
          </p:cNvSpPr>
          <p:nvPr/>
        </p:nvSpPr>
        <p:spPr bwMode="auto">
          <a:xfrm>
            <a:off x="3181350" y="593672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>
                <a:spLocks noChangeArrowheads="1"/>
              </p:cNvSpPr>
              <p:nvPr/>
            </p:nvSpPr>
            <p:spPr bwMode="auto">
              <a:xfrm>
                <a:off x="3540990" y="5946629"/>
                <a:ext cx="105343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𝑔</m:t>
                      </m:r>
                      <m:r>
                        <a:rPr lang="en-US" sz="160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(</m:t>
                      </m:r>
                      <m:r>
                        <a:rPr lang="en-US" sz="1600" b="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𝐶</m:t>
                      </m:r>
                      <m:r>
                        <a:rPr lang="en-US" sz="160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)=7</m:t>
                      </m:r>
                    </m:oMath>
                  </m:oMathPara>
                </a14:m>
                <a:endParaRPr lang="en-US" sz="16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0990" y="5946629"/>
                <a:ext cx="1053430" cy="338554"/>
              </a:xfrm>
              <a:prstGeom prst="rect">
                <a:avLst/>
              </a:prstGeom>
              <a:blipFill rotWithShape="0">
                <a:blip r:embed="rId8"/>
                <a:stretch>
                  <a:fillRect b="-142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Arrow Connector 82"/>
          <p:cNvCxnSpPr>
            <a:cxnSpLocks noChangeShapeType="1"/>
            <a:stCxn id="44" idx="3"/>
          </p:cNvCxnSpPr>
          <p:nvPr/>
        </p:nvCxnSpPr>
        <p:spPr bwMode="auto">
          <a:xfrm rot="5400000">
            <a:off x="3484563" y="5096933"/>
            <a:ext cx="917575" cy="8731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8" name="Text Box 26"/>
          <p:cNvSpPr txBox="1">
            <a:spLocks noChangeArrowheads="1"/>
          </p:cNvSpPr>
          <p:nvPr/>
        </p:nvSpPr>
        <p:spPr bwMode="auto">
          <a:xfrm>
            <a:off x="3048000" y="5676370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59" name="TextBox 56"/>
          <p:cNvSpPr txBox="1">
            <a:spLocks noChangeArrowheads="1"/>
          </p:cNvSpPr>
          <p:nvPr/>
        </p:nvSpPr>
        <p:spPr bwMode="auto">
          <a:xfrm>
            <a:off x="1330856" y="2959269"/>
            <a:ext cx="13244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State space</a:t>
            </a:r>
          </a:p>
        </p:txBody>
      </p:sp>
    </p:spTree>
    <p:extLst>
      <p:ext uri="{BB962C8B-B14F-4D97-AF65-F5344CB8AC3E}">
        <p14:creationId xmlns:p14="http://schemas.microsoft.com/office/powerpoint/2010/main" val="94784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99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FF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FF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99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FF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FF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99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99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52" grpId="0"/>
      <p:bldP spid="53" grpId="0"/>
      <p:bldP spid="54" grpId="0"/>
      <p:bldP spid="56" grpId="0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304800" y="1295400"/>
                <a:ext cx="8839200" cy="55626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dirty="0" smtClean="0"/>
                  <a:t>Strategy: expands cheapest node first</a:t>
                </a:r>
              </a:p>
              <a:p>
                <a:pPr lvl="1">
                  <a:lnSpc>
                    <a:spcPct val="130000"/>
                  </a:lnSpc>
                </a:pPr>
                <a:r>
                  <a:rPr lang="en-US" dirty="0" smtClean="0"/>
                  <a:t>Process all nodes with cost less than cheapest solution</a:t>
                </a:r>
              </a:p>
              <a:p>
                <a:pPr lvl="1">
                  <a:lnSpc>
                    <a:spcPct val="130000"/>
                  </a:lnSpc>
                </a:pPr>
                <a:r>
                  <a:rPr lang="en-US" dirty="0" smtClean="0"/>
                  <a:t>Priority queue: ordered by path (cumulative) cost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𝑔</m:t>
                    </m:r>
                    <m:r>
                      <a:rPr lang="en-US" i="1" dirty="0" smtClean="0">
                        <a:latin typeface="Cambria Math" charset="0"/>
                      </a:rPr>
                      <m:t>(</m:t>
                    </m:r>
                    <m:r>
                      <a:rPr lang="en-US" i="1" dirty="0" smtClean="0">
                        <a:latin typeface="Cambria Math" charset="0"/>
                      </a:rPr>
                      <m:t>𝑛</m:t>
                    </m:r>
                    <m:r>
                      <a:rPr lang="en-US" i="1" dirty="0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lnSpc>
                    <a:spcPct val="130000"/>
                  </a:lnSpc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304800" y="1295400"/>
                <a:ext cx="8839200" cy="5562600"/>
              </a:xfrm>
              <a:blipFill rotWithShape="0">
                <a:blip r:embed="rId3"/>
                <a:stretch>
                  <a:fillRect l="-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Uniform-Cost Search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817604" y="8629"/>
            <a:ext cx="1295400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Summary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771" y="954"/>
            <a:ext cx="1259054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Overview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965004" y="8629"/>
            <a:ext cx="2454596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Uninformed Search</a:t>
            </a:r>
            <a:endParaRPr lang="en-US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876800" y="0"/>
            <a:ext cx="2514600" cy="27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Informed Search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C06F-56FD-4A19-85AD-54BFBC2DB0C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Oval 2"/>
          <p:cNvSpPr>
            <a:spLocks noChangeArrowheads="1"/>
          </p:cNvSpPr>
          <p:nvPr/>
        </p:nvSpPr>
        <p:spPr bwMode="auto">
          <a:xfrm>
            <a:off x="811339" y="3352800"/>
            <a:ext cx="381000" cy="381000"/>
          </a:xfrm>
          <a:prstGeom prst="ellipse">
            <a:avLst/>
          </a:prstGeom>
          <a:solidFill>
            <a:srgbClr val="FFFFFF"/>
          </a:solidFill>
          <a:ln w="889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944689" y="3398838"/>
            <a:ext cx="577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Aft>
                <a:spcPts val="1000"/>
              </a:spcAft>
              <a:defRPr/>
            </a:pPr>
            <a:r>
              <a:rPr lang="en-US" sz="1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</a:t>
            </a:r>
            <a:endParaRPr lang="en-US" sz="16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911477" y="3825875"/>
            <a:ext cx="1365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Aft>
                <a:spcPts val="100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B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897314" y="3398838"/>
            <a:ext cx="1603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Aft>
                <a:spcPts val="100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G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3003677" y="3398838"/>
            <a:ext cx="3847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1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1822577" y="3302000"/>
            <a:ext cx="2276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Aft>
                <a:spcPts val="100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1024064" y="3746500"/>
            <a:ext cx="29210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1112964" y="3798888"/>
            <a:ext cx="113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Aft>
                <a:spcPts val="100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2595689" y="3868738"/>
            <a:ext cx="113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Aft>
                <a:spcPts val="100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2538539" y="4270375"/>
            <a:ext cx="14747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Aft>
                <a:spcPts val="100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  <p:cxnSp>
        <p:nvCxnSpPr>
          <p:cNvPr id="23" name="Shape 65"/>
          <p:cNvCxnSpPr>
            <a:cxnSpLocks noChangeShapeType="1"/>
          </p:cNvCxnSpPr>
          <p:nvPr/>
        </p:nvCxnSpPr>
        <p:spPr bwMode="auto">
          <a:xfrm rot="16200000" flipH="1">
            <a:off x="2068639" y="4038600"/>
            <a:ext cx="266700" cy="419100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4" name="Oval 2"/>
          <p:cNvSpPr>
            <a:spLocks noChangeArrowheads="1"/>
          </p:cNvSpPr>
          <p:nvPr/>
        </p:nvSpPr>
        <p:spPr bwMode="auto">
          <a:xfrm>
            <a:off x="2792539" y="3352800"/>
            <a:ext cx="381000" cy="381000"/>
          </a:xfrm>
          <a:prstGeom prst="ellipse">
            <a:avLst/>
          </a:prstGeom>
          <a:noFill/>
          <a:ln w="889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Oval 2"/>
          <p:cNvSpPr>
            <a:spLocks noChangeArrowheads="1"/>
          </p:cNvSpPr>
          <p:nvPr/>
        </p:nvSpPr>
        <p:spPr bwMode="auto">
          <a:xfrm>
            <a:off x="2411539" y="4191000"/>
            <a:ext cx="381000" cy="381000"/>
          </a:xfrm>
          <a:prstGeom prst="ellipse">
            <a:avLst/>
          </a:prstGeom>
          <a:noFill/>
          <a:ln w="889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Oval 2"/>
          <p:cNvSpPr>
            <a:spLocks noChangeArrowheads="1"/>
          </p:cNvSpPr>
          <p:nvPr/>
        </p:nvSpPr>
        <p:spPr bwMode="auto">
          <a:xfrm>
            <a:off x="1801939" y="3733800"/>
            <a:ext cx="381000" cy="381000"/>
          </a:xfrm>
          <a:prstGeom prst="ellipse">
            <a:avLst/>
          </a:prstGeom>
          <a:noFill/>
          <a:ln w="889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7" name="Shape 72"/>
          <p:cNvCxnSpPr>
            <a:cxnSpLocks noChangeShapeType="1"/>
          </p:cNvCxnSpPr>
          <p:nvPr/>
        </p:nvCxnSpPr>
        <p:spPr bwMode="auto">
          <a:xfrm rot="16200000" flipH="1">
            <a:off x="1346327" y="3468688"/>
            <a:ext cx="246062" cy="665162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8" name="Shape 74"/>
          <p:cNvCxnSpPr>
            <a:cxnSpLocks noChangeShapeType="1"/>
          </p:cNvCxnSpPr>
          <p:nvPr/>
        </p:nvCxnSpPr>
        <p:spPr bwMode="auto">
          <a:xfrm flipV="1">
            <a:off x="2182939" y="3678238"/>
            <a:ext cx="665163" cy="246062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9" name="Straight Arrow Connector 76"/>
          <p:cNvCxnSpPr>
            <a:cxnSpLocks noChangeShapeType="1"/>
          </p:cNvCxnSpPr>
          <p:nvPr/>
        </p:nvCxnSpPr>
        <p:spPr bwMode="auto">
          <a:xfrm>
            <a:off x="1192339" y="3543300"/>
            <a:ext cx="16002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0" name="Rectangle 26"/>
          <p:cNvSpPr>
            <a:spLocks noChangeArrowheads="1"/>
          </p:cNvSpPr>
          <p:nvPr/>
        </p:nvSpPr>
        <p:spPr bwMode="auto">
          <a:xfrm>
            <a:off x="1954339" y="4267200"/>
            <a:ext cx="113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Aft>
                <a:spcPts val="100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824461" y="46482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Oval 32"/>
          <p:cNvSpPr>
            <a:spLocks noChangeArrowheads="1"/>
          </p:cNvSpPr>
          <p:nvPr/>
        </p:nvSpPr>
        <p:spPr bwMode="auto">
          <a:xfrm>
            <a:off x="824461" y="5181600"/>
            <a:ext cx="381000" cy="3810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Oval 33"/>
          <p:cNvSpPr>
            <a:spLocks noChangeArrowheads="1"/>
          </p:cNvSpPr>
          <p:nvPr/>
        </p:nvSpPr>
        <p:spPr bwMode="auto">
          <a:xfrm>
            <a:off x="824461" y="5715000"/>
            <a:ext cx="381000" cy="3810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Oval 34"/>
          <p:cNvSpPr>
            <a:spLocks noChangeArrowheads="1"/>
          </p:cNvSpPr>
          <p:nvPr/>
        </p:nvSpPr>
        <p:spPr bwMode="auto">
          <a:xfrm>
            <a:off x="824461" y="62484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1357861" y="4648200"/>
            <a:ext cx="17652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  <a:ea typeface="Arial" charset="0"/>
                <a:cs typeface="Arial" charset="0"/>
              </a:rPr>
              <a:t>not generated</a:t>
            </a:r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1357861" y="5165725"/>
            <a:ext cx="13372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  <a:ea typeface="Arial" charset="0"/>
                <a:cs typeface="Arial" charset="0"/>
              </a:rPr>
              <a:t>on frontier</a:t>
            </a:r>
          </a:p>
        </p:txBody>
      </p:sp>
      <p:sp>
        <p:nvSpPr>
          <p:cNvPr id="37" name="Text Box 37"/>
          <p:cNvSpPr txBox="1">
            <a:spLocks noChangeArrowheads="1"/>
          </p:cNvSpPr>
          <p:nvPr/>
        </p:nvSpPr>
        <p:spPr bwMode="auto">
          <a:xfrm>
            <a:off x="1357861" y="5699125"/>
            <a:ext cx="13805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  <a:ea typeface="Arial" charset="0"/>
                <a:cs typeface="Arial" charset="0"/>
              </a:rPr>
              <a:t>in memory</a:t>
            </a:r>
          </a:p>
        </p:txBody>
      </p:sp>
      <p:sp>
        <p:nvSpPr>
          <p:cNvPr id="38" name="Text Box 38"/>
          <p:cNvSpPr txBox="1">
            <a:spLocks noChangeArrowheads="1"/>
          </p:cNvSpPr>
          <p:nvPr/>
        </p:nvSpPr>
        <p:spPr bwMode="auto">
          <a:xfrm>
            <a:off x="1357861" y="6248400"/>
            <a:ext cx="10262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  <a:ea typeface="Arial" charset="0"/>
                <a:cs typeface="Arial" charset="0"/>
              </a:rPr>
              <a:t>deleted</a:t>
            </a:r>
          </a:p>
        </p:txBody>
      </p:sp>
      <p:sp>
        <p:nvSpPr>
          <p:cNvPr id="39" name="Oval 6"/>
          <p:cNvSpPr>
            <a:spLocks noChangeArrowheads="1"/>
          </p:cNvSpPr>
          <p:nvPr/>
        </p:nvSpPr>
        <p:spPr bwMode="auto">
          <a:xfrm>
            <a:off x="5391150" y="3758670"/>
            <a:ext cx="381000" cy="3810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  <a:ea typeface="Arial" charset="0"/>
                <a:cs typeface="Arial" charset="0"/>
              </a:rPr>
              <a:t>I</a:t>
            </a:r>
          </a:p>
        </p:txBody>
      </p:sp>
      <p:sp>
        <p:nvSpPr>
          <p:cNvPr id="40" name="Oval 7"/>
          <p:cNvSpPr>
            <a:spLocks noChangeArrowheads="1"/>
          </p:cNvSpPr>
          <p:nvPr/>
        </p:nvSpPr>
        <p:spPr bwMode="auto">
          <a:xfrm>
            <a:off x="6534150" y="474927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  <a:ea typeface="Arial" charset="0"/>
                <a:cs typeface="Arial" charset="0"/>
              </a:rPr>
              <a:t>G</a:t>
            </a:r>
          </a:p>
        </p:txBody>
      </p:sp>
      <p:sp>
        <p:nvSpPr>
          <p:cNvPr id="41" name="Oval 8"/>
          <p:cNvSpPr>
            <a:spLocks noChangeArrowheads="1"/>
          </p:cNvSpPr>
          <p:nvPr/>
        </p:nvSpPr>
        <p:spPr bwMode="auto">
          <a:xfrm>
            <a:off x="4324350" y="474927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42" name="Oval 9"/>
          <p:cNvSpPr>
            <a:spLocks noChangeArrowheads="1"/>
          </p:cNvSpPr>
          <p:nvPr/>
        </p:nvSpPr>
        <p:spPr bwMode="auto">
          <a:xfrm>
            <a:off x="5026025" y="589227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  <a:ea typeface="Arial" charset="0"/>
                <a:cs typeface="Arial" charset="0"/>
              </a:rPr>
              <a:t>G</a:t>
            </a:r>
          </a:p>
        </p:txBody>
      </p:sp>
      <p:cxnSp>
        <p:nvCxnSpPr>
          <p:cNvPr id="43" name="AutoShape 15"/>
          <p:cNvCxnSpPr>
            <a:cxnSpLocks noChangeShapeType="1"/>
            <a:stCxn id="42" idx="3"/>
            <a:endCxn id="44" idx="7"/>
          </p:cNvCxnSpPr>
          <p:nvPr/>
        </p:nvCxnSpPr>
        <p:spPr bwMode="auto">
          <a:xfrm flipH="1">
            <a:off x="4649788" y="4084108"/>
            <a:ext cx="796925" cy="720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4" name="AutoShape 16"/>
          <p:cNvCxnSpPr>
            <a:cxnSpLocks noChangeShapeType="1"/>
            <a:stCxn id="42" idx="5"/>
            <a:endCxn id="43" idx="1"/>
          </p:cNvCxnSpPr>
          <p:nvPr/>
        </p:nvCxnSpPr>
        <p:spPr bwMode="auto">
          <a:xfrm>
            <a:off x="5716588" y="4084108"/>
            <a:ext cx="873125" cy="720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5" name="AutoShape 17"/>
          <p:cNvCxnSpPr>
            <a:cxnSpLocks noChangeShapeType="1"/>
            <a:stCxn id="44" idx="5"/>
            <a:endCxn id="45" idx="0"/>
          </p:cNvCxnSpPr>
          <p:nvPr/>
        </p:nvCxnSpPr>
        <p:spPr bwMode="auto">
          <a:xfrm rot="16200000" flipH="1">
            <a:off x="4524376" y="5200120"/>
            <a:ext cx="817562" cy="566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6" name="Text Box 23"/>
          <p:cNvSpPr txBox="1">
            <a:spLocks noChangeArrowheads="1"/>
          </p:cNvSpPr>
          <p:nvPr/>
        </p:nvSpPr>
        <p:spPr bwMode="auto">
          <a:xfrm>
            <a:off x="5257800" y="3498320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47" name="Text Box 24"/>
          <p:cNvSpPr txBox="1">
            <a:spLocks noChangeArrowheads="1"/>
          </p:cNvSpPr>
          <p:nvPr/>
        </p:nvSpPr>
        <p:spPr bwMode="auto">
          <a:xfrm>
            <a:off x="4248150" y="4444470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48" name="Text Box 28"/>
          <p:cNvSpPr txBox="1">
            <a:spLocks noChangeArrowheads="1"/>
          </p:cNvSpPr>
          <p:nvPr/>
        </p:nvSpPr>
        <p:spPr bwMode="auto">
          <a:xfrm>
            <a:off x="4873625" y="5587470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50" name="TextBox 57"/>
          <p:cNvSpPr txBox="1">
            <a:spLocks noChangeArrowheads="1"/>
          </p:cNvSpPr>
          <p:nvPr/>
        </p:nvSpPr>
        <p:spPr bwMode="auto">
          <a:xfrm>
            <a:off x="4933157" y="3088914"/>
            <a:ext cx="13019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  <a:ea typeface="Arial" charset="0"/>
                <a:cs typeface="Arial" charset="0"/>
              </a:rPr>
              <a:t>Search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8"/>
              <p:cNvSpPr txBox="1">
                <a:spLocks noChangeArrowheads="1"/>
              </p:cNvSpPr>
              <p:nvPr/>
            </p:nvSpPr>
            <p:spPr bwMode="auto">
              <a:xfrm>
                <a:off x="5816482" y="3742264"/>
                <a:ext cx="104310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𝑔</m:t>
                      </m:r>
                      <m:r>
                        <a:rPr lang="en-US" sz="160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(</m:t>
                      </m:r>
                      <m:r>
                        <a:rPr lang="en-US" sz="1600" b="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𝐼</m:t>
                      </m:r>
                      <m:r>
                        <a:rPr lang="en-US" sz="160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)=0</m:t>
                      </m:r>
                    </m:oMath>
                  </m:oMathPara>
                </a14:m>
                <a:endParaRPr lang="en-US" sz="16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51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16482" y="3742264"/>
                <a:ext cx="1043106" cy="338554"/>
              </a:xfrm>
              <a:prstGeom prst="rect">
                <a:avLst/>
              </a:prstGeom>
              <a:blipFill rotWithShape="0">
                <a:blip r:embed="rId4"/>
                <a:stretch>
                  <a:fillRect b="-1454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>
                <a:spLocks noChangeArrowheads="1"/>
              </p:cNvSpPr>
              <p:nvPr/>
            </p:nvSpPr>
            <p:spPr bwMode="auto">
              <a:xfrm>
                <a:off x="4713868" y="4733349"/>
                <a:ext cx="1062727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𝑔</m:t>
                      </m:r>
                      <m:r>
                        <a:rPr lang="en-US" sz="160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(</m:t>
                      </m:r>
                      <m:r>
                        <a:rPr lang="en-US" sz="1600" b="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𝐵</m:t>
                      </m:r>
                      <m:r>
                        <a:rPr lang="en-US" sz="160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)=4</m:t>
                      </m:r>
                    </m:oMath>
                  </m:oMathPara>
                </a14:m>
                <a:endParaRPr lang="en-US" sz="16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13868" y="4733349"/>
                <a:ext cx="1062727" cy="338554"/>
              </a:xfrm>
              <a:prstGeom prst="rect">
                <a:avLst/>
              </a:prstGeom>
              <a:blipFill rotWithShape="0">
                <a:blip r:embed="rId5"/>
                <a:stretch>
                  <a:fillRect b="-142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>
                <a:spLocks noChangeArrowheads="1"/>
              </p:cNvSpPr>
              <p:nvPr/>
            </p:nvSpPr>
            <p:spPr bwMode="auto">
              <a:xfrm>
                <a:off x="6923612" y="4733349"/>
                <a:ext cx="117525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𝑔</m:t>
                      </m:r>
                      <m:r>
                        <a:rPr lang="en-US" sz="160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(</m:t>
                      </m:r>
                      <m:r>
                        <a:rPr lang="en-US" sz="1600" b="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𝐺</m:t>
                      </m:r>
                      <m:r>
                        <a:rPr lang="en-US" sz="160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)=10</m:t>
                      </m:r>
                    </m:oMath>
                  </m:oMathPara>
                </a14:m>
                <a:endParaRPr lang="en-US" sz="16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23612" y="4733349"/>
                <a:ext cx="1175258" cy="338554"/>
              </a:xfrm>
              <a:prstGeom prst="rect">
                <a:avLst/>
              </a:prstGeom>
              <a:blipFill rotWithShape="0">
                <a:blip r:embed="rId6"/>
                <a:stretch>
                  <a:fillRect b="-142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>
                <a:spLocks noChangeArrowheads="1"/>
              </p:cNvSpPr>
              <p:nvPr/>
            </p:nvSpPr>
            <p:spPr bwMode="auto">
              <a:xfrm>
                <a:off x="5391150" y="5936720"/>
                <a:ext cx="106144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𝑔</m:t>
                      </m:r>
                      <m:r>
                        <a:rPr lang="en-US" sz="160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(</m:t>
                      </m:r>
                      <m:r>
                        <a:rPr lang="en-US" sz="1600" b="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𝐺</m:t>
                      </m:r>
                      <m:r>
                        <a:rPr lang="en-US" sz="160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)=9</m:t>
                      </m:r>
                    </m:oMath>
                  </m:oMathPara>
                </a14:m>
                <a:endParaRPr lang="en-US" sz="16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1150" y="5936720"/>
                <a:ext cx="1061444" cy="338554"/>
              </a:xfrm>
              <a:prstGeom prst="rect">
                <a:avLst/>
              </a:prstGeom>
              <a:blipFill rotWithShape="0">
                <a:blip r:embed="rId7"/>
                <a:stretch>
                  <a:fillRect b="-1454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9"/>
          <p:cNvSpPr>
            <a:spLocks noChangeArrowheads="1"/>
          </p:cNvSpPr>
          <p:nvPr/>
        </p:nvSpPr>
        <p:spPr bwMode="auto">
          <a:xfrm>
            <a:off x="3181350" y="593672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>
                <a:spLocks noChangeArrowheads="1"/>
              </p:cNvSpPr>
              <p:nvPr/>
            </p:nvSpPr>
            <p:spPr bwMode="auto">
              <a:xfrm>
                <a:off x="3540990" y="5946629"/>
                <a:ext cx="105343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𝑔</m:t>
                      </m:r>
                      <m:r>
                        <a:rPr lang="en-US" sz="160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(</m:t>
                      </m:r>
                      <m:r>
                        <a:rPr lang="en-US" sz="1600" b="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𝐶</m:t>
                      </m:r>
                      <m:r>
                        <a:rPr lang="en-US" sz="160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)=7</m:t>
                      </m:r>
                    </m:oMath>
                  </m:oMathPara>
                </a14:m>
                <a:endParaRPr lang="en-US" sz="16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0990" y="5946629"/>
                <a:ext cx="1053430" cy="338554"/>
              </a:xfrm>
              <a:prstGeom prst="rect">
                <a:avLst/>
              </a:prstGeom>
              <a:blipFill rotWithShape="0">
                <a:blip r:embed="rId8"/>
                <a:stretch>
                  <a:fillRect b="-142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Arrow Connector 82"/>
          <p:cNvCxnSpPr>
            <a:cxnSpLocks noChangeShapeType="1"/>
            <a:stCxn id="44" idx="3"/>
          </p:cNvCxnSpPr>
          <p:nvPr/>
        </p:nvCxnSpPr>
        <p:spPr bwMode="auto">
          <a:xfrm rot="5400000">
            <a:off x="3484563" y="5096933"/>
            <a:ext cx="917575" cy="8731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8" name="Text Box 26"/>
          <p:cNvSpPr txBox="1">
            <a:spLocks noChangeArrowheads="1"/>
          </p:cNvSpPr>
          <p:nvPr/>
        </p:nvSpPr>
        <p:spPr bwMode="auto">
          <a:xfrm>
            <a:off x="3048000" y="5676370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59" name="TextBox 56"/>
          <p:cNvSpPr txBox="1">
            <a:spLocks noChangeArrowheads="1"/>
          </p:cNvSpPr>
          <p:nvPr/>
        </p:nvSpPr>
        <p:spPr bwMode="auto">
          <a:xfrm>
            <a:off x="1330856" y="2959269"/>
            <a:ext cx="13244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State space</a:t>
            </a:r>
          </a:p>
        </p:txBody>
      </p:sp>
      <p:sp>
        <p:nvSpPr>
          <p:cNvPr id="60" name="Text Box 38"/>
          <p:cNvSpPr txBox="1">
            <a:spLocks noChangeArrowheads="1"/>
          </p:cNvSpPr>
          <p:nvPr/>
        </p:nvSpPr>
        <p:spPr bwMode="auto">
          <a:xfrm>
            <a:off x="7900871" y="2925933"/>
            <a:ext cx="9792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I        0</a:t>
            </a:r>
            <a:endParaRPr lang="en-US" sz="2000" baseline="-25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1" name="Text Box 38"/>
          <p:cNvSpPr txBox="1">
            <a:spLocks noChangeArrowheads="1"/>
          </p:cNvSpPr>
          <p:nvPr/>
        </p:nvSpPr>
        <p:spPr bwMode="auto">
          <a:xfrm>
            <a:off x="7873628" y="3338640"/>
            <a:ext cx="9925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B       4</a:t>
            </a:r>
            <a:endParaRPr lang="en-US" sz="2000" baseline="-25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2" name="Text Box 38"/>
          <p:cNvSpPr txBox="1">
            <a:spLocks noChangeArrowheads="1"/>
          </p:cNvSpPr>
          <p:nvPr/>
        </p:nvSpPr>
        <p:spPr bwMode="auto">
          <a:xfrm>
            <a:off x="7827631" y="3342152"/>
            <a:ext cx="1007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smtClean="0">
                <a:latin typeface="Arial" charset="0"/>
                <a:ea typeface="Arial" charset="0"/>
                <a:cs typeface="Arial" charset="0"/>
              </a:rPr>
              <a:t>C       7</a:t>
            </a:r>
            <a:endParaRPr lang="en-US" sz="2000" baseline="-25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3" name="Text Box 38"/>
          <p:cNvSpPr txBox="1">
            <a:spLocks noChangeArrowheads="1"/>
          </p:cNvSpPr>
          <p:nvPr/>
        </p:nvSpPr>
        <p:spPr bwMode="auto">
          <a:xfrm>
            <a:off x="7818173" y="4058213"/>
            <a:ext cx="10919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G      10</a:t>
            </a:r>
            <a:endParaRPr lang="en-US" sz="2000" baseline="-250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8343810" y="2929445"/>
            <a:ext cx="0" cy="15544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7708075" y="2929445"/>
            <a:ext cx="0" cy="15544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Box 38"/>
          <p:cNvSpPr txBox="1">
            <a:spLocks noChangeArrowheads="1"/>
          </p:cNvSpPr>
          <p:nvPr/>
        </p:nvSpPr>
        <p:spPr bwMode="auto">
          <a:xfrm>
            <a:off x="7827631" y="3714690"/>
            <a:ext cx="10198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G       9</a:t>
            </a:r>
            <a:endParaRPr lang="en-US" sz="2000" baseline="-25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2" name="Text Box 38"/>
          <p:cNvSpPr txBox="1">
            <a:spLocks noChangeArrowheads="1"/>
          </p:cNvSpPr>
          <p:nvPr/>
        </p:nvSpPr>
        <p:spPr bwMode="auto">
          <a:xfrm>
            <a:off x="6629400" y="3227141"/>
            <a:ext cx="98296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smtClean="0">
                <a:latin typeface="Arial" charset="0"/>
                <a:ea typeface="Arial" charset="0"/>
                <a:cs typeface="Arial" charset="0"/>
              </a:rPr>
              <a:t>Priority</a:t>
            </a:r>
            <a:br>
              <a:rPr lang="en-US" sz="2000" smtClean="0">
                <a:latin typeface="Arial" charset="0"/>
                <a:ea typeface="Arial" charset="0"/>
                <a:cs typeface="Arial" charset="0"/>
              </a:rPr>
            </a:br>
            <a:r>
              <a:rPr lang="en-US" sz="2000" smtClean="0">
                <a:latin typeface="Arial" charset="0"/>
                <a:ea typeface="Arial" charset="0"/>
                <a:cs typeface="Arial" charset="0"/>
              </a:rPr>
              <a:t>queue</a:t>
            </a:r>
            <a:endParaRPr lang="en-US" sz="2000"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58"/>
              <p:cNvSpPr txBox="1">
                <a:spLocks noChangeArrowheads="1"/>
              </p:cNvSpPr>
              <p:nvPr/>
            </p:nvSpPr>
            <p:spPr bwMode="auto">
              <a:xfrm>
                <a:off x="8401965" y="2576455"/>
                <a:ext cx="661399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𝑔</m:t>
                      </m:r>
                      <m:r>
                        <a:rPr lang="en-US" sz="160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(</m:t>
                      </m:r>
                      <m:r>
                        <a:rPr lang="en-US" sz="160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𝑛</m:t>
                      </m:r>
                      <m:r>
                        <a:rPr lang="en-US" sz="160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74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01965" y="2576455"/>
                <a:ext cx="661399" cy="338554"/>
              </a:xfrm>
              <a:prstGeom prst="rect">
                <a:avLst/>
              </a:prstGeom>
              <a:blipFill rotWithShape="0">
                <a:blip r:embed="rId9"/>
                <a:stretch>
                  <a:fillRect b="-1454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81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99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FF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FF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99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FF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FF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99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99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5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52" grpId="0"/>
      <p:bldP spid="53" grpId="0"/>
      <p:bldP spid="54" grpId="0"/>
      <p:bldP spid="56" grpId="0"/>
      <p:bldP spid="58" grpId="0"/>
      <p:bldP spid="60" grpId="0"/>
      <p:bldP spid="61" grpId="0"/>
      <p:bldP spid="61" grpId="1"/>
      <p:bldP spid="62" grpId="0"/>
      <p:bldP spid="62" grpId="1"/>
      <p:bldP spid="63" grpId="0"/>
      <p:bldP spid="71" grpId="0"/>
      <p:bldP spid="7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304800" y="1295400"/>
                <a:ext cx="8839200" cy="55626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dirty="0"/>
                  <a:t>Complete?: Yes (if step cost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≥</m:t>
                    </m:r>
                    <m:r>
                      <a:rPr lang="en-US" i="1" dirty="0"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dirty="0"/>
                  <a:t>)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dirty="0"/>
                  <a:t>Optimal?: Yes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dirty="0" smtClean="0"/>
                  <a:t>Time </a:t>
                </a:r>
                <a:r>
                  <a:rPr lang="en-US" dirty="0"/>
                  <a:t>complexity: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𝑂</m:t>
                    </m:r>
                    <m:r>
                      <a:rPr lang="en-US" i="1"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⌊</m:t>
                        </m:r>
                        <m:f>
                          <m:f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charset="0"/>
                                  </a:rPr>
                                  <m:t>∗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charset="0"/>
                              </a:rPr>
                              <m:t>𝜖</m:t>
                            </m:r>
                          </m:den>
                        </m:f>
                        <m:r>
                          <a:rPr lang="en-US" i="1">
                            <a:latin typeface="Cambria Math" charset="0"/>
                          </a:rPr>
                          <m:t>⌋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lnSpc>
                    <a:spcPct val="130000"/>
                  </a:lnSpc>
                </a:pPr>
                <a:r>
                  <a:rPr lang="en-US" dirty="0"/>
                  <a:t>Space complexity: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𝑂</m:t>
                    </m:r>
                    <m:r>
                      <a:rPr lang="en-US" i="1"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⌊</m:t>
                        </m:r>
                        <m:f>
                          <m:f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charset="0"/>
                                  </a:rPr>
                                  <m:t>∗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charset="0"/>
                              </a:rPr>
                              <m:t>𝜖</m:t>
                            </m:r>
                          </m:den>
                        </m:f>
                        <m:r>
                          <a:rPr lang="en-US" i="1">
                            <a:latin typeface="Cambria Math" charset="0"/>
                          </a:rPr>
                          <m:t>⌋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304800" y="1295400"/>
                <a:ext cx="8839200" cy="5562600"/>
              </a:xfrm>
              <a:blipFill rotWithShape="0">
                <a:blip r:embed="rId3"/>
                <a:stretch>
                  <a:fillRect l="-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Uniform-Cost Search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817604" y="8629"/>
            <a:ext cx="1295400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Summary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771" y="954"/>
            <a:ext cx="1259054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Overview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965004" y="8629"/>
            <a:ext cx="2454596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Uninformed Search</a:t>
            </a:r>
            <a:endParaRPr lang="en-US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876800" y="0"/>
            <a:ext cx="2514600" cy="27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Informed Search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C06F-56FD-4A19-85AD-54BFBC2DB0C2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1"/>
              <p:cNvSpPr txBox="1">
                <a:spLocks/>
              </p:cNvSpPr>
              <p:nvPr/>
            </p:nvSpPr>
            <p:spPr bwMode="auto">
              <a:xfrm>
                <a:off x="4845624" y="4831885"/>
                <a:ext cx="974156" cy="454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0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en-US" sz="20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𝐶</m:t>
                        </m:r>
                      </m:e>
                      <m:sup>
                        <m:r>
                          <a:rPr lang="en-US" altLang="en-US" sz="20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∗</m:t>
                        </m:r>
                      </m:sup>
                    </m:sSup>
                    <m:r>
                      <a:rPr lang="en-US" altLang="en-US" sz="2000" b="0" i="1" dirty="0" smtClean="0">
                        <a:latin typeface="Cambria Math" charset="0"/>
                        <a:ea typeface="Arial" charset="0"/>
                        <a:cs typeface="Arial" charset="0"/>
                      </a:rPr>
                      <m:t>/</m:t>
                    </m:r>
                    <m:r>
                      <a:rPr lang="en-US" altLang="en-US" sz="2000" b="0" i="1" dirty="0" smtClean="0">
                        <a:latin typeface="Cambria Math" charset="0"/>
                        <a:ea typeface="Arial" charset="0"/>
                        <a:cs typeface="Arial" charset="0"/>
                      </a:rPr>
                      <m:t>𝜖</m:t>
                    </m:r>
                  </m:oMath>
                </a14:m>
                <a:r>
                  <a:rPr lang="en-US" altLang="en-US" sz="2000" dirty="0" smtClean="0">
                    <a:latin typeface="Arial" charset="0"/>
                    <a:ea typeface="Arial" charset="0"/>
                    <a:cs typeface="Arial" charset="0"/>
                  </a:rPr>
                  <a:t> “tiers”</a:t>
                </a:r>
              </a:p>
            </p:txBody>
          </p:sp>
        </mc:Choice>
        <mc:Fallback xmlns="">
          <p:sp>
            <p:nvSpPr>
              <p:cNvPr id="9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45624" y="4831885"/>
                <a:ext cx="974156" cy="454690"/>
              </a:xfrm>
              <a:prstGeom prst="rect">
                <a:avLst/>
              </a:prstGeom>
              <a:blipFill rotWithShape="0">
                <a:blip r:embed="rId4"/>
                <a:stretch>
                  <a:fillRect t="-14865" b="-527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eft Brace 9"/>
          <p:cNvSpPr/>
          <p:nvPr/>
        </p:nvSpPr>
        <p:spPr>
          <a:xfrm>
            <a:off x="5720072" y="4152790"/>
            <a:ext cx="259239" cy="1912384"/>
          </a:xfrm>
          <a:prstGeom prst="leftBrace">
            <a:avLst>
              <a:gd name="adj1" fmla="val 11359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/>
          <p:cNvSpPr/>
          <p:nvPr/>
        </p:nvSpPr>
        <p:spPr>
          <a:xfrm>
            <a:off x="5866847" y="4209564"/>
            <a:ext cx="2438953" cy="2115037"/>
          </a:xfrm>
          <a:prstGeom prst="triangl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92405" y="4111946"/>
            <a:ext cx="201698" cy="19523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745590" y="4534954"/>
            <a:ext cx="201698" cy="19523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246887" y="4534954"/>
            <a:ext cx="201698" cy="19523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6745590" y="4395986"/>
            <a:ext cx="716263" cy="3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altLang="en-US" sz="2000" smtClean="0">
                <a:latin typeface="Arial" charset="0"/>
                <a:ea typeface="Arial" charset="0"/>
                <a:cs typeface="Arial" charset="0"/>
              </a:rPr>
              <a:t>...</a:t>
            </a:r>
            <a:endParaRPr lang="en-US" altLang="en-US" sz="20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412336" y="5366636"/>
            <a:ext cx="201698" cy="19523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875040" y="4358557"/>
            <a:ext cx="471809" cy="111318"/>
          </a:xfrm>
          <a:custGeom>
            <a:avLst/>
            <a:gdLst>
              <a:gd name="connsiteX0" fmla="*/ 0 w 641685"/>
              <a:gd name="connsiteY0" fmla="*/ 0 h 256674"/>
              <a:gd name="connsiteX1" fmla="*/ 304800 w 641685"/>
              <a:gd name="connsiteY1" fmla="*/ 256674 h 256674"/>
              <a:gd name="connsiteX2" fmla="*/ 641685 w 641685"/>
              <a:gd name="connsiteY2" fmla="*/ 0 h 25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1685" h="256674">
                <a:moveTo>
                  <a:pt x="0" y="0"/>
                </a:moveTo>
                <a:cubicBezTo>
                  <a:pt x="98926" y="128337"/>
                  <a:pt x="197853" y="256674"/>
                  <a:pt x="304800" y="256674"/>
                </a:cubicBezTo>
                <a:cubicBezTo>
                  <a:pt x="411747" y="256674"/>
                  <a:pt x="641685" y="0"/>
                  <a:pt x="641685" y="0"/>
                </a:cubicBezTo>
              </a:path>
            </a:pathLst>
          </a:custGeom>
          <a:noFill/>
          <a:ln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itle 1"/>
              <p:cNvSpPr txBox="1">
                <a:spLocks/>
              </p:cNvSpPr>
              <p:nvPr/>
            </p:nvSpPr>
            <p:spPr bwMode="auto">
              <a:xfrm>
                <a:off x="7375637" y="4162542"/>
                <a:ext cx="351202" cy="3236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𝑏</m:t>
                      </m:r>
                    </m:oMath>
                  </m:oMathPara>
                </a14:m>
                <a:endParaRPr lang="en-US" altLang="en-US" sz="2000" dirty="0" smtClean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75637" y="4162542"/>
                <a:ext cx="351202" cy="323604"/>
              </a:xfrm>
              <a:prstGeom prst="rect">
                <a:avLst/>
              </a:prstGeom>
              <a:blipFill rotWithShape="0">
                <a:blip r:embed="rId5"/>
                <a:stretch>
                  <a:fillRect l="-6897" b="-1132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/>
          <p:cNvSpPr/>
          <p:nvPr/>
        </p:nvSpPr>
        <p:spPr>
          <a:xfrm>
            <a:off x="7045189" y="5869940"/>
            <a:ext cx="201698" cy="19523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558272" y="4216326"/>
            <a:ext cx="889404" cy="1134140"/>
          </a:xfrm>
          <a:custGeom>
            <a:avLst/>
            <a:gdLst>
              <a:gd name="connsiteX0" fmla="*/ 524540 w 914400"/>
              <a:gd name="connsiteY0" fmla="*/ 0 h 1141228"/>
              <a:gd name="connsiteX1" fmla="*/ 0 w 914400"/>
              <a:gd name="connsiteY1" fmla="*/ 914400 h 1141228"/>
              <a:gd name="connsiteX2" fmla="*/ 276447 w 914400"/>
              <a:gd name="connsiteY2" fmla="*/ 921488 h 1141228"/>
              <a:gd name="connsiteX3" fmla="*/ 361507 w 914400"/>
              <a:gd name="connsiteY3" fmla="*/ 1013637 h 1141228"/>
              <a:gd name="connsiteX4" fmla="*/ 404038 w 914400"/>
              <a:gd name="connsiteY4" fmla="*/ 1098698 h 1141228"/>
              <a:gd name="connsiteX5" fmla="*/ 482010 w 914400"/>
              <a:gd name="connsiteY5" fmla="*/ 1141228 h 1141228"/>
              <a:gd name="connsiteX6" fmla="*/ 545805 w 914400"/>
              <a:gd name="connsiteY6" fmla="*/ 1134140 h 1141228"/>
              <a:gd name="connsiteX7" fmla="*/ 559982 w 914400"/>
              <a:gd name="connsiteY7" fmla="*/ 1127051 h 1141228"/>
              <a:gd name="connsiteX8" fmla="*/ 637954 w 914400"/>
              <a:gd name="connsiteY8" fmla="*/ 1049079 h 1141228"/>
              <a:gd name="connsiteX9" fmla="*/ 673396 w 914400"/>
              <a:gd name="connsiteY9" fmla="*/ 985284 h 1141228"/>
              <a:gd name="connsiteX10" fmla="*/ 687573 w 914400"/>
              <a:gd name="connsiteY10" fmla="*/ 928577 h 1141228"/>
              <a:gd name="connsiteX11" fmla="*/ 694661 w 914400"/>
              <a:gd name="connsiteY11" fmla="*/ 864781 h 1141228"/>
              <a:gd name="connsiteX12" fmla="*/ 708838 w 914400"/>
              <a:gd name="connsiteY12" fmla="*/ 808074 h 1141228"/>
              <a:gd name="connsiteX13" fmla="*/ 737191 w 914400"/>
              <a:gd name="connsiteY13" fmla="*/ 737191 h 1141228"/>
              <a:gd name="connsiteX14" fmla="*/ 772633 w 914400"/>
              <a:gd name="connsiteY14" fmla="*/ 708837 h 1141228"/>
              <a:gd name="connsiteX15" fmla="*/ 829340 w 914400"/>
              <a:gd name="connsiteY15" fmla="*/ 666307 h 1141228"/>
              <a:gd name="connsiteX16" fmla="*/ 864782 w 914400"/>
              <a:gd name="connsiteY16" fmla="*/ 637954 h 1141228"/>
              <a:gd name="connsiteX17" fmla="*/ 864782 w 914400"/>
              <a:gd name="connsiteY17" fmla="*/ 637954 h 1141228"/>
              <a:gd name="connsiteX18" fmla="*/ 864782 w 914400"/>
              <a:gd name="connsiteY18" fmla="*/ 637954 h 1141228"/>
              <a:gd name="connsiteX19" fmla="*/ 864782 w 914400"/>
              <a:gd name="connsiteY19" fmla="*/ 637954 h 1141228"/>
              <a:gd name="connsiteX20" fmla="*/ 914400 w 914400"/>
              <a:gd name="connsiteY20" fmla="*/ 602512 h 1141228"/>
              <a:gd name="connsiteX21" fmla="*/ 524540 w 914400"/>
              <a:gd name="connsiteY21" fmla="*/ 0 h 1141228"/>
              <a:gd name="connsiteX0" fmla="*/ 524540 w 900053"/>
              <a:gd name="connsiteY0" fmla="*/ 0 h 1141228"/>
              <a:gd name="connsiteX1" fmla="*/ 0 w 900053"/>
              <a:gd name="connsiteY1" fmla="*/ 914400 h 1141228"/>
              <a:gd name="connsiteX2" fmla="*/ 276447 w 900053"/>
              <a:gd name="connsiteY2" fmla="*/ 921488 h 1141228"/>
              <a:gd name="connsiteX3" fmla="*/ 361507 w 900053"/>
              <a:gd name="connsiteY3" fmla="*/ 1013637 h 1141228"/>
              <a:gd name="connsiteX4" fmla="*/ 404038 w 900053"/>
              <a:gd name="connsiteY4" fmla="*/ 1098698 h 1141228"/>
              <a:gd name="connsiteX5" fmla="*/ 482010 w 900053"/>
              <a:gd name="connsiteY5" fmla="*/ 1141228 h 1141228"/>
              <a:gd name="connsiteX6" fmla="*/ 545805 w 900053"/>
              <a:gd name="connsiteY6" fmla="*/ 1134140 h 1141228"/>
              <a:gd name="connsiteX7" fmla="*/ 559982 w 900053"/>
              <a:gd name="connsiteY7" fmla="*/ 1127051 h 1141228"/>
              <a:gd name="connsiteX8" fmla="*/ 637954 w 900053"/>
              <a:gd name="connsiteY8" fmla="*/ 1049079 h 1141228"/>
              <a:gd name="connsiteX9" fmla="*/ 673396 w 900053"/>
              <a:gd name="connsiteY9" fmla="*/ 985284 h 1141228"/>
              <a:gd name="connsiteX10" fmla="*/ 687573 w 900053"/>
              <a:gd name="connsiteY10" fmla="*/ 928577 h 1141228"/>
              <a:gd name="connsiteX11" fmla="*/ 694661 w 900053"/>
              <a:gd name="connsiteY11" fmla="*/ 864781 h 1141228"/>
              <a:gd name="connsiteX12" fmla="*/ 708838 w 900053"/>
              <a:gd name="connsiteY12" fmla="*/ 808074 h 1141228"/>
              <a:gd name="connsiteX13" fmla="*/ 737191 w 900053"/>
              <a:gd name="connsiteY13" fmla="*/ 737191 h 1141228"/>
              <a:gd name="connsiteX14" fmla="*/ 772633 w 900053"/>
              <a:gd name="connsiteY14" fmla="*/ 708837 h 1141228"/>
              <a:gd name="connsiteX15" fmla="*/ 829340 w 900053"/>
              <a:gd name="connsiteY15" fmla="*/ 666307 h 1141228"/>
              <a:gd name="connsiteX16" fmla="*/ 864782 w 900053"/>
              <a:gd name="connsiteY16" fmla="*/ 637954 h 1141228"/>
              <a:gd name="connsiteX17" fmla="*/ 864782 w 900053"/>
              <a:gd name="connsiteY17" fmla="*/ 637954 h 1141228"/>
              <a:gd name="connsiteX18" fmla="*/ 864782 w 900053"/>
              <a:gd name="connsiteY18" fmla="*/ 637954 h 1141228"/>
              <a:gd name="connsiteX19" fmla="*/ 864782 w 900053"/>
              <a:gd name="connsiteY19" fmla="*/ 637954 h 1141228"/>
              <a:gd name="connsiteX20" fmla="*/ 900053 w 900053"/>
              <a:gd name="connsiteY20" fmla="*/ 630865 h 1141228"/>
              <a:gd name="connsiteX21" fmla="*/ 524540 w 900053"/>
              <a:gd name="connsiteY21" fmla="*/ 0 h 1141228"/>
              <a:gd name="connsiteX0" fmla="*/ 538887 w 900053"/>
              <a:gd name="connsiteY0" fmla="*/ 0 h 1134140"/>
              <a:gd name="connsiteX1" fmla="*/ 0 w 900053"/>
              <a:gd name="connsiteY1" fmla="*/ 907312 h 1134140"/>
              <a:gd name="connsiteX2" fmla="*/ 276447 w 900053"/>
              <a:gd name="connsiteY2" fmla="*/ 914400 h 1134140"/>
              <a:gd name="connsiteX3" fmla="*/ 361507 w 900053"/>
              <a:gd name="connsiteY3" fmla="*/ 1006549 h 1134140"/>
              <a:gd name="connsiteX4" fmla="*/ 404038 w 900053"/>
              <a:gd name="connsiteY4" fmla="*/ 1091610 h 1134140"/>
              <a:gd name="connsiteX5" fmla="*/ 482010 w 900053"/>
              <a:gd name="connsiteY5" fmla="*/ 1134140 h 1134140"/>
              <a:gd name="connsiteX6" fmla="*/ 545805 w 900053"/>
              <a:gd name="connsiteY6" fmla="*/ 1127052 h 1134140"/>
              <a:gd name="connsiteX7" fmla="*/ 559982 w 900053"/>
              <a:gd name="connsiteY7" fmla="*/ 1119963 h 1134140"/>
              <a:gd name="connsiteX8" fmla="*/ 637954 w 900053"/>
              <a:gd name="connsiteY8" fmla="*/ 1041991 h 1134140"/>
              <a:gd name="connsiteX9" fmla="*/ 673396 w 900053"/>
              <a:gd name="connsiteY9" fmla="*/ 978196 h 1134140"/>
              <a:gd name="connsiteX10" fmla="*/ 687573 w 900053"/>
              <a:gd name="connsiteY10" fmla="*/ 921489 h 1134140"/>
              <a:gd name="connsiteX11" fmla="*/ 694661 w 900053"/>
              <a:gd name="connsiteY11" fmla="*/ 857693 h 1134140"/>
              <a:gd name="connsiteX12" fmla="*/ 708838 w 900053"/>
              <a:gd name="connsiteY12" fmla="*/ 800986 h 1134140"/>
              <a:gd name="connsiteX13" fmla="*/ 737191 w 900053"/>
              <a:gd name="connsiteY13" fmla="*/ 730103 h 1134140"/>
              <a:gd name="connsiteX14" fmla="*/ 772633 w 900053"/>
              <a:gd name="connsiteY14" fmla="*/ 701749 h 1134140"/>
              <a:gd name="connsiteX15" fmla="*/ 829340 w 900053"/>
              <a:gd name="connsiteY15" fmla="*/ 659219 h 1134140"/>
              <a:gd name="connsiteX16" fmla="*/ 864782 w 900053"/>
              <a:gd name="connsiteY16" fmla="*/ 630866 h 1134140"/>
              <a:gd name="connsiteX17" fmla="*/ 864782 w 900053"/>
              <a:gd name="connsiteY17" fmla="*/ 630866 h 1134140"/>
              <a:gd name="connsiteX18" fmla="*/ 864782 w 900053"/>
              <a:gd name="connsiteY18" fmla="*/ 630866 h 1134140"/>
              <a:gd name="connsiteX19" fmla="*/ 864782 w 900053"/>
              <a:gd name="connsiteY19" fmla="*/ 630866 h 1134140"/>
              <a:gd name="connsiteX20" fmla="*/ 900053 w 900053"/>
              <a:gd name="connsiteY20" fmla="*/ 623777 h 1134140"/>
              <a:gd name="connsiteX21" fmla="*/ 538887 w 900053"/>
              <a:gd name="connsiteY21" fmla="*/ 0 h 113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00053" h="1134140">
                <a:moveTo>
                  <a:pt x="538887" y="0"/>
                </a:moveTo>
                <a:lnTo>
                  <a:pt x="0" y="907312"/>
                </a:lnTo>
                <a:lnTo>
                  <a:pt x="276447" y="914400"/>
                </a:lnTo>
                <a:lnTo>
                  <a:pt x="361507" y="1006549"/>
                </a:lnTo>
                <a:lnTo>
                  <a:pt x="404038" y="1091610"/>
                </a:lnTo>
                <a:lnTo>
                  <a:pt x="482010" y="1134140"/>
                </a:lnTo>
                <a:lnTo>
                  <a:pt x="545805" y="1127052"/>
                </a:lnTo>
                <a:lnTo>
                  <a:pt x="559982" y="1119963"/>
                </a:lnTo>
                <a:lnTo>
                  <a:pt x="637954" y="1041991"/>
                </a:lnTo>
                <a:lnTo>
                  <a:pt x="673396" y="978196"/>
                </a:lnTo>
                <a:lnTo>
                  <a:pt x="687573" y="921489"/>
                </a:lnTo>
                <a:lnTo>
                  <a:pt x="694661" y="857693"/>
                </a:lnTo>
                <a:lnTo>
                  <a:pt x="708838" y="800986"/>
                </a:lnTo>
                <a:lnTo>
                  <a:pt x="737191" y="730103"/>
                </a:lnTo>
                <a:lnTo>
                  <a:pt x="772633" y="701749"/>
                </a:lnTo>
                <a:lnTo>
                  <a:pt x="829340" y="659219"/>
                </a:lnTo>
                <a:lnTo>
                  <a:pt x="864782" y="630866"/>
                </a:lnTo>
                <a:lnTo>
                  <a:pt x="864782" y="630866"/>
                </a:lnTo>
                <a:lnTo>
                  <a:pt x="864782" y="630866"/>
                </a:lnTo>
                <a:lnTo>
                  <a:pt x="864782" y="630866"/>
                </a:lnTo>
                <a:lnTo>
                  <a:pt x="900053" y="623777"/>
                </a:lnTo>
                <a:lnTo>
                  <a:pt x="538887" y="0"/>
                </a:lnTo>
                <a:close/>
              </a:path>
            </a:pathLst>
          </a:custGeom>
          <a:solidFill>
            <a:srgbClr val="BFBFBF">
              <a:alpha val="50196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6199958" y="4211335"/>
            <a:ext cx="1494982" cy="1939705"/>
          </a:xfrm>
          <a:custGeom>
            <a:avLst/>
            <a:gdLst>
              <a:gd name="connsiteX0" fmla="*/ 524540 w 914400"/>
              <a:gd name="connsiteY0" fmla="*/ 0 h 1141228"/>
              <a:gd name="connsiteX1" fmla="*/ 0 w 914400"/>
              <a:gd name="connsiteY1" fmla="*/ 914400 h 1141228"/>
              <a:gd name="connsiteX2" fmla="*/ 276447 w 914400"/>
              <a:gd name="connsiteY2" fmla="*/ 921488 h 1141228"/>
              <a:gd name="connsiteX3" fmla="*/ 361507 w 914400"/>
              <a:gd name="connsiteY3" fmla="*/ 1013637 h 1141228"/>
              <a:gd name="connsiteX4" fmla="*/ 404038 w 914400"/>
              <a:gd name="connsiteY4" fmla="*/ 1098698 h 1141228"/>
              <a:gd name="connsiteX5" fmla="*/ 482010 w 914400"/>
              <a:gd name="connsiteY5" fmla="*/ 1141228 h 1141228"/>
              <a:gd name="connsiteX6" fmla="*/ 545805 w 914400"/>
              <a:gd name="connsiteY6" fmla="*/ 1134140 h 1141228"/>
              <a:gd name="connsiteX7" fmla="*/ 559982 w 914400"/>
              <a:gd name="connsiteY7" fmla="*/ 1127051 h 1141228"/>
              <a:gd name="connsiteX8" fmla="*/ 637954 w 914400"/>
              <a:gd name="connsiteY8" fmla="*/ 1049079 h 1141228"/>
              <a:gd name="connsiteX9" fmla="*/ 673396 w 914400"/>
              <a:gd name="connsiteY9" fmla="*/ 985284 h 1141228"/>
              <a:gd name="connsiteX10" fmla="*/ 687573 w 914400"/>
              <a:gd name="connsiteY10" fmla="*/ 928577 h 1141228"/>
              <a:gd name="connsiteX11" fmla="*/ 694661 w 914400"/>
              <a:gd name="connsiteY11" fmla="*/ 864781 h 1141228"/>
              <a:gd name="connsiteX12" fmla="*/ 708838 w 914400"/>
              <a:gd name="connsiteY12" fmla="*/ 808074 h 1141228"/>
              <a:gd name="connsiteX13" fmla="*/ 737191 w 914400"/>
              <a:gd name="connsiteY13" fmla="*/ 737191 h 1141228"/>
              <a:gd name="connsiteX14" fmla="*/ 772633 w 914400"/>
              <a:gd name="connsiteY14" fmla="*/ 708837 h 1141228"/>
              <a:gd name="connsiteX15" fmla="*/ 829340 w 914400"/>
              <a:gd name="connsiteY15" fmla="*/ 666307 h 1141228"/>
              <a:gd name="connsiteX16" fmla="*/ 864782 w 914400"/>
              <a:gd name="connsiteY16" fmla="*/ 637954 h 1141228"/>
              <a:gd name="connsiteX17" fmla="*/ 864782 w 914400"/>
              <a:gd name="connsiteY17" fmla="*/ 637954 h 1141228"/>
              <a:gd name="connsiteX18" fmla="*/ 864782 w 914400"/>
              <a:gd name="connsiteY18" fmla="*/ 637954 h 1141228"/>
              <a:gd name="connsiteX19" fmla="*/ 864782 w 914400"/>
              <a:gd name="connsiteY19" fmla="*/ 637954 h 1141228"/>
              <a:gd name="connsiteX20" fmla="*/ 914400 w 914400"/>
              <a:gd name="connsiteY20" fmla="*/ 602512 h 1141228"/>
              <a:gd name="connsiteX21" fmla="*/ 524540 w 914400"/>
              <a:gd name="connsiteY21" fmla="*/ 0 h 1141228"/>
              <a:gd name="connsiteX0" fmla="*/ 524540 w 900053"/>
              <a:gd name="connsiteY0" fmla="*/ 0 h 1141228"/>
              <a:gd name="connsiteX1" fmla="*/ 0 w 900053"/>
              <a:gd name="connsiteY1" fmla="*/ 914400 h 1141228"/>
              <a:gd name="connsiteX2" fmla="*/ 276447 w 900053"/>
              <a:gd name="connsiteY2" fmla="*/ 921488 h 1141228"/>
              <a:gd name="connsiteX3" fmla="*/ 361507 w 900053"/>
              <a:gd name="connsiteY3" fmla="*/ 1013637 h 1141228"/>
              <a:gd name="connsiteX4" fmla="*/ 404038 w 900053"/>
              <a:gd name="connsiteY4" fmla="*/ 1098698 h 1141228"/>
              <a:gd name="connsiteX5" fmla="*/ 482010 w 900053"/>
              <a:gd name="connsiteY5" fmla="*/ 1141228 h 1141228"/>
              <a:gd name="connsiteX6" fmla="*/ 545805 w 900053"/>
              <a:gd name="connsiteY6" fmla="*/ 1134140 h 1141228"/>
              <a:gd name="connsiteX7" fmla="*/ 559982 w 900053"/>
              <a:gd name="connsiteY7" fmla="*/ 1127051 h 1141228"/>
              <a:gd name="connsiteX8" fmla="*/ 637954 w 900053"/>
              <a:gd name="connsiteY8" fmla="*/ 1049079 h 1141228"/>
              <a:gd name="connsiteX9" fmla="*/ 673396 w 900053"/>
              <a:gd name="connsiteY9" fmla="*/ 985284 h 1141228"/>
              <a:gd name="connsiteX10" fmla="*/ 687573 w 900053"/>
              <a:gd name="connsiteY10" fmla="*/ 928577 h 1141228"/>
              <a:gd name="connsiteX11" fmla="*/ 694661 w 900053"/>
              <a:gd name="connsiteY11" fmla="*/ 864781 h 1141228"/>
              <a:gd name="connsiteX12" fmla="*/ 708838 w 900053"/>
              <a:gd name="connsiteY12" fmla="*/ 808074 h 1141228"/>
              <a:gd name="connsiteX13" fmla="*/ 737191 w 900053"/>
              <a:gd name="connsiteY13" fmla="*/ 737191 h 1141228"/>
              <a:gd name="connsiteX14" fmla="*/ 772633 w 900053"/>
              <a:gd name="connsiteY14" fmla="*/ 708837 h 1141228"/>
              <a:gd name="connsiteX15" fmla="*/ 829340 w 900053"/>
              <a:gd name="connsiteY15" fmla="*/ 666307 h 1141228"/>
              <a:gd name="connsiteX16" fmla="*/ 864782 w 900053"/>
              <a:gd name="connsiteY16" fmla="*/ 637954 h 1141228"/>
              <a:gd name="connsiteX17" fmla="*/ 864782 w 900053"/>
              <a:gd name="connsiteY17" fmla="*/ 637954 h 1141228"/>
              <a:gd name="connsiteX18" fmla="*/ 864782 w 900053"/>
              <a:gd name="connsiteY18" fmla="*/ 637954 h 1141228"/>
              <a:gd name="connsiteX19" fmla="*/ 864782 w 900053"/>
              <a:gd name="connsiteY19" fmla="*/ 637954 h 1141228"/>
              <a:gd name="connsiteX20" fmla="*/ 900053 w 900053"/>
              <a:gd name="connsiteY20" fmla="*/ 630865 h 1141228"/>
              <a:gd name="connsiteX21" fmla="*/ 524540 w 900053"/>
              <a:gd name="connsiteY21" fmla="*/ 0 h 1141228"/>
              <a:gd name="connsiteX0" fmla="*/ 538887 w 900053"/>
              <a:gd name="connsiteY0" fmla="*/ 0 h 1134140"/>
              <a:gd name="connsiteX1" fmla="*/ 0 w 900053"/>
              <a:gd name="connsiteY1" fmla="*/ 907312 h 1134140"/>
              <a:gd name="connsiteX2" fmla="*/ 276447 w 900053"/>
              <a:gd name="connsiteY2" fmla="*/ 914400 h 1134140"/>
              <a:gd name="connsiteX3" fmla="*/ 361507 w 900053"/>
              <a:gd name="connsiteY3" fmla="*/ 1006549 h 1134140"/>
              <a:gd name="connsiteX4" fmla="*/ 404038 w 900053"/>
              <a:gd name="connsiteY4" fmla="*/ 1091610 h 1134140"/>
              <a:gd name="connsiteX5" fmla="*/ 482010 w 900053"/>
              <a:gd name="connsiteY5" fmla="*/ 1134140 h 1134140"/>
              <a:gd name="connsiteX6" fmla="*/ 545805 w 900053"/>
              <a:gd name="connsiteY6" fmla="*/ 1127052 h 1134140"/>
              <a:gd name="connsiteX7" fmla="*/ 559982 w 900053"/>
              <a:gd name="connsiteY7" fmla="*/ 1119963 h 1134140"/>
              <a:gd name="connsiteX8" fmla="*/ 637954 w 900053"/>
              <a:gd name="connsiteY8" fmla="*/ 1041991 h 1134140"/>
              <a:gd name="connsiteX9" fmla="*/ 673396 w 900053"/>
              <a:gd name="connsiteY9" fmla="*/ 978196 h 1134140"/>
              <a:gd name="connsiteX10" fmla="*/ 687573 w 900053"/>
              <a:gd name="connsiteY10" fmla="*/ 921489 h 1134140"/>
              <a:gd name="connsiteX11" fmla="*/ 694661 w 900053"/>
              <a:gd name="connsiteY11" fmla="*/ 857693 h 1134140"/>
              <a:gd name="connsiteX12" fmla="*/ 708838 w 900053"/>
              <a:gd name="connsiteY12" fmla="*/ 800986 h 1134140"/>
              <a:gd name="connsiteX13" fmla="*/ 737191 w 900053"/>
              <a:gd name="connsiteY13" fmla="*/ 730103 h 1134140"/>
              <a:gd name="connsiteX14" fmla="*/ 772633 w 900053"/>
              <a:gd name="connsiteY14" fmla="*/ 701749 h 1134140"/>
              <a:gd name="connsiteX15" fmla="*/ 829340 w 900053"/>
              <a:gd name="connsiteY15" fmla="*/ 659219 h 1134140"/>
              <a:gd name="connsiteX16" fmla="*/ 864782 w 900053"/>
              <a:gd name="connsiteY16" fmla="*/ 630866 h 1134140"/>
              <a:gd name="connsiteX17" fmla="*/ 864782 w 900053"/>
              <a:gd name="connsiteY17" fmla="*/ 630866 h 1134140"/>
              <a:gd name="connsiteX18" fmla="*/ 864782 w 900053"/>
              <a:gd name="connsiteY18" fmla="*/ 630866 h 1134140"/>
              <a:gd name="connsiteX19" fmla="*/ 864782 w 900053"/>
              <a:gd name="connsiteY19" fmla="*/ 630866 h 1134140"/>
              <a:gd name="connsiteX20" fmla="*/ 900053 w 900053"/>
              <a:gd name="connsiteY20" fmla="*/ 623777 h 1134140"/>
              <a:gd name="connsiteX21" fmla="*/ 538887 w 900053"/>
              <a:gd name="connsiteY21" fmla="*/ 0 h 1134140"/>
              <a:gd name="connsiteX0" fmla="*/ 538887 w 900053"/>
              <a:gd name="connsiteY0" fmla="*/ 0 h 1134140"/>
              <a:gd name="connsiteX1" fmla="*/ 0 w 900053"/>
              <a:gd name="connsiteY1" fmla="*/ 907312 h 1134140"/>
              <a:gd name="connsiteX2" fmla="*/ 276447 w 900053"/>
              <a:gd name="connsiteY2" fmla="*/ 914400 h 1134140"/>
              <a:gd name="connsiteX3" fmla="*/ 361507 w 900053"/>
              <a:gd name="connsiteY3" fmla="*/ 1006549 h 1134140"/>
              <a:gd name="connsiteX4" fmla="*/ 404038 w 900053"/>
              <a:gd name="connsiteY4" fmla="*/ 1091610 h 1134140"/>
              <a:gd name="connsiteX5" fmla="*/ 482010 w 900053"/>
              <a:gd name="connsiteY5" fmla="*/ 1134140 h 1134140"/>
              <a:gd name="connsiteX6" fmla="*/ 545805 w 900053"/>
              <a:gd name="connsiteY6" fmla="*/ 1127052 h 1134140"/>
              <a:gd name="connsiteX7" fmla="*/ 559982 w 900053"/>
              <a:gd name="connsiteY7" fmla="*/ 1119963 h 1134140"/>
              <a:gd name="connsiteX8" fmla="*/ 637954 w 900053"/>
              <a:gd name="connsiteY8" fmla="*/ 1041991 h 1134140"/>
              <a:gd name="connsiteX9" fmla="*/ 673396 w 900053"/>
              <a:gd name="connsiteY9" fmla="*/ 978196 h 1134140"/>
              <a:gd name="connsiteX10" fmla="*/ 687573 w 900053"/>
              <a:gd name="connsiteY10" fmla="*/ 921489 h 1134140"/>
              <a:gd name="connsiteX11" fmla="*/ 694661 w 900053"/>
              <a:gd name="connsiteY11" fmla="*/ 857693 h 1134140"/>
              <a:gd name="connsiteX12" fmla="*/ 708838 w 900053"/>
              <a:gd name="connsiteY12" fmla="*/ 800986 h 1134140"/>
              <a:gd name="connsiteX13" fmla="*/ 772633 w 900053"/>
              <a:gd name="connsiteY13" fmla="*/ 701749 h 1134140"/>
              <a:gd name="connsiteX14" fmla="*/ 829340 w 900053"/>
              <a:gd name="connsiteY14" fmla="*/ 659219 h 1134140"/>
              <a:gd name="connsiteX15" fmla="*/ 864782 w 900053"/>
              <a:gd name="connsiteY15" fmla="*/ 630866 h 1134140"/>
              <a:gd name="connsiteX16" fmla="*/ 864782 w 900053"/>
              <a:gd name="connsiteY16" fmla="*/ 630866 h 1134140"/>
              <a:gd name="connsiteX17" fmla="*/ 864782 w 900053"/>
              <a:gd name="connsiteY17" fmla="*/ 630866 h 1134140"/>
              <a:gd name="connsiteX18" fmla="*/ 864782 w 900053"/>
              <a:gd name="connsiteY18" fmla="*/ 630866 h 1134140"/>
              <a:gd name="connsiteX19" fmla="*/ 900053 w 900053"/>
              <a:gd name="connsiteY19" fmla="*/ 623777 h 1134140"/>
              <a:gd name="connsiteX20" fmla="*/ 538887 w 900053"/>
              <a:gd name="connsiteY20" fmla="*/ 0 h 1134140"/>
              <a:gd name="connsiteX0" fmla="*/ 538887 w 900053"/>
              <a:gd name="connsiteY0" fmla="*/ 0 h 1134140"/>
              <a:gd name="connsiteX1" fmla="*/ 0 w 900053"/>
              <a:gd name="connsiteY1" fmla="*/ 907312 h 1134140"/>
              <a:gd name="connsiteX2" fmla="*/ 276447 w 900053"/>
              <a:gd name="connsiteY2" fmla="*/ 914400 h 1134140"/>
              <a:gd name="connsiteX3" fmla="*/ 361507 w 900053"/>
              <a:gd name="connsiteY3" fmla="*/ 1006549 h 1134140"/>
              <a:gd name="connsiteX4" fmla="*/ 404038 w 900053"/>
              <a:gd name="connsiteY4" fmla="*/ 1091610 h 1134140"/>
              <a:gd name="connsiteX5" fmla="*/ 482010 w 900053"/>
              <a:gd name="connsiteY5" fmla="*/ 1134140 h 1134140"/>
              <a:gd name="connsiteX6" fmla="*/ 545805 w 900053"/>
              <a:gd name="connsiteY6" fmla="*/ 1127052 h 1134140"/>
              <a:gd name="connsiteX7" fmla="*/ 559982 w 900053"/>
              <a:gd name="connsiteY7" fmla="*/ 1119963 h 1134140"/>
              <a:gd name="connsiteX8" fmla="*/ 637954 w 900053"/>
              <a:gd name="connsiteY8" fmla="*/ 1041991 h 1134140"/>
              <a:gd name="connsiteX9" fmla="*/ 673396 w 900053"/>
              <a:gd name="connsiteY9" fmla="*/ 978196 h 1134140"/>
              <a:gd name="connsiteX10" fmla="*/ 687573 w 900053"/>
              <a:gd name="connsiteY10" fmla="*/ 921489 h 1134140"/>
              <a:gd name="connsiteX11" fmla="*/ 694661 w 900053"/>
              <a:gd name="connsiteY11" fmla="*/ 857693 h 1134140"/>
              <a:gd name="connsiteX12" fmla="*/ 708838 w 900053"/>
              <a:gd name="connsiteY12" fmla="*/ 800986 h 1134140"/>
              <a:gd name="connsiteX13" fmla="*/ 829340 w 900053"/>
              <a:gd name="connsiteY13" fmla="*/ 659219 h 1134140"/>
              <a:gd name="connsiteX14" fmla="*/ 864782 w 900053"/>
              <a:gd name="connsiteY14" fmla="*/ 630866 h 1134140"/>
              <a:gd name="connsiteX15" fmla="*/ 864782 w 900053"/>
              <a:gd name="connsiteY15" fmla="*/ 630866 h 1134140"/>
              <a:gd name="connsiteX16" fmla="*/ 864782 w 900053"/>
              <a:gd name="connsiteY16" fmla="*/ 630866 h 1134140"/>
              <a:gd name="connsiteX17" fmla="*/ 864782 w 900053"/>
              <a:gd name="connsiteY17" fmla="*/ 630866 h 1134140"/>
              <a:gd name="connsiteX18" fmla="*/ 900053 w 900053"/>
              <a:gd name="connsiteY18" fmla="*/ 623777 h 1134140"/>
              <a:gd name="connsiteX19" fmla="*/ 538887 w 900053"/>
              <a:gd name="connsiteY19" fmla="*/ 0 h 1134140"/>
              <a:gd name="connsiteX0" fmla="*/ 538887 w 900053"/>
              <a:gd name="connsiteY0" fmla="*/ 0 h 1134140"/>
              <a:gd name="connsiteX1" fmla="*/ 0 w 900053"/>
              <a:gd name="connsiteY1" fmla="*/ 907312 h 1134140"/>
              <a:gd name="connsiteX2" fmla="*/ 276447 w 900053"/>
              <a:gd name="connsiteY2" fmla="*/ 914400 h 1134140"/>
              <a:gd name="connsiteX3" fmla="*/ 361507 w 900053"/>
              <a:gd name="connsiteY3" fmla="*/ 1006549 h 1134140"/>
              <a:gd name="connsiteX4" fmla="*/ 404038 w 900053"/>
              <a:gd name="connsiteY4" fmla="*/ 1091610 h 1134140"/>
              <a:gd name="connsiteX5" fmla="*/ 482010 w 900053"/>
              <a:gd name="connsiteY5" fmla="*/ 1134140 h 1134140"/>
              <a:gd name="connsiteX6" fmla="*/ 545805 w 900053"/>
              <a:gd name="connsiteY6" fmla="*/ 1127052 h 1134140"/>
              <a:gd name="connsiteX7" fmla="*/ 559982 w 900053"/>
              <a:gd name="connsiteY7" fmla="*/ 1119963 h 1134140"/>
              <a:gd name="connsiteX8" fmla="*/ 637954 w 900053"/>
              <a:gd name="connsiteY8" fmla="*/ 1041991 h 1134140"/>
              <a:gd name="connsiteX9" fmla="*/ 673396 w 900053"/>
              <a:gd name="connsiteY9" fmla="*/ 978196 h 1134140"/>
              <a:gd name="connsiteX10" fmla="*/ 687573 w 900053"/>
              <a:gd name="connsiteY10" fmla="*/ 921489 h 1134140"/>
              <a:gd name="connsiteX11" fmla="*/ 708838 w 900053"/>
              <a:gd name="connsiteY11" fmla="*/ 800986 h 1134140"/>
              <a:gd name="connsiteX12" fmla="*/ 829340 w 900053"/>
              <a:gd name="connsiteY12" fmla="*/ 659219 h 1134140"/>
              <a:gd name="connsiteX13" fmla="*/ 864782 w 900053"/>
              <a:gd name="connsiteY13" fmla="*/ 630866 h 1134140"/>
              <a:gd name="connsiteX14" fmla="*/ 864782 w 900053"/>
              <a:gd name="connsiteY14" fmla="*/ 630866 h 1134140"/>
              <a:gd name="connsiteX15" fmla="*/ 864782 w 900053"/>
              <a:gd name="connsiteY15" fmla="*/ 630866 h 1134140"/>
              <a:gd name="connsiteX16" fmla="*/ 864782 w 900053"/>
              <a:gd name="connsiteY16" fmla="*/ 630866 h 1134140"/>
              <a:gd name="connsiteX17" fmla="*/ 900053 w 900053"/>
              <a:gd name="connsiteY17" fmla="*/ 623777 h 1134140"/>
              <a:gd name="connsiteX18" fmla="*/ 538887 w 900053"/>
              <a:gd name="connsiteY18" fmla="*/ 0 h 1134140"/>
              <a:gd name="connsiteX0" fmla="*/ 538887 w 900053"/>
              <a:gd name="connsiteY0" fmla="*/ 0 h 1134140"/>
              <a:gd name="connsiteX1" fmla="*/ 0 w 900053"/>
              <a:gd name="connsiteY1" fmla="*/ 907312 h 1134140"/>
              <a:gd name="connsiteX2" fmla="*/ 276447 w 900053"/>
              <a:gd name="connsiteY2" fmla="*/ 914400 h 1134140"/>
              <a:gd name="connsiteX3" fmla="*/ 361507 w 900053"/>
              <a:gd name="connsiteY3" fmla="*/ 1006549 h 1134140"/>
              <a:gd name="connsiteX4" fmla="*/ 404038 w 900053"/>
              <a:gd name="connsiteY4" fmla="*/ 1091610 h 1134140"/>
              <a:gd name="connsiteX5" fmla="*/ 482010 w 900053"/>
              <a:gd name="connsiteY5" fmla="*/ 1134140 h 1134140"/>
              <a:gd name="connsiteX6" fmla="*/ 545805 w 900053"/>
              <a:gd name="connsiteY6" fmla="*/ 1127052 h 1134140"/>
              <a:gd name="connsiteX7" fmla="*/ 559982 w 900053"/>
              <a:gd name="connsiteY7" fmla="*/ 1119963 h 1134140"/>
              <a:gd name="connsiteX8" fmla="*/ 637954 w 900053"/>
              <a:gd name="connsiteY8" fmla="*/ 1041991 h 1134140"/>
              <a:gd name="connsiteX9" fmla="*/ 673396 w 900053"/>
              <a:gd name="connsiteY9" fmla="*/ 978196 h 1134140"/>
              <a:gd name="connsiteX10" fmla="*/ 687573 w 900053"/>
              <a:gd name="connsiteY10" fmla="*/ 921489 h 1134140"/>
              <a:gd name="connsiteX11" fmla="*/ 672002 w 900053"/>
              <a:gd name="connsiteY11" fmla="*/ 707734 h 1134140"/>
              <a:gd name="connsiteX12" fmla="*/ 829340 w 900053"/>
              <a:gd name="connsiteY12" fmla="*/ 659219 h 1134140"/>
              <a:gd name="connsiteX13" fmla="*/ 864782 w 900053"/>
              <a:gd name="connsiteY13" fmla="*/ 630866 h 1134140"/>
              <a:gd name="connsiteX14" fmla="*/ 864782 w 900053"/>
              <a:gd name="connsiteY14" fmla="*/ 630866 h 1134140"/>
              <a:gd name="connsiteX15" fmla="*/ 864782 w 900053"/>
              <a:gd name="connsiteY15" fmla="*/ 630866 h 1134140"/>
              <a:gd name="connsiteX16" fmla="*/ 864782 w 900053"/>
              <a:gd name="connsiteY16" fmla="*/ 630866 h 1134140"/>
              <a:gd name="connsiteX17" fmla="*/ 900053 w 900053"/>
              <a:gd name="connsiteY17" fmla="*/ 623777 h 1134140"/>
              <a:gd name="connsiteX18" fmla="*/ 538887 w 900053"/>
              <a:gd name="connsiteY18" fmla="*/ 0 h 1134140"/>
              <a:gd name="connsiteX0" fmla="*/ 538887 w 900053"/>
              <a:gd name="connsiteY0" fmla="*/ 0 h 1134140"/>
              <a:gd name="connsiteX1" fmla="*/ 0 w 900053"/>
              <a:gd name="connsiteY1" fmla="*/ 907312 h 1134140"/>
              <a:gd name="connsiteX2" fmla="*/ 276447 w 900053"/>
              <a:gd name="connsiteY2" fmla="*/ 914400 h 1134140"/>
              <a:gd name="connsiteX3" fmla="*/ 361507 w 900053"/>
              <a:gd name="connsiteY3" fmla="*/ 1006549 h 1134140"/>
              <a:gd name="connsiteX4" fmla="*/ 404038 w 900053"/>
              <a:gd name="connsiteY4" fmla="*/ 1091610 h 1134140"/>
              <a:gd name="connsiteX5" fmla="*/ 482010 w 900053"/>
              <a:gd name="connsiteY5" fmla="*/ 1134140 h 1134140"/>
              <a:gd name="connsiteX6" fmla="*/ 545805 w 900053"/>
              <a:gd name="connsiteY6" fmla="*/ 1127052 h 1134140"/>
              <a:gd name="connsiteX7" fmla="*/ 559982 w 900053"/>
              <a:gd name="connsiteY7" fmla="*/ 1119963 h 1134140"/>
              <a:gd name="connsiteX8" fmla="*/ 637954 w 900053"/>
              <a:gd name="connsiteY8" fmla="*/ 1041991 h 1134140"/>
              <a:gd name="connsiteX9" fmla="*/ 673396 w 900053"/>
              <a:gd name="connsiteY9" fmla="*/ 978196 h 1134140"/>
              <a:gd name="connsiteX10" fmla="*/ 687573 w 900053"/>
              <a:gd name="connsiteY10" fmla="*/ 921489 h 1134140"/>
              <a:gd name="connsiteX11" fmla="*/ 672002 w 900053"/>
              <a:gd name="connsiteY11" fmla="*/ 707734 h 1134140"/>
              <a:gd name="connsiteX12" fmla="*/ 817061 w 900053"/>
              <a:gd name="connsiteY12" fmla="*/ 628135 h 1134140"/>
              <a:gd name="connsiteX13" fmla="*/ 864782 w 900053"/>
              <a:gd name="connsiteY13" fmla="*/ 630866 h 1134140"/>
              <a:gd name="connsiteX14" fmla="*/ 864782 w 900053"/>
              <a:gd name="connsiteY14" fmla="*/ 630866 h 1134140"/>
              <a:gd name="connsiteX15" fmla="*/ 864782 w 900053"/>
              <a:gd name="connsiteY15" fmla="*/ 630866 h 1134140"/>
              <a:gd name="connsiteX16" fmla="*/ 864782 w 900053"/>
              <a:gd name="connsiteY16" fmla="*/ 630866 h 1134140"/>
              <a:gd name="connsiteX17" fmla="*/ 900053 w 900053"/>
              <a:gd name="connsiteY17" fmla="*/ 623777 h 1134140"/>
              <a:gd name="connsiteX18" fmla="*/ 538887 w 900053"/>
              <a:gd name="connsiteY18" fmla="*/ 0 h 1134140"/>
              <a:gd name="connsiteX0" fmla="*/ 538887 w 900053"/>
              <a:gd name="connsiteY0" fmla="*/ 0 h 1134140"/>
              <a:gd name="connsiteX1" fmla="*/ 0 w 900053"/>
              <a:gd name="connsiteY1" fmla="*/ 907312 h 1134140"/>
              <a:gd name="connsiteX2" fmla="*/ 276447 w 900053"/>
              <a:gd name="connsiteY2" fmla="*/ 914400 h 1134140"/>
              <a:gd name="connsiteX3" fmla="*/ 361507 w 900053"/>
              <a:gd name="connsiteY3" fmla="*/ 1006549 h 1134140"/>
              <a:gd name="connsiteX4" fmla="*/ 404038 w 900053"/>
              <a:gd name="connsiteY4" fmla="*/ 1091610 h 1134140"/>
              <a:gd name="connsiteX5" fmla="*/ 482010 w 900053"/>
              <a:gd name="connsiteY5" fmla="*/ 1134140 h 1134140"/>
              <a:gd name="connsiteX6" fmla="*/ 545805 w 900053"/>
              <a:gd name="connsiteY6" fmla="*/ 1127052 h 1134140"/>
              <a:gd name="connsiteX7" fmla="*/ 559982 w 900053"/>
              <a:gd name="connsiteY7" fmla="*/ 1119963 h 1134140"/>
              <a:gd name="connsiteX8" fmla="*/ 637954 w 900053"/>
              <a:gd name="connsiteY8" fmla="*/ 1041991 h 1134140"/>
              <a:gd name="connsiteX9" fmla="*/ 673396 w 900053"/>
              <a:gd name="connsiteY9" fmla="*/ 978196 h 1134140"/>
              <a:gd name="connsiteX10" fmla="*/ 687573 w 900053"/>
              <a:gd name="connsiteY10" fmla="*/ 921489 h 1134140"/>
              <a:gd name="connsiteX11" fmla="*/ 672002 w 900053"/>
              <a:gd name="connsiteY11" fmla="*/ 707734 h 1134140"/>
              <a:gd name="connsiteX12" fmla="*/ 767946 w 900053"/>
              <a:gd name="connsiteY12" fmla="*/ 634352 h 1134140"/>
              <a:gd name="connsiteX13" fmla="*/ 864782 w 900053"/>
              <a:gd name="connsiteY13" fmla="*/ 630866 h 1134140"/>
              <a:gd name="connsiteX14" fmla="*/ 864782 w 900053"/>
              <a:gd name="connsiteY14" fmla="*/ 630866 h 1134140"/>
              <a:gd name="connsiteX15" fmla="*/ 864782 w 900053"/>
              <a:gd name="connsiteY15" fmla="*/ 630866 h 1134140"/>
              <a:gd name="connsiteX16" fmla="*/ 864782 w 900053"/>
              <a:gd name="connsiteY16" fmla="*/ 630866 h 1134140"/>
              <a:gd name="connsiteX17" fmla="*/ 900053 w 900053"/>
              <a:gd name="connsiteY17" fmla="*/ 623777 h 1134140"/>
              <a:gd name="connsiteX18" fmla="*/ 538887 w 900053"/>
              <a:gd name="connsiteY18" fmla="*/ 0 h 1134140"/>
              <a:gd name="connsiteX0" fmla="*/ 538887 w 900053"/>
              <a:gd name="connsiteY0" fmla="*/ 0 h 1134140"/>
              <a:gd name="connsiteX1" fmla="*/ 0 w 900053"/>
              <a:gd name="connsiteY1" fmla="*/ 907312 h 1134140"/>
              <a:gd name="connsiteX2" fmla="*/ 276447 w 900053"/>
              <a:gd name="connsiteY2" fmla="*/ 914400 h 1134140"/>
              <a:gd name="connsiteX3" fmla="*/ 361507 w 900053"/>
              <a:gd name="connsiteY3" fmla="*/ 1006549 h 1134140"/>
              <a:gd name="connsiteX4" fmla="*/ 404038 w 900053"/>
              <a:gd name="connsiteY4" fmla="*/ 1091610 h 1134140"/>
              <a:gd name="connsiteX5" fmla="*/ 482010 w 900053"/>
              <a:gd name="connsiteY5" fmla="*/ 1134140 h 1134140"/>
              <a:gd name="connsiteX6" fmla="*/ 545805 w 900053"/>
              <a:gd name="connsiteY6" fmla="*/ 1127052 h 1134140"/>
              <a:gd name="connsiteX7" fmla="*/ 559982 w 900053"/>
              <a:gd name="connsiteY7" fmla="*/ 1119963 h 1134140"/>
              <a:gd name="connsiteX8" fmla="*/ 637954 w 900053"/>
              <a:gd name="connsiteY8" fmla="*/ 1041991 h 1134140"/>
              <a:gd name="connsiteX9" fmla="*/ 673396 w 900053"/>
              <a:gd name="connsiteY9" fmla="*/ 978196 h 1134140"/>
              <a:gd name="connsiteX10" fmla="*/ 687573 w 900053"/>
              <a:gd name="connsiteY10" fmla="*/ 921489 h 1134140"/>
              <a:gd name="connsiteX11" fmla="*/ 672002 w 900053"/>
              <a:gd name="connsiteY11" fmla="*/ 745035 h 1134140"/>
              <a:gd name="connsiteX12" fmla="*/ 767946 w 900053"/>
              <a:gd name="connsiteY12" fmla="*/ 634352 h 1134140"/>
              <a:gd name="connsiteX13" fmla="*/ 864782 w 900053"/>
              <a:gd name="connsiteY13" fmla="*/ 630866 h 1134140"/>
              <a:gd name="connsiteX14" fmla="*/ 864782 w 900053"/>
              <a:gd name="connsiteY14" fmla="*/ 630866 h 1134140"/>
              <a:gd name="connsiteX15" fmla="*/ 864782 w 900053"/>
              <a:gd name="connsiteY15" fmla="*/ 630866 h 1134140"/>
              <a:gd name="connsiteX16" fmla="*/ 864782 w 900053"/>
              <a:gd name="connsiteY16" fmla="*/ 630866 h 1134140"/>
              <a:gd name="connsiteX17" fmla="*/ 900053 w 900053"/>
              <a:gd name="connsiteY17" fmla="*/ 623777 h 1134140"/>
              <a:gd name="connsiteX18" fmla="*/ 538887 w 900053"/>
              <a:gd name="connsiteY18" fmla="*/ 0 h 1134140"/>
              <a:gd name="connsiteX0" fmla="*/ 538887 w 900053"/>
              <a:gd name="connsiteY0" fmla="*/ 0 h 1134140"/>
              <a:gd name="connsiteX1" fmla="*/ 0 w 900053"/>
              <a:gd name="connsiteY1" fmla="*/ 907312 h 1134140"/>
              <a:gd name="connsiteX2" fmla="*/ 276447 w 900053"/>
              <a:gd name="connsiteY2" fmla="*/ 914400 h 1134140"/>
              <a:gd name="connsiteX3" fmla="*/ 361507 w 900053"/>
              <a:gd name="connsiteY3" fmla="*/ 1006549 h 1134140"/>
              <a:gd name="connsiteX4" fmla="*/ 404038 w 900053"/>
              <a:gd name="connsiteY4" fmla="*/ 1091610 h 1134140"/>
              <a:gd name="connsiteX5" fmla="*/ 482010 w 900053"/>
              <a:gd name="connsiteY5" fmla="*/ 1134140 h 1134140"/>
              <a:gd name="connsiteX6" fmla="*/ 545805 w 900053"/>
              <a:gd name="connsiteY6" fmla="*/ 1127052 h 1134140"/>
              <a:gd name="connsiteX7" fmla="*/ 559982 w 900053"/>
              <a:gd name="connsiteY7" fmla="*/ 1119963 h 1134140"/>
              <a:gd name="connsiteX8" fmla="*/ 637954 w 900053"/>
              <a:gd name="connsiteY8" fmla="*/ 1041991 h 1134140"/>
              <a:gd name="connsiteX9" fmla="*/ 673396 w 900053"/>
              <a:gd name="connsiteY9" fmla="*/ 978196 h 1134140"/>
              <a:gd name="connsiteX10" fmla="*/ 681434 w 900053"/>
              <a:gd name="connsiteY10" fmla="*/ 890405 h 1134140"/>
              <a:gd name="connsiteX11" fmla="*/ 672002 w 900053"/>
              <a:gd name="connsiteY11" fmla="*/ 745035 h 1134140"/>
              <a:gd name="connsiteX12" fmla="*/ 767946 w 900053"/>
              <a:gd name="connsiteY12" fmla="*/ 634352 h 1134140"/>
              <a:gd name="connsiteX13" fmla="*/ 864782 w 900053"/>
              <a:gd name="connsiteY13" fmla="*/ 630866 h 1134140"/>
              <a:gd name="connsiteX14" fmla="*/ 864782 w 900053"/>
              <a:gd name="connsiteY14" fmla="*/ 630866 h 1134140"/>
              <a:gd name="connsiteX15" fmla="*/ 864782 w 900053"/>
              <a:gd name="connsiteY15" fmla="*/ 630866 h 1134140"/>
              <a:gd name="connsiteX16" fmla="*/ 864782 w 900053"/>
              <a:gd name="connsiteY16" fmla="*/ 630866 h 1134140"/>
              <a:gd name="connsiteX17" fmla="*/ 900053 w 900053"/>
              <a:gd name="connsiteY17" fmla="*/ 623777 h 1134140"/>
              <a:gd name="connsiteX18" fmla="*/ 538887 w 900053"/>
              <a:gd name="connsiteY18" fmla="*/ 0 h 1134140"/>
              <a:gd name="connsiteX0" fmla="*/ 538887 w 900053"/>
              <a:gd name="connsiteY0" fmla="*/ 0 h 1134140"/>
              <a:gd name="connsiteX1" fmla="*/ 0 w 900053"/>
              <a:gd name="connsiteY1" fmla="*/ 907312 h 1134140"/>
              <a:gd name="connsiteX2" fmla="*/ 276447 w 900053"/>
              <a:gd name="connsiteY2" fmla="*/ 914400 h 1134140"/>
              <a:gd name="connsiteX3" fmla="*/ 361507 w 900053"/>
              <a:gd name="connsiteY3" fmla="*/ 1006549 h 1134140"/>
              <a:gd name="connsiteX4" fmla="*/ 404038 w 900053"/>
              <a:gd name="connsiteY4" fmla="*/ 1091610 h 1134140"/>
              <a:gd name="connsiteX5" fmla="*/ 482010 w 900053"/>
              <a:gd name="connsiteY5" fmla="*/ 1134140 h 1134140"/>
              <a:gd name="connsiteX6" fmla="*/ 545805 w 900053"/>
              <a:gd name="connsiteY6" fmla="*/ 1127052 h 1134140"/>
              <a:gd name="connsiteX7" fmla="*/ 559982 w 900053"/>
              <a:gd name="connsiteY7" fmla="*/ 1119963 h 1134140"/>
              <a:gd name="connsiteX8" fmla="*/ 637954 w 900053"/>
              <a:gd name="connsiteY8" fmla="*/ 1041991 h 1134140"/>
              <a:gd name="connsiteX9" fmla="*/ 673396 w 900053"/>
              <a:gd name="connsiteY9" fmla="*/ 978196 h 1134140"/>
              <a:gd name="connsiteX10" fmla="*/ 681434 w 900053"/>
              <a:gd name="connsiteY10" fmla="*/ 890405 h 1134140"/>
              <a:gd name="connsiteX11" fmla="*/ 672002 w 900053"/>
              <a:gd name="connsiteY11" fmla="*/ 745035 h 1134140"/>
              <a:gd name="connsiteX12" fmla="*/ 675856 w 900053"/>
              <a:gd name="connsiteY12" fmla="*/ 628135 h 1134140"/>
              <a:gd name="connsiteX13" fmla="*/ 864782 w 900053"/>
              <a:gd name="connsiteY13" fmla="*/ 630866 h 1134140"/>
              <a:gd name="connsiteX14" fmla="*/ 864782 w 900053"/>
              <a:gd name="connsiteY14" fmla="*/ 630866 h 1134140"/>
              <a:gd name="connsiteX15" fmla="*/ 864782 w 900053"/>
              <a:gd name="connsiteY15" fmla="*/ 630866 h 1134140"/>
              <a:gd name="connsiteX16" fmla="*/ 864782 w 900053"/>
              <a:gd name="connsiteY16" fmla="*/ 630866 h 1134140"/>
              <a:gd name="connsiteX17" fmla="*/ 900053 w 900053"/>
              <a:gd name="connsiteY17" fmla="*/ 623777 h 1134140"/>
              <a:gd name="connsiteX18" fmla="*/ 538887 w 900053"/>
              <a:gd name="connsiteY18" fmla="*/ 0 h 1134140"/>
              <a:gd name="connsiteX0" fmla="*/ 538887 w 900053"/>
              <a:gd name="connsiteY0" fmla="*/ 0 h 1134140"/>
              <a:gd name="connsiteX1" fmla="*/ 0 w 900053"/>
              <a:gd name="connsiteY1" fmla="*/ 907312 h 1134140"/>
              <a:gd name="connsiteX2" fmla="*/ 276447 w 900053"/>
              <a:gd name="connsiteY2" fmla="*/ 914400 h 1134140"/>
              <a:gd name="connsiteX3" fmla="*/ 361507 w 900053"/>
              <a:gd name="connsiteY3" fmla="*/ 1006549 h 1134140"/>
              <a:gd name="connsiteX4" fmla="*/ 404038 w 900053"/>
              <a:gd name="connsiteY4" fmla="*/ 1091610 h 1134140"/>
              <a:gd name="connsiteX5" fmla="*/ 482010 w 900053"/>
              <a:gd name="connsiteY5" fmla="*/ 1134140 h 1134140"/>
              <a:gd name="connsiteX6" fmla="*/ 545805 w 900053"/>
              <a:gd name="connsiteY6" fmla="*/ 1127052 h 1134140"/>
              <a:gd name="connsiteX7" fmla="*/ 559982 w 900053"/>
              <a:gd name="connsiteY7" fmla="*/ 1119963 h 1134140"/>
              <a:gd name="connsiteX8" fmla="*/ 637954 w 900053"/>
              <a:gd name="connsiteY8" fmla="*/ 1041991 h 1134140"/>
              <a:gd name="connsiteX9" fmla="*/ 673396 w 900053"/>
              <a:gd name="connsiteY9" fmla="*/ 978196 h 1134140"/>
              <a:gd name="connsiteX10" fmla="*/ 681434 w 900053"/>
              <a:gd name="connsiteY10" fmla="*/ 890405 h 1134140"/>
              <a:gd name="connsiteX11" fmla="*/ 672002 w 900053"/>
              <a:gd name="connsiteY11" fmla="*/ 745035 h 1134140"/>
              <a:gd name="connsiteX12" fmla="*/ 675856 w 900053"/>
              <a:gd name="connsiteY12" fmla="*/ 628135 h 1134140"/>
              <a:gd name="connsiteX13" fmla="*/ 864782 w 900053"/>
              <a:gd name="connsiteY13" fmla="*/ 630866 h 1134140"/>
              <a:gd name="connsiteX14" fmla="*/ 864782 w 900053"/>
              <a:gd name="connsiteY14" fmla="*/ 630866 h 1134140"/>
              <a:gd name="connsiteX15" fmla="*/ 864782 w 900053"/>
              <a:gd name="connsiteY15" fmla="*/ 630866 h 1134140"/>
              <a:gd name="connsiteX16" fmla="*/ 864782 w 900053"/>
              <a:gd name="connsiteY16" fmla="*/ 630866 h 1134140"/>
              <a:gd name="connsiteX17" fmla="*/ 900053 w 900053"/>
              <a:gd name="connsiteY17" fmla="*/ 623777 h 1134140"/>
              <a:gd name="connsiteX18" fmla="*/ 538887 w 900053"/>
              <a:gd name="connsiteY18" fmla="*/ 0 h 1134140"/>
              <a:gd name="connsiteX0" fmla="*/ 538887 w 900053"/>
              <a:gd name="connsiteY0" fmla="*/ 0 h 1134140"/>
              <a:gd name="connsiteX1" fmla="*/ 0 w 900053"/>
              <a:gd name="connsiteY1" fmla="*/ 907312 h 1134140"/>
              <a:gd name="connsiteX2" fmla="*/ 276447 w 900053"/>
              <a:gd name="connsiteY2" fmla="*/ 914400 h 1134140"/>
              <a:gd name="connsiteX3" fmla="*/ 361507 w 900053"/>
              <a:gd name="connsiteY3" fmla="*/ 1006549 h 1134140"/>
              <a:gd name="connsiteX4" fmla="*/ 404038 w 900053"/>
              <a:gd name="connsiteY4" fmla="*/ 1091610 h 1134140"/>
              <a:gd name="connsiteX5" fmla="*/ 482010 w 900053"/>
              <a:gd name="connsiteY5" fmla="*/ 1134140 h 1134140"/>
              <a:gd name="connsiteX6" fmla="*/ 545805 w 900053"/>
              <a:gd name="connsiteY6" fmla="*/ 1127052 h 1134140"/>
              <a:gd name="connsiteX7" fmla="*/ 559982 w 900053"/>
              <a:gd name="connsiteY7" fmla="*/ 1119963 h 1134140"/>
              <a:gd name="connsiteX8" fmla="*/ 637954 w 900053"/>
              <a:gd name="connsiteY8" fmla="*/ 1041991 h 1134140"/>
              <a:gd name="connsiteX9" fmla="*/ 673396 w 900053"/>
              <a:gd name="connsiteY9" fmla="*/ 978196 h 1134140"/>
              <a:gd name="connsiteX10" fmla="*/ 681434 w 900053"/>
              <a:gd name="connsiteY10" fmla="*/ 890405 h 1134140"/>
              <a:gd name="connsiteX11" fmla="*/ 672002 w 900053"/>
              <a:gd name="connsiteY11" fmla="*/ 745035 h 1134140"/>
              <a:gd name="connsiteX12" fmla="*/ 700413 w 900053"/>
              <a:gd name="connsiteY12" fmla="*/ 640568 h 1134140"/>
              <a:gd name="connsiteX13" fmla="*/ 864782 w 900053"/>
              <a:gd name="connsiteY13" fmla="*/ 630866 h 1134140"/>
              <a:gd name="connsiteX14" fmla="*/ 864782 w 900053"/>
              <a:gd name="connsiteY14" fmla="*/ 630866 h 1134140"/>
              <a:gd name="connsiteX15" fmla="*/ 864782 w 900053"/>
              <a:gd name="connsiteY15" fmla="*/ 630866 h 1134140"/>
              <a:gd name="connsiteX16" fmla="*/ 864782 w 900053"/>
              <a:gd name="connsiteY16" fmla="*/ 630866 h 1134140"/>
              <a:gd name="connsiteX17" fmla="*/ 900053 w 900053"/>
              <a:gd name="connsiteY17" fmla="*/ 623777 h 1134140"/>
              <a:gd name="connsiteX18" fmla="*/ 538887 w 900053"/>
              <a:gd name="connsiteY18" fmla="*/ 0 h 1134140"/>
              <a:gd name="connsiteX0" fmla="*/ 538887 w 900053"/>
              <a:gd name="connsiteY0" fmla="*/ 0 h 1134140"/>
              <a:gd name="connsiteX1" fmla="*/ 0 w 900053"/>
              <a:gd name="connsiteY1" fmla="*/ 907312 h 1134140"/>
              <a:gd name="connsiteX2" fmla="*/ 276447 w 900053"/>
              <a:gd name="connsiteY2" fmla="*/ 914400 h 1134140"/>
              <a:gd name="connsiteX3" fmla="*/ 361507 w 900053"/>
              <a:gd name="connsiteY3" fmla="*/ 1006549 h 1134140"/>
              <a:gd name="connsiteX4" fmla="*/ 404038 w 900053"/>
              <a:gd name="connsiteY4" fmla="*/ 1091610 h 1134140"/>
              <a:gd name="connsiteX5" fmla="*/ 482010 w 900053"/>
              <a:gd name="connsiteY5" fmla="*/ 1134140 h 1134140"/>
              <a:gd name="connsiteX6" fmla="*/ 545805 w 900053"/>
              <a:gd name="connsiteY6" fmla="*/ 1127052 h 1134140"/>
              <a:gd name="connsiteX7" fmla="*/ 559982 w 900053"/>
              <a:gd name="connsiteY7" fmla="*/ 1119963 h 1134140"/>
              <a:gd name="connsiteX8" fmla="*/ 637954 w 900053"/>
              <a:gd name="connsiteY8" fmla="*/ 1041991 h 1134140"/>
              <a:gd name="connsiteX9" fmla="*/ 673396 w 900053"/>
              <a:gd name="connsiteY9" fmla="*/ 978196 h 1134140"/>
              <a:gd name="connsiteX10" fmla="*/ 681434 w 900053"/>
              <a:gd name="connsiteY10" fmla="*/ 890405 h 1134140"/>
              <a:gd name="connsiteX11" fmla="*/ 672002 w 900053"/>
              <a:gd name="connsiteY11" fmla="*/ 745035 h 1134140"/>
              <a:gd name="connsiteX12" fmla="*/ 731110 w 900053"/>
              <a:gd name="connsiteY12" fmla="*/ 646785 h 1134140"/>
              <a:gd name="connsiteX13" fmla="*/ 864782 w 900053"/>
              <a:gd name="connsiteY13" fmla="*/ 630866 h 1134140"/>
              <a:gd name="connsiteX14" fmla="*/ 864782 w 900053"/>
              <a:gd name="connsiteY14" fmla="*/ 630866 h 1134140"/>
              <a:gd name="connsiteX15" fmla="*/ 864782 w 900053"/>
              <a:gd name="connsiteY15" fmla="*/ 630866 h 1134140"/>
              <a:gd name="connsiteX16" fmla="*/ 864782 w 900053"/>
              <a:gd name="connsiteY16" fmla="*/ 630866 h 1134140"/>
              <a:gd name="connsiteX17" fmla="*/ 900053 w 900053"/>
              <a:gd name="connsiteY17" fmla="*/ 623777 h 1134140"/>
              <a:gd name="connsiteX18" fmla="*/ 538887 w 900053"/>
              <a:gd name="connsiteY18" fmla="*/ 0 h 1134140"/>
              <a:gd name="connsiteX0" fmla="*/ 538887 w 900053"/>
              <a:gd name="connsiteY0" fmla="*/ 0 h 1134140"/>
              <a:gd name="connsiteX1" fmla="*/ 0 w 900053"/>
              <a:gd name="connsiteY1" fmla="*/ 907312 h 1134140"/>
              <a:gd name="connsiteX2" fmla="*/ 276447 w 900053"/>
              <a:gd name="connsiteY2" fmla="*/ 914400 h 1134140"/>
              <a:gd name="connsiteX3" fmla="*/ 361507 w 900053"/>
              <a:gd name="connsiteY3" fmla="*/ 1006549 h 1134140"/>
              <a:gd name="connsiteX4" fmla="*/ 404038 w 900053"/>
              <a:gd name="connsiteY4" fmla="*/ 1091610 h 1134140"/>
              <a:gd name="connsiteX5" fmla="*/ 482010 w 900053"/>
              <a:gd name="connsiteY5" fmla="*/ 1134140 h 1134140"/>
              <a:gd name="connsiteX6" fmla="*/ 545805 w 900053"/>
              <a:gd name="connsiteY6" fmla="*/ 1127052 h 1134140"/>
              <a:gd name="connsiteX7" fmla="*/ 559982 w 900053"/>
              <a:gd name="connsiteY7" fmla="*/ 1119963 h 1134140"/>
              <a:gd name="connsiteX8" fmla="*/ 637954 w 900053"/>
              <a:gd name="connsiteY8" fmla="*/ 1041991 h 1134140"/>
              <a:gd name="connsiteX9" fmla="*/ 673396 w 900053"/>
              <a:gd name="connsiteY9" fmla="*/ 978196 h 1134140"/>
              <a:gd name="connsiteX10" fmla="*/ 681434 w 900053"/>
              <a:gd name="connsiteY10" fmla="*/ 890405 h 1134140"/>
              <a:gd name="connsiteX11" fmla="*/ 672002 w 900053"/>
              <a:gd name="connsiteY11" fmla="*/ 745035 h 1134140"/>
              <a:gd name="connsiteX12" fmla="*/ 767946 w 900053"/>
              <a:gd name="connsiteY12" fmla="*/ 646785 h 1134140"/>
              <a:gd name="connsiteX13" fmla="*/ 864782 w 900053"/>
              <a:gd name="connsiteY13" fmla="*/ 630866 h 1134140"/>
              <a:gd name="connsiteX14" fmla="*/ 864782 w 900053"/>
              <a:gd name="connsiteY14" fmla="*/ 630866 h 1134140"/>
              <a:gd name="connsiteX15" fmla="*/ 864782 w 900053"/>
              <a:gd name="connsiteY15" fmla="*/ 630866 h 1134140"/>
              <a:gd name="connsiteX16" fmla="*/ 864782 w 900053"/>
              <a:gd name="connsiteY16" fmla="*/ 630866 h 1134140"/>
              <a:gd name="connsiteX17" fmla="*/ 900053 w 900053"/>
              <a:gd name="connsiteY17" fmla="*/ 623777 h 1134140"/>
              <a:gd name="connsiteX18" fmla="*/ 538887 w 900053"/>
              <a:gd name="connsiteY18" fmla="*/ 0 h 1134140"/>
              <a:gd name="connsiteX0" fmla="*/ 538887 w 900053"/>
              <a:gd name="connsiteY0" fmla="*/ 0 h 1134140"/>
              <a:gd name="connsiteX1" fmla="*/ 0 w 900053"/>
              <a:gd name="connsiteY1" fmla="*/ 907312 h 1134140"/>
              <a:gd name="connsiteX2" fmla="*/ 276447 w 900053"/>
              <a:gd name="connsiteY2" fmla="*/ 914400 h 1134140"/>
              <a:gd name="connsiteX3" fmla="*/ 361507 w 900053"/>
              <a:gd name="connsiteY3" fmla="*/ 1006549 h 1134140"/>
              <a:gd name="connsiteX4" fmla="*/ 404038 w 900053"/>
              <a:gd name="connsiteY4" fmla="*/ 1091610 h 1134140"/>
              <a:gd name="connsiteX5" fmla="*/ 482010 w 900053"/>
              <a:gd name="connsiteY5" fmla="*/ 1134140 h 1134140"/>
              <a:gd name="connsiteX6" fmla="*/ 545805 w 900053"/>
              <a:gd name="connsiteY6" fmla="*/ 1127052 h 1134140"/>
              <a:gd name="connsiteX7" fmla="*/ 559982 w 900053"/>
              <a:gd name="connsiteY7" fmla="*/ 1119963 h 1134140"/>
              <a:gd name="connsiteX8" fmla="*/ 637954 w 900053"/>
              <a:gd name="connsiteY8" fmla="*/ 1041991 h 1134140"/>
              <a:gd name="connsiteX9" fmla="*/ 673396 w 900053"/>
              <a:gd name="connsiteY9" fmla="*/ 978196 h 1134140"/>
              <a:gd name="connsiteX10" fmla="*/ 681434 w 900053"/>
              <a:gd name="connsiteY10" fmla="*/ 890405 h 1134140"/>
              <a:gd name="connsiteX11" fmla="*/ 672002 w 900053"/>
              <a:gd name="connsiteY11" fmla="*/ 745035 h 1134140"/>
              <a:gd name="connsiteX12" fmla="*/ 767946 w 900053"/>
              <a:gd name="connsiteY12" fmla="*/ 646785 h 1134140"/>
              <a:gd name="connsiteX13" fmla="*/ 864782 w 900053"/>
              <a:gd name="connsiteY13" fmla="*/ 630866 h 1134140"/>
              <a:gd name="connsiteX14" fmla="*/ 864782 w 900053"/>
              <a:gd name="connsiteY14" fmla="*/ 630866 h 1134140"/>
              <a:gd name="connsiteX15" fmla="*/ 864782 w 900053"/>
              <a:gd name="connsiteY15" fmla="*/ 630866 h 1134140"/>
              <a:gd name="connsiteX16" fmla="*/ 864782 w 900053"/>
              <a:gd name="connsiteY16" fmla="*/ 630866 h 1134140"/>
              <a:gd name="connsiteX17" fmla="*/ 900053 w 900053"/>
              <a:gd name="connsiteY17" fmla="*/ 623777 h 1134140"/>
              <a:gd name="connsiteX18" fmla="*/ 538887 w 900053"/>
              <a:gd name="connsiteY18" fmla="*/ 0 h 1134140"/>
              <a:gd name="connsiteX0" fmla="*/ 538887 w 900053"/>
              <a:gd name="connsiteY0" fmla="*/ 0 h 1134140"/>
              <a:gd name="connsiteX1" fmla="*/ 0 w 900053"/>
              <a:gd name="connsiteY1" fmla="*/ 907312 h 1134140"/>
              <a:gd name="connsiteX2" fmla="*/ 276447 w 900053"/>
              <a:gd name="connsiteY2" fmla="*/ 914400 h 1134140"/>
              <a:gd name="connsiteX3" fmla="*/ 361507 w 900053"/>
              <a:gd name="connsiteY3" fmla="*/ 1006549 h 1134140"/>
              <a:gd name="connsiteX4" fmla="*/ 404038 w 900053"/>
              <a:gd name="connsiteY4" fmla="*/ 1091610 h 1134140"/>
              <a:gd name="connsiteX5" fmla="*/ 482010 w 900053"/>
              <a:gd name="connsiteY5" fmla="*/ 1134140 h 1134140"/>
              <a:gd name="connsiteX6" fmla="*/ 545805 w 900053"/>
              <a:gd name="connsiteY6" fmla="*/ 1127052 h 1134140"/>
              <a:gd name="connsiteX7" fmla="*/ 559982 w 900053"/>
              <a:gd name="connsiteY7" fmla="*/ 1119963 h 1134140"/>
              <a:gd name="connsiteX8" fmla="*/ 637954 w 900053"/>
              <a:gd name="connsiteY8" fmla="*/ 1041991 h 1134140"/>
              <a:gd name="connsiteX9" fmla="*/ 673396 w 900053"/>
              <a:gd name="connsiteY9" fmla="*/ 978196 h 1134140"/>
              <a:gd name="connsiteX10" fmla="*/ 681434 w 900053"/>
              <a:gd name="connsiteY10" fmla="*/ 890405 h 1134140"/>
              <a:gd name="connsiteX11" fmla="*/ 672002 w 900053"/>
              <a:gd name="connsiteY11" fmla="*/ 745035 h 1134140"/>
              <a:gd name="connsiteX12" fmla="*/ 767946 w 900053"/>
              <a:gd name="connsiteY12" fmla="*/ 646785 h 1134140"/>
              <a:gd name="connsiteX13" fmla="*/ 864782 w 900053"/>
              <a:gd name="connsiteY13" fmla="*/ 630866 h 1134140"/>
              <a:gd name="connsiteX14" fmla="*/ 864782 w 900053"/>
              <a:gd name="connsiteY14" fmla="*/ 630866 h 1134140"/>
              <a:gd name="connsiteX15" fmla="*/ 864782 w 900053"/>
              <a:gd name="connsiteY15" fmla="*/ 630866 h 1134140"/>
              <a:gd name="connsiteX16" fmla="*/ 815668 w 900053"/>
              <a:gd name="connsiteY16" fmla="*/ 624649 h 1134140"/>
              <a:gd name="connsiteX17" fmla="*/ 900053 w 900053"/>
              <a:gd name="connsiteY17" fmla="*/ 623777 h 1134140"/>
              <a:gd name="connsiteX18" fmla="*/ 538887 w 900053"/>
              <a:gd name="connsiteY18" fmla="*/ 0 h 1134140"/>
              <a:gd name="connsiteX0" fmla="*/ 538887 w 900053"/>
              <a:gd name="connsiteY0" fmla="*/ 0 h 1134140"/>
              <a:gd name="connsiteX1" fmla="*/ 0 w 900053"/>
              <a:gd name="connsiteY1" fmla="*/ 907312 h 1134140"/>
              <a:gd name="connsiteX2" fmla="*/ 276447 w 900053"/>
              <a:gd name="connsiteY2" fmla="*/ 914400 h 1134140"/>
              <a:gd name="connsiteX3" fmla="*/ 361507 w 900053"/>
              <a:gd name="connsiteY3" fmla="*/ 1006549 h 1134140"/>
              <a:gd name="connsiteX4" fmla="*/ 404038 w 900053"/>
              <a:gd name="connsiteY4" fmla="*/ 1091610 h 1134140"/>
              <a:gd name="connsiteX5" fmla="*/ 482010 w 900053"/>
              <a:gd name="connsiteY5" fmla="*/ 1134140 h 1134140"/>
              <a:gd name="connsiteX6" fmla="*/ 545805 w 900053"/>
              <a:gd name="connsiteY6" fmla="*/ 1127052 h 1134140"/>
              <a:gd name="connsiteX7" fmla="*/ 559982 w 900053"/>
              <a:gd name="connsiteY7" fmla="*/ 1119963 h 1134140"/>
              <a:gd name="connsiteX8" fmla="*/ 637954 w 900053"/>
              <a:gd name="connsiteY8" fmla="*/ 1041991 h 1134140"/>
              <a:gd name="connsiteX9" fmla="*/ 673396 w 900053"/>
              <a:gd name="connsiteY9" fmla="*/ 978196 h 1134140"/>
              <a:gd name="connsiteX10" fmla="*/ 681434 w 900053"/>
              <a:gd name="connsiteY10" fmla="*/ 890405 h 1134140"/>
              <a:gd name="connsiteX11" fmla="*/ 672002 w 900053"/>
              <a:gd name="connsiteY11" fmla="*/ 745035 h 1134140"/>
              <a:gd name="connsiteX12" fmla="*/ 706553 w 900053"/>
              <a:gd name="connsiteY12" fmla="*/ 653002 h 1134140"/>
              <a:gd name="connsiteX13" fmla="*/ 864782 w 900053"/>
              <a:gd name="connsiteY13" fmla="*/ 630866 h 1134140"/>
              <a:gd name="connsiteX14" fmla="*/ 864782 w 900053"/>
              <a:gd name="connsiteY14" fmla="*/ 630866 h 1134140"/>
              <a:gd name="connsiteX15" fmla="*/ 864782 w 900053"/>
              <a:gd name="connsiteY15" fmla="*/ 630866 h 1134140"/>
              <a:gd name="connsiteX16" fmla="*/ 815668 w 900053"/>
              <a:gd name="connsiteY16" fmla="*/ 624649 h 1134140"/>
              <a:gd name="connsiteX17" fmla="*/ 900053 w 900053"/>
              <a:gd name="connsiteY17" fmla="*/ 623777 h 1134140"/>
              <a:gd name="connsiteX18" fmla="*/ 538887 w 900053"/>
              <a:gd name="connsiteY18" fmla="*/ 0 h 1134140"/>
              <a:gd name="connsiteX0" fmla="*/ 538887 w 900053"/>
              <a:gd name="connsiteY0" fmla="*/ 0 h 1134140"/>
              <a:gd name="connsiteX1" fmla="*/ 0 w 900053"/>
              <a:gd name="connsiteY1" fmla="*/ 907312 h 1134140"/>
              <a:gd name="connsiteX2" fmla="*/ 276447 w 900053"/>
              <a:gd name="connsiteY2" fmla="*/ 914400 h 1134140"/>
              <a:gd name="connsiteX3" fmla="*/ 361507 w 900053"/>
              <a:gd name="connsiteY3" fmla="*/ 1006549 h 1134140"/>
              <a:gd name="connsiteX4" fmla="*/ 404038 w 900053"/>
              <a:gd name="connsiteY4" fmla="*/ 1091610 h 1134140"/>
              <a:gd name="connsiteX5" fmla="*/ 482010 w 900053"/>
              <a:gd name="connsiteY5" fmla="*/ 1134140 h 1134140"/>
              <a:gd name="connsiteX6" fmla="*/ 545805 w 900053"/>
              <a:gd name="connsiteY6" fmla="*/ 1127052 h 1134140"/>
              <a:gd name="connsiteX7" fmla="*/ 559982 w 900053"/>
              <a:gd name="connsiteY7" fmla="*/ 1119963 h 1134140"/>
              <a:gd name="connsiteX8" fmla="*/ 674790 w 900053"/>
              <a:gd name="connsiteY8" fmla="*/ 1054425 h 1134140"/>
              <a:gd name="connsiteX9" fmla="*/ 673396 w 900053"/>
              <a:gd name="connsiteY9" fmla="*/ 978196 h 1134140"/>
              <a:gd name="connsiteX10" fmla="*/ 681434 w 900053"/>
              <a:gd name="connsiteY10" fmla="*/ 890405 h 1134140"/>
              <a:gd name="connsiteX11" fmla="*/ 672002 w 900053"/>
              <a:gd name="connsiteY11" fmla="*/ 745035 h 1134140"/>
              <a:gd name="connsiteX12" fmla="*/ 706553 w 900053"/>
              <a:gd name="connsiteY12" fmla="*/ 653002 h 1134140"/>
              <a:gd name="connsiteX13" fmla="*/ 864782 w 900053"/>
              <a:gd name="connsiteY13" fmla="*/ 630866 h 1134140"/>
              <a:gd name="connsiteX14" fmla="*/ 864782 w 900053"/>
              <a:gd name="connsiteY14" fmla="*/ 630866 h 1134140"/>
              <a:gd name="connsiteX15" fmla="*/ 864782 w 900053"/>
              <a:gd name="connsiteY15" fmla="*/ 630866 h 1134140"/>
              <a:gd name="connsiteX16" fmla="*/ 815668 w 900053"/>
              <a:gd name="connsiteY16" fmla="*/ 624649 h 1134140"/>
              <a:gd name="connsiteX17" fmla="*/ 900053 w 900053"/>
              <a:gd name="connsiteY17" fmla="*/ 623777 h 1134140"/>
              <a:gd name="connsiteX18" fmla="*/ 538887 w 900053"/>
              <a:gd name="connsiteY18" fmla="*/ 0 h 1134140"/>
              <a:gd name="connsiteX0" fmla="*/ 538887 w 900053"/>
              <a:gd name="connsiteY0" fmla="*/ 0 h 1134140"/>
              <a:gd name="connsiteX1" fmla="*/ 0 w 900053"/>
              <a:gd name="connsiteY1" fmla="*/ 907312 h 1134140"/>
              <a:gd name="connsiteX2" fmla="*/ 276447 w 900053"/>
              <a:gd name="connsiteY2" fmla="*/ 914400 h 1134140"/>
              <a:gd name="connsiteX3" fmla="*/ 361507 w 900053"/>
              <a:gd name="connsiteY3" fmla="*/ 1006549 h 1134140"/>
              <a:gd name="connsiteX4" fmla="*/ 404038 w 900053"/>
              <a:gd name="connsiteY4" fmla="*/ 1091610 h 1134140"/>
              <a:gd name="connsiteX5" fmla="*/ 482010 w 900053"/>
              <a:gd name="connsiteY5" fmla="*/ 1134140 h 1134140"/>
              <a:gd name="connsiteX6" fmla="*/ 545805 w 900053"/>
              <a:gd name="connsiteY6" fmla="*/ 1127052 h 1134140"/>
              <a:gd name="connsiteX7" fmla="*/ 559982 w 900053"/>
              <a:gd name="connsiteY7" fmla="*/ 1119963 h 1134140"/>
              <a:gd name="connsiteX8" fmla="*/ 674790 w 900053"/>
              <a:gd name="connsiteY8" fmla="*/ 1054425 h 1134140"/>
              <a:gd name="connsiteX9" fmla="*/ 697953 w 900053"/>
              <a:gd name="connsiteY9" fmla="*/ 984413 h 1134140"/>
              <a:gd name="connsiteX10" fmla="*/ 681434 w 900053"/>
              <a:gd name="connsiteY10" fmla="*/ 890405 h 1134140"/>
              <a:gd name="connsiteX11" fmla="*/ 672002 w 900053"/>
              <a:gd name="connsiteY11" fmla="*/ 745035 h 1134140"/>
              <a:gd name="connsiteX12" fmla="*/ 706553 w 900053"/>
              <a:gd name="connsiteY12" fmla="*/ 653002 h 1134140"/>
              <a:gd name="connsiteX13" fmla="*/ 864782 w 900053"/>
              <a:gd name="connsiteY13" fmla="*/ 630866 h 1134140"/>
              <a:gd name="connsiteX14" fmla="*/ 864782 w 900053"/>
              <a:gd name="connsiteY14" fmla="*/ 630866 h 1134140"/>
              <a:gd name="connsiteX15" fmla="*/ 864782 w 900053"/>
              <a:gd name="connsiteY15" fmla="*/ 630866 h 1134140"/>
              <a:gd name="connsiteX16" fmla="*/ 815668 w 900053"/>
              <a:gd name="connsiteY16" fmla="*/ 624649 h 1134140"/>
              <a:gd name="connsiteX17" fmla="*/ 900053 w 900053"/>
              <a:gd name="connsiteY17" fmla="*/ 623777 h 1134140"/>
              <a:gd name="connsiteX18" fmla="*/ 538887 w 900053"/>
              <a:gd name="connsiteY18" fmla="*/ 0 h 1134140"/>
              <a:gd name="connsiteX0" fmla="*/ 538887 w 900053"/>
              <a:gd name="connsiteY0" fmla="*/ 0 h 1134140"/>
              <a:gd name="connsiteX1" fmla="*/ 0 w 900053"/>
              <a:gd name="connsiteY1" fmla="*/ 907312 h 1134140"/>
              <a:gd name="connsiteX2" fmla="*/ 276447 w 900053"/>
              <a:gd name="connsiteY2" fmla="*/ 914400 h 1134140"/>
              <a:gd name="connsiteX3" fmla="*/ 361507 w 900053"/>
              <a:gd name="connsiteY3" fmla="*/ 1006549 h 1134140"/>
              <a:gd name="connsiteX4" fmla="*/ 404038 w 900053"/>
              <a:gd name="connsiteY4" fmla="*/ 1091610 h 1134140"/>
              <a:gd name="connsiteX5" fmla="*/ 482010 w 900053"/>
              <a:gd name="connsiteY5" fmla="*/ 1134140 h 1134140"/>
              <a:gd name="connsiteX6" fmla="*/ 545805 w 900053"/>
              <a:gd name="connsiteY6" fmla="*/ 1127052 h 1134140"/>
              <a:gd name="connsiteX7" fmla="*/ 596818 w 900053"/>
              <a:gd name="connsiteY7" fmla="*/ 1119963 h 1134140"/>
              <a:gd name="connsiteX8" fmla="*/ 674790 w 900053"/>
              <a:gd name="connsiteY8" fmla="*/ 1054425 h 1134140"/>
              <a:gd name="connsiteX9" fmla="*/ 697953 w 900053"/>
              <a:gd name="connsiteY9" fmla="*/ 984413 h 1134140"/>
              <a:gd name="connsiteX10" fmla="*/ 681434 w 900053"/>
              <a:gd name="connsiteY10" fmla="*/ 890405 h 1134140"/>
              <a:gd name="connsiteX11" fmla="*/ 672002 w 900053"/>
              <a:gd name="connsiteY11" fmla="*/ 745035 h 1134140"/>
              <a:gd name="connsiteX12" fmla="*/ 706553 w 900053"/>
              <a:gd name="connsiteY12" fmla="*/ 653002 h 1134140"/>
              <a:gd name="connsiteX13" fmla="*/ 864782 w 900053"/>
              <a:gd name="connsiteY13" fmla="*/ 630866 h 1134140"/>
              <a:gd name="connsiteX14" fmla="*/ 864782 w 900053"/>
              <a:gd name="connsiteY14" fmla="*/ 630866 h 1134140"/>
              <a:gd name="connsiteX15" fmla="*/ 864782 w 900053"/>
              <a:gd name="connsiteY15" fmla="*/ 630866 h 1134140"/>
              <a:gd name="connsiteX16" fmla="*/ 815668 w 900053"/>
              <a:gd name="connsiteY16" fmla="*/ 624649 h 1134140"/>
              <a:gd name="connsiteX17" fmla="*/ 900053 w 900053"/>
              <a:gd name="connsiteY17" fmla="*/ 623777 h 1134140"/>
              <a:gd name="connsiteX18" fmla="*/ 538887 w 900053"/>
              <a:gd name="connsiteY18" fmla="*/ 0 h 1134140"/>
              <a:gd name="connsiteX0" fmla="*/ 538887 w 900053"/>
              <a:gd name="connsiteY0" fmla="*/ 0 h 1134140"/>
              <a:gd name="connsiteX1" fmla="*/ 0 w 900053"/>
              <a:gd name="connsiteY1" fmla="*/ 907312 h 1134140"/>
              <a:gd name="connsiteX2" fmla="*/ 276447 w 900053"/>
              <a:gd name="connsiteY2" fmla="*/ 914400 h 1134140"/>
              <a:gd name="connsiteX3" fmla="*/ 361507 w 900053"/>
              <a:gd name="connsiteY3" fmla="*/ 1006549 h 1134140"/>
              <a:gd name="connsiteX4" fmla="*/ 404038 w 900053"/>
              <a:gd name="connsiteY4" fmla="*/ 1091610 h 1134140"/>
              <a:gd name="connsiteX5" fmla="*/ 482010 w 900053"/>
              <a:gd name="connsiteY5" fmla="*/ 1134140 h 1134140"/>
              <a:gd name="connsiteX6" fmla="*/ 545805 w 900053"/>
              <a:gd name="connsiteY6" fmla="*/ 1127052 h 1134140"/>
              <a:gd name="connsiteX7" fmla="*/ 596818 w 900053"/>
              <a:gd name="connsiteY7" fmla="*/ 1119963 h 1134140"/>
              <a:gd name="connsiteX8" fmla="*/ 674790 w 900053"/>
              <a:gd name="connsiteY8" fmla="*/ 1054425 h 1134140"/>
              <a:gd name="connsiteX9" fmla="*/ 697953 w 900053"/>
              <a:gd name="connsiteY9" fmla="*/ 984413 h 1134140"/>
              <a:gd name="connsiteX10" fmla="*/ 681434 w 900053"/>
              <a:gd name="connsiteY10" fmla="*/ 890405 h 1134140"/>
              <a:gd name="connsiteX11" fmla="*/ 672002 w 900053"/>
              <a:gd name="connsiteY11" fmla="*/ 745035 h 1134140"/>
              <a:gd name="connsiteX12" fmla="*/ 706553 w 900053"/>
              <a:gd name="connsiteY12" fmla="*/ 653002 h 1134140"/>
              <a:gd name="connsiteX13" fmla="*/ 864782 w 900053"/>
              <a:gd name="connsiteY13" fmla="*/ 630866 h 1134140"/>
              <a:gd name="connsiteX14" fmla="*/ 864782 w 900053"/>
              <a:gd name="connsiteY14" fmla="*/ 630866 h 1134140"/>
              <a:gd name="connsiteX15" fmla="*/ 864782 w 900053"/>
              <a:gd name="connsiteY15" fmla="*/ 630866 h 1134140"/>
              <a:gd name="connsiteX16" fmla="*/ 754275 w 900053"/>
              <a:gd name="connsiteY16" fmla="*/ 624649 h 1134140"/>
              <a:gd name="connsiteX17" fmla="*/ 900053 w 900053"/>
              <a:gd name="connsiteY17" fmla="*/ 623777 h 1134140"/>
              <a:gd name="connsiteX18" fmla="*/ 538887 w 900053"/>
              <a:gd name="connsiteY18" fmla="*/ 0 h 1134140"/>
              <a:gd name="connsiteX0" fmla="*/ 538887 w 900053"/>
              <a:gd name="connsiteY0" fmla="*/ 0 h 1134140"/>
              <a:gd name="connsiteX1" fmla="*/ 0 w 900053"/>
              <a:gd name="connsiteY1" fmla="*/ 907312 h 1134140"/>
              <a:gd name="connsiteX2" fmla="*/ 276447 w 900053"/>
              <a:gd name="connsiteY2" fmla="*/ 914400 h 1134140"/>
              <a:gd name="connsiteX3" fmla="*/ 361507 w 900053"/>
              <a:gd name="connsiteY3" fmla="*/ 1006549 h 1134140"/>
              <a:gd name="connsiteX4" fmla="*/ 404038 w 900053"/>
              <a:gd name="connsiteY4" fmla="*/ 1091610 h 1134140"/>
              <a:gd name="connsiteX5" fmla="*/ 482010 w 900053"/>
              <a:gd name="connsiteY5" fmla="*/ 1134140 h 1134140"/>
              <a:gd name="connsiteX6" fmla="*/ 545805 w 900053"/>
              <a:gd name="connsiteY6" fmla="*/ 1127052 h 1134140"/>
              <a:gd name="connsiteX7" fmla="*/ 596818 w 900053"/>
              <a:gd name="connsiteY7" fmla="*/ 1119963 h 1134140"/>
              <a:gd name="connsiteX8" fmla="*/ 674790 w 900053"/>
              <a:gd name="connsiteY8" fmla="*/ 1054425 h 1134140"/>
              <a:gd name="connsiteX9" fmla="*/ 697953 w 900053"/>
              <a:gd name="connsiteY9" fmla="*/ 984413 h 1134140"/>
              <a:gd name="connsiteX10" fmla="*/ 681434 w 900053"/>
              <a:gd name="connsiteY10" fmla="*/ 890405 h 1134140"/>
              <a:gd name="connsiteX11" fmla="*/ 672002 w 900053"/>
              <a:gd name="connsiteY11" fmla="*/ 745035 h 1134140"/>
              <a:gd name="connsiteX12" fmla="*/ 706553 w 900053"/>
              <a:gd name="connsiteY12" fmla="*/ 653002 h 1134140"/>
              <a:gd name="connsiteX13" fmla="*/ 864782 w 900053"/>
              <a:gd name="connsiteY13" fmla="*/ 630866 h 1134140"/>
              <a:gd name="connsiteX14" fmla="*/ 864782 w 900053"/>
              <a:gd name="connsiteY14" fmla="*/ 630866 h 1134140"/>
              <a:gd name="connsiteX15" fmla="*/ 754275 w 900053"/>
              <a:gd name="connsiteY15" fmla="*/ 624649 h 1134140"/>
              <a:gd name="connsiteX16" fmla="*/ 900053 w 900053"/>
              <a:gd name="connsiteY16" fmla="*/ 623777 h 1134140"/>
              <a:gd name="connsiteX17" fmla="*/ 538887 w 900053"/>
              <a:gd name="connsiteY17" fmla="*/ 0 h 1134140"/>
              <a:gd name="connsiteX0" fmla="*/ 538887 w 900053"/>
              <a:gd name="connsiteY0" fmla="*/ 0 h 1134140"/>
              <a:gd name="connsiteX1" fmla="*/ 0 w 900053"/>
              <a:gd name="connsiteY1" fmla="*/ 907312 h 1134140"/>
              <a:gd name="connsiteX2" fmla="*/ 276447 w 900053"/>
              <a:gd name="connsiteY2" fmla="*/ 914400 h 1134140"/>
              <a:gd name="connsiteX3" fmla="*/ 361507 w 900053"/>
              <a:gd name="connsiteY3" fmla="*/ 1006549 h 1134140"/>
              <a:gd name="connsiteX4" fmla="*/ 404038 w 900053"/>
              <a:gd name="connsiteY4" fmla="*/ 1091610 h 1134140"/>
              <a:gd name="connsiteX5" fmla="*/ 482010 w 900053"/>
              <a:gd name="connsiteY5" fmla="*/ 1134140 h 1134140"/>
              <a:gd name="connsiteX6" fmla="*/ 545805 w 900053"/>
              <a:gd name="connsiteY6" fmla="*/ 1127052 h 1134140"/>
              <a:gd name="connsiteX7" fmla="*/ 596818 w 900053"/>
              <a:gd name="connsiteY7" fmla="*/ 1119963 h 1134140"/>
              <a:gd name="connsiteX8" fmla="*/ 674790 w 900053"/>
              <a:gd name="connsiteY8" fmla="*/ 1054425 h 1134140"/>
              <a:gd name="connsiteX9" fmla="*/ 697953 w 900053"/>
              <a:gd name="connsiteY9" fmla="*/ 984413 h 1134140"/>
              <a:gd name="connsiteX10" fmla="*/ 681434 w 900053"/>
              <a:gd name="connsiteY10" fmla="*/ 890405 h 1134140"/>
              <a:gd name="connsiteX11" fmla="*/ 672002 w 900053"/>
              <a:gd name="connsiteY11" fmla="*/ 745035 h 1134140"/>
              <a:gd name="connsiteX12" fmla="*/ 706553 w 900053"/>
              <a:gd name="connsiteY12" fmla="*/ 653002 h 1134140"/>
              <a:gd name="connsiteX13" fmla="*/ 864782 w 900053"/>
              <a:gd name="connsiteY13" fmla="*/ 630866 h 1134140"/>
              <a:gd name="connsiteX14" fmla="*/ 864782 w 900053"/>
              <a:gd name="connsiteY14" fmla="*/ 630866 h 1134140"/>
              <a:gd name="connsiteX15" fmla="*/ 900053 w 900053"/>
              <a:gd name="connsiteY15" fmla="*/ 623777 h 1134140"/>
              <a:gd name="connsiteX16" fmla="*/ 538887 w 900053"/>
              <a:gd name="connsiteY16" fmla="*/ 0 h 1134140"/>
              <a:gd name="connsiteX0" fmla="*/ 538887 w 887774"/>
              <a:gd name="connsiteY0" fmla="*/ 0 h 1134140"/>
              <a:gd name="connsiteX1" fmla="*/ 0 w 887774"/>
              <a:gd name="connsiteY1" fmla="*/ 907312 h 1134140"/>
              <a:gd name="connsiteX2" fmla="*/ 276447 w 887774"/>
              <a:gd name="connsiteY2" fmla="*/ 914400 h 1134140"/>
              <a:gd name="connsiteX3" fmla="*/ 361507 w 887774"/>
              <a:gd name="connsiteY3" fmla="*/ 1006549 h 1134140"/>
              <a:gd name="connsiteX4" fmla="*/ 404038 w 887774"/>
              <a:gd name="connsiteY4" fmla="*/ 1091610 h 1134140"/>
              <a:gd name="connsiteX5" fmla="*/ 482010 w 887774"/>
              <a:gd name="connsiteY5" fmla="*/ 1134140 h 1134140"/>
              <a:gd name="connsiteX6" fmla="*/ 545805 w 887774"/>
              <a:gd name="connsiteY6" fmla="*/ 1127052 h 1134140"/>
              <a:gd name="connsiteX7" fmla="*/ 596818 w 887774"/>
              <a:gd name="connsiteY7" fmla="*/ 1119963 h 1134140"/>
              <a:gd name="connsiteX8" fmla="*/ 674790 w 887774"/>
              <a:gd name="connsiteY8" fmla="*/ 1054425 h 1134140"/>
              <a:gd name="connsiteX9" fmla="*/ 697953 w 887774"/>
              <a:gd name="connsiteY9" fmla="*/ 984413 h 1134140"/>
              <a:gd name="connsiteX10" fmla="*/ 681434 w 887774"/>
              <a:gd name="connsiteY10" fmla="*/ 890405 h 1134140"/>
              <a:gd name="connsiteX11" fmla="*/ 672002 w 887774"/>
              <a:gd name="connsiteY11" fmla="*/ 745035 h 1134140"/>
              <a:gd name="connsiteX12" fmla="*/ 706553 w 887774"/>
              <a:gd name="connsiteY12" fmla="*/ 653002 h 1134140"/>
              <a:gd name="connsiteX13" fmla="*/ 864782 w 887774"/>
              <a:gd name="connsiteY13" fmla="*/ 630866 h 1134140"/>
              <a:gd name="connsiteX14" fmla="*/ 864782 w 887774"/>
              <a:gd name="connsiteY14" fmla="*/ 630866 h 1134140"/>
              <a:gd name="connsiteX15" fmla="*/ 887774 w 887774"/>
              <a:gd name="connsiteY15" fmla="*/ 629994 h 1134140"/>
              <a:gd name="connsiteX16" fmla="*/ 538887 w 887774"/>
              <a:gd name="connsiteY16" fmla="*/ 0 h 1134140"/>
              <a:gd name="connsiteX0" fmla="*/ 514330 w 863217"/>
              <a:gd name="connsiteY0" fmla="*/ 0 h 1134140"/>
              <a:gd name="connsiteX1" fmla="*/ 0 w 863217"/>
              <a:gd name="connsiteY1" fmla="*/ 901095 h 1134140"/>
              <a:gd name="connsiteX2" fmla="*/ 251890 w 863217"/>
              <a:gd name="connsiteY2" fmla="*/ 914400 h 1134140"/>
              <a:gd name="connsiteX3" fmla="*/ 336950 w 863217"/>
              <a:gd name="connsiteY3" fmla="*/ 1006549 h 1134140"/>
              <a:gd name="connsiteX4" fmla="*/ 379481 w 863217"/>
              <a:gd name="connsiteY4" fmla="*/ 1091610 h 1134140"/>
              <a:gd name="connsiteX5" fmla="*/ 457453 w 863217"/>
              <a:gd name="connsiteY5" fmla="*/ 1134140 h 1134140"/>
              <a:gd name="connsiteX6" fmla="*/ 521248 w 863217"/>
              <a:gd name="connsiteY6" fmla="*/ 1127052 h 1134140"/>
              <a:gd name="connsiteX7" fmla="*/ 572261 w 863217"/>
              <a:gd name="connsiteY7" fmla="*/ 1119963 h 1134140"/>
              <a:gd name="connsiteX8" fmla="*/ 650233 w 863217"/>
              <a:gd name="connsiteY8" fmla="*/ 1054425 h 1134140"/>
              <a:gd name="connsiteX9" fmla="*/ 673396 w 863217"/>
              <a:gd name="connsiteY9" fmla="*/ 984413 h 1134140"/>
              <a:gd name="connsiteX10" fmla="*/ 656877 w 863217"/>
              <a:gd name="connsiteY10" fmla="*/ 890405 h 1134140"/>
              <a:gd name="connsiteX11" fmla="*/ 647445 w 863217"/>
              <a:gd name="connsiteY11" fmla="*/ 745035 h 1134140"/>
              <a:gd name="connsiteX12" fmla="*/ 681996 w 863217"/>
              <a:gd name="connsiteY12" fmla="*/ 653002 h 1134140"/>
              <a:gd name="connsiteX13" fmla="*/ 840225 w 863217"/>
              <a:gd name="connsiteY13" fmla="*/ 630866 h 1134140"/>
              <a:gd name="connsiteX14" fmla="*/ 840225 w 863217"/>
              <a:gd name="connsiteY14" fmla="*/ 630866 h 1134140"/>
              <a:gd name="connsiteX15" fmla="*/ 863217 w 863217"/>
              <a:gd name="connsiteY15" fmla="*/ 629994 h 1134140"/>
              <a:gd name="connsiteX16" fmla="*/ 514330 w 863217"/>
              <a:gd name="connsiteY16" fmla="*/ 0 h 1134140"/>
              <a:gd name="connsiteX0" fmla="*/ 514330 w 863217"/>
              <a:gd name="connsiteY0" fmla="*/ 0 h 1134140"/>
              <a:gd name="connsiteX1" fmla="*/ 0 w 863217"/>
              <a:gd name="connsiteY1" fmla="*/ 901095 h 1134140"/>
              <a:gd name="connsiteX2" fmla="*/ 251890 w 863217"/>
              <a:gd name="connsiteY2" fmla="*/ 914400 h 1134140"/>
              <a:gd name="connsiteX3" fmla="*/ 336950 w 863217"/>
              <a:gd name="connsiteY3" fmla="*/ 1006549 h 1134140"/>
              <a:gd name="connsiteX4" fmla="*/ 379481 w 863217"/>
              <a:gd name="connsiteY4" fmla="*/ 1091610 h 1134140"/>
              <a:gd name="connsiteX5" fmla="*/ 457453 w 863217"/>
              <a:gd name="connsiteY5" fmla="*/ 1134140 h 1134140"/>
              <a:gd name="connsiteX6" fmla="*/ 521248 w 863217"/>
              <a:gd name="connsiteY6" fmla="*/ 1127052 h 1134140"/>
              <a:gd name="connsiteX7" fmla="*/ 572261 w 863217"/>
              <a:gd name="connsiteY7" fmla="*/ 1119963 h 1134140"/>
              <a:gd name="connsiteX8" fmla="*/ 650233 w 863217"/>
              <a:gd name="connsiteY8" fmla="*/ 1054425 h 1134140"/>
              <a:gd name="connsiteX9" fmla="*/ 673396 w 863217"/>
              <a:gd name="connsiteY9" fmla="*/ 984413 h 1134140"/>
              <a:gd name="connsiteX10" fmla="*/ 656877 w 863217"/>
              <a:gd name="connsiteY10" fmla="*/ 890405 h 1134140"/>
              <a:gd name="connsiteX11" fmla="*/ 647445 w 863217"/>
              <a:gd name="connsiteY11" fmla="*/ 745035 h 1134140"/>
              <a:gd name="connsiteX12" fmla="*/ 681996 w 863217"/>
              <a:gd name="connsiteY12" fmla="*/ 653002 h 1134140"/>
              <a:gd name="connsiteX13" fmla="*/ 840225 w 863217"/>
              <a:gd name="connsiteY13" fmla="*/ 630866 h 1134140"/>
              <a:gd name="connsiteX14" fmla="*/ 840225 w 863217"/>
              <a:gd name="connsiteY14" fmla="*/ 630866 h 1134140"/>
              <a:gd name="connsiteX15" fmla="*/ 863217 w 863217"/>
              <a:gd name="connsiteY15" fmla="*/ 629994 h 1134140"/>
              <a:gd name="connsiteX16" fmla="*/ 514330 w 863217"/>
              <a:gd name="connsiteY16" fmla="*/ 0 h 113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63217" h="1134140">
                <a:moveTo>
                  <a:pt x="514330" y="0"/>
                </a:moveTo>
                <a:lnTo>
                  <a:pt x="0" y="901095"/>
                </a:lnTo>
                <a:lnTo>
                  <a:pt x="251890" y="914400"/>
                </a:lnTo>
                <a:lnTo>
                  <a:pt x="336950" y="1006549"/>
                </a:lnTo>
                <a:lnTo>
                  <a:pt x="379481" y="1091610"/>
                </a:lnTo>
                <a:lnTo>
                  <a:pt x="457453" y="1134140"/>
                </a:lnTo>
                <a:lnTo>
                  <a:pt x="521248" y="1127052"/>
                </a:lnTo>
                <a:lnTo>
                  <a:pt x="572261" y="1119963"/>
                </a:lnTo>
                <a:lnTo>
                  <a:pt x="650233" y="1054425"/>
                </a:lnTo>
                <a:cubicBezTo>
                  <a:pt x="649768" y="1029015"/>
                  <a:pt x="673861" y="1009823"/>
                  <a:pt x="673396" y="984413"/>
                </a:cubicBezTo>
                <a:lnTo>
                  <a:pt x="656877" y="890405"/>
                </a:lnTo>
                <a:lnTo>
                  <a:pt x="647445" y="745035"/>
                </a:lnTo>
                <a:lnTo>
                  <a:pt x="681996" y="653002"/>
                </a:lnTo>
                <a:lnTo>
                  <a:pt x="840225" y="630866"/>
                </a:lnTo>
                <a:lnTo>
                  <a:pt x="840225" y="630866"/>
                </a:lnTo>
                <a:lnTo>
                  <a:pt x="863217" y="629994"/>
                </a:lnTo>
                <a:lnTo>
                  <a:pt x="514330" y="0"/>
                </a:lnTo>
                <a:close/>
              </a:path>
            </a:pathLst>
          </a:custGeom>
          <a:solidFill>
            <a:srgbClr val="BFBFBF">
              <a:alpha val="50196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3048000" y="1897041"/>
            <a:ext cx="5105954" cy="55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342900" indent="-342900">
              <a:buAutoNum type="arabicPeriod"/>
            </a:pPr>
            <a:r>
              <a:rPr lang="en-US" altLang="en-US" sz="1600" dirty="0" smtClean="0">
                <a:latin typeface="Arial" charset="0"/>
                <a:ea typeface="Arial" charset="0"/>
                <a:cs typeface="Arial" charset="0"/>
              </a:rPr>
              <a:t>Finds an optimal path to the next node</a:t>
            </a:r>
          </a:p>
          <a:p>
            <a:pPr marL="342900" indent="-342900">
              <a:buFontTx/>
              <a:buAutoNum type="arabicPeriod"/>
            </a:pPr>
            <a:r>
              <a:rPr lang="en-US" altLang="en-US" sz="1600" dirty="0" smtClean="0">
                <a:latin typeface="Arial" charset="0"/>
                <a:ea typeface="Arial" charset="0"/>
                <a:cs typeface="Arial" charset="0"/>
              </a:rPr>
              <a:t>Path </a:t>
            </a:r>
            <a:r>
              <a:rPr lang="en-US" altLang="en-US" sz="1600" dirty="0">
                <a:latin typeface="Arial" charset="0"/>
                <a:ea typeface="Arial" charset="0"/>
                <a:cs typeface="Arial" charset="0"/>
              </a:rPr>
              <a:t>cost never decreases as nodes are added</a:t>
            </a:r>
            <a:endParaRPr lang="en-US" altLang="en-US" sz="1600" dirty="0" smtClean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02054" y="4267200"/>
            <a:ext cx="4966336" cy="2514600"/>
            <a:chOff x="-102054" y="4267200"/>
            <a:chExt cx="4966336" cy="2514600"/>
          </a:xfrm>
        </p:grpSpPr>
        <p:sp>
          <p:nvSpPr>
            <p:cNvPr id="25" name="Oval 6"/>
            <p:cNvSpPr>
              <a:spLocks noChangeArrowheads="1"/>
            </p:cNvSpPr>
            <p:nvPr/>
          </p:nvSpPr>
          <p:spPr bwMode="auto">
            <a:xfrm>
              <a:off x="2438400" y="4267200"/>
              <a:ext cx="381000" cy="381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Arial" charset="0"/>
                  <a:ea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26" name="Oval 7"/>
            <p:cNvSpPr>
              <a:spLocks noChangeArrowheads="1"/>
            </p:cNvSpPr>
            <p:nvPr/>
          </p:nvSpPr>
          <p:spPr bwMode="auto">
            <a:xfrm>
              <a:off x="3581400" y="5257800"/>
              <a:ext cx="381000" cy="38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Arial" charset="0"/>
                  <a:ea typeface="Arial" charset="0"/>
                  <a:cs typeface="Arial" charset="0"/>
                </a:rPr>
                <a:t>G</a:t>
              </a:r>
              <a:endParaRPr lang="en-US" sz="20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8" name="Oval 8"/>
            <p:cNvSpPr>
              <a:spLocks noChangeArrowheads="1"/>
            </p:cNvSpPr>
            <p:nvPr/>
          </p:nvSpPr>
          <p:spPr bwMode="auto">
            <a:xfrm>
              <a:off x="1371600" y="5257800"/>
              <a:ext cx="381000" cy="38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Arial" charset="0"/>
                  <a:ea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30" name="Oval 9"/>
            <p:cNvSpPr>
              <a:spLocks noChangeArrowheads="1"/>
            </p:cNvSpPr>
            <p:nvPr/>
          </p:nvSpPr>
          <p:spPr bwMode="auto">
            <a:xfrm>
              <a:off x="762000" y="6400800"/>
              <a:ext cx="381000" cy="38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Arial" charset="0"/>
                  <a:ea typeface="Arial" charset="0"/>
                  <a:cs typeface="Arial" charset="0"/>
                </a:rPr>
                <a:t>G</a:t>
              </a:r>
              <a:endParaRPr lang="en-US" sz="20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1" name="Oval 10"/>
            <p:cNvSpPr>
              <a:spLocks noChangeArrowheads="1"/>
            </p:cNvSpPr>
            <p:nvPr/>
          </p:nvSpPr>
          <p:spPr bwMode="auto">
            <a:xfrm>
              <a:off x="1905000" y="6400800"/>
              <a:ext cx="381000" cy="38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Arial" charset="0"/>
                  <a:ea typeface="Arial" charset="0"/>
                  <a:cs typeface="Arial" charset="0"/>
                </a:rPr>
                <a:t>C</a:t>
              </a:r>
              <a:endParaRPr lang="en-US" sz="2000" dirty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32" name="AutoShape 15"/>
            <p:cNvCxnSpPr>
              <a:cxnSpLocks noChangeShapeType="1"/>
            </p:cNvCxnSpPr>
            <p:nvPr/>
          </p:nvCxnSpPr>
          <p:spPr bwMode="auto">
            <a:xfrm flipH="1">
              <a:off x="1697038" y="4592638"/>
              <a:ext cx="796925" cy="7207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3" name="AutoShape 16"/>
            <p:cNvCxnSpPr>
              <a:cxnSpLocks noChangeShapeType="1"/>
            </p:cNvCxnSpPr>
            <p:nvPr/>
          </p:nvCxnSpPr>
          <p:spPr bwMode="auto">
            <a:xfrm>
              <a:off x="2763838" y="4592638"/>
              <a:ext cx="873125" cy="7207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4" name="AutoShape 17"/>
            <p:cNvCxnSpPr>
              <a:cxnSpLocks noChangeShapeType="1"/>
            </p:cNvCxnSpPr>
            <p:nvPr/>
          </p:nvCxnSpPr>
          <p:spPr bwMode="auto">
            <a:xfrm flipH="1">
              <a:off x="952500" y="5583238"/>
              <a:ext cx="474663" cy="8175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5" name="AutoShape 18"/>
            <p:cNvCxnSpPr>
              <a:cxnSpLocks noChangeShapeType="1"/>
            </p:cNvCxnSpPr>
            <p:nvPr/>
          </p:nvCxnSpPr>
          <p:spPr bwMode="auto">
            <a:xfrm>
              <a:off x="1697038" y="5583238"/>
              <a:ext cx="398462" cy="8175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9" name="Text Box 29"/>
            <p:cNvSpPr txBox="1">
              <a:spLocks noChangeArrowheads="1"/>
            </p:cNvSpPr>
            <p:nvPr/>
          </p:nvSpPr>
          <p:spPr bwMode="auto">
            <a:xfrm>
              <a:off x="3175776" y="4599992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Arial" charset="0"/>
                  <a:ea typeface="Arial" charset="0"/>
                  <a:cs typeface="Arial" charset="0"/>
                </a:rPr>
                <a:t>3</a:t>
              </a:r>
              <a:endParaRPr lang="en-US" b="1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0" name="Text Box 29"/>
            <p:cNvSpPr txBox="1">
              <a:spLocks noChangeArrowheads="1"/>
            </p:cNvSpPr>
            <p:nvPr/>
          </p:nvSpPr>
          <p:spPr bwMode="auto">
            <a:xfrm>
              <a:off x="1824721" y="4656747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Arial" charset="0"/>
                  <a:ea typeface="Arial" charset="0"/>
                  <a:cs typeface="Arial" charset="0"/>
                </a:rPr>
                <a:t>4</a:t>
              </a:r>
              <a:endParaRPr lang="en-US" b="1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1" name="Text Box 29"/>
            <p:cNvSpPr txBox="1">
              <a:spLocks noChangeArrowheads="1"/>
            </p:cNvSpPr>
            <p:nvPr/>
          </p:nvSpPr>
          <p:spPr bwMode="auto">
            <a:xfrm>
              <a:off x="786625" y="5715000"/>
              <a:ext cx="3898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smtClean="0">
                  <a:latin typeface="Arial" charset="0"/>
                  <a:ea typeface="Arial" charset="0"/>
                  <a:cs typeface="Arial" charset="0"/>
                </a:rPr>
                <a:t>-2</a:t>
              </a:r>
              <a:endParaRPr lang="en-US" b="1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2" name="Text Box 29"/>
            <p:cNvSpPr txBox="1">
              <a:spLocks noChangeArrowheads="1"/>
            </p:cNvSpPr>
            <p:nvPr/>
          </p:nvSpPr>
          <p:spPr bwMode="auto">
            <a:xfrm>
              <a:off x="1899466" y="5755025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Arial" charset="0"/>
                  <a:ea typeface="Arial" charset="0"/>
                  <a:cs typeface="Arial" charset="0"/>
                </a:rPr>
                <a:t>1</a:t>
              </a:r>
              <a:endParaRPr lang="en-US" b="1" dirty="0">
                <a:latin typeface="Arial" charset="0"/>
                <a:ea typeface="Arial" charset="0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>
                  <a:spLocks noChangeArrowheads="1"/>
                </p:cNvSpPr>
                <p:nvPr/>
              </p:nvSpPr>
              <p:spPr bwMode="auto">
                <a:xfrm>
                  <a:off x="480404" y="5032927"/>
                  <a:ext cx="1062727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𝑔</m:t>
                        </m:r>
                        <m:r>
                          <a:rPr lang="en-US" sz="160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(</m:t>
                        </m:r>
                        <m:r>
                          <a:rPr lang="en-US" sz="16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𝐵</m:t>
                        </m:r>
                        <m:r>
                          <a:rPr lang="en-US" sz="160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)=4</m:t>
                        </m:r>
                      </m:oMath>
                    </m:oMathPara>
                  </a14:m>
                  <a:endParaRPr lang="en-US" sz="1600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0404" y="5032927"/>
                  <a:ext cx="1062727" cy="33855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4545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>
                  <a:spLocks noChangeArrowheads="1"/>
                </p:cNvSpPr>
                <p:nvPr/>
              </p:nvSpPr>
              <p:spPr bwMode="auto">
                <a:xfrm>
                  <a:off x="3802838" y="4980213"/>
                  <a:ext cx="1061444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𝑔</m:t>
                        </m:r>
                        <m:r>
                          <a:rPr lang="en-US" sz="160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(</m:t>
                        </m:r>
                        <m:r>
                          <a:rPr lang="en-US" sz="16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𝐺</m:t>
                        </m:r>
                        <m:r>
                          <a:rPr lang="en-US" sz="160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)=3</m:t>
                        </m:r>
                      </m:oMath>
                    </m:oMathPara>
                  </a14:m>
                  <a:endParaRPr lang="en-US" sz="1600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02838" y="4980213"/>
                  <a:ext cx="1061444" cy="33855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2500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>
                  <a:spLocks noChangeArrowheads="1"/>
                </p:cNvSpPr>
                <p:nvPr/>
              </p:nvSpPr>
              <p:spPr bwMode="auto">
                <a:xfrm>
                  <a:off x="-102054" y="5997089"/>
                  <a:ext cx="1061444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𝑔</m:t>
                        </m:r>
                        <m:r>
                          <a:rPr lang="en-US" sz="160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(</m:t>
                        </m:r>
                        <m:r>
                          <a:rPr lang="en-US" sz="16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𝐺</m:t>
                        </m:r>
                        <m:r>
                          <a:rPr lang="en-US" sz="160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)=2</m:t>
                        </m:r>
                      </m:oMath>
                    </m:oMathPara>
                  </a14:m>
                  <a:endParaRPr lang="en-US" sz="1600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102054" y="5997089"/>
                  <a:ext cx="1061444" cy="33855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4545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376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9" grpId="0" animBg="1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817604" y="8629"/>
            <a:ext cx="1295400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Summary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771" y="954"/>
            <a:ext cx="1259054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Overview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965004" y="8629"/>
            <a:ext cx="2454596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Uninformed Search</a:t>
            </a:r>
            <a:endParaRPr lang="en-US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876800" y="0"/>
            <a:ext cx="2514600" cy="27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Informed Search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C06F-56FD-4A19-85AD-54BFBC2DB0C2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1192089"/>
                  </p:ext>
                </p:extLst>
              </p:nvPr>
            </p:nvGraphicFramePr>
            <p:xfrm>
              <a:off x="457201" y="2133600"/>
              <a:ext cx="8305799" cy="2773172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1414625"/>
                    <a:gridCol w="2297058"/>
                    <a:gridCol w="2297058"/>
                    <a:gridCol w="229705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Depth-first</a:t>
                          </a:r>
                          <a:endParaRPr lang="en-US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Breadth-first</a:t>
                          </a:r>
                          <a:endParaRPr lang="en-US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Uniform-cost</a:t>
                          </a:r>
                          <a:endParaRPr lang="en-US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Queuing</a:t>
                          </a:r>
                          <a:endParaRPr lang="en-US" b="1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At</a:t>
                          </a:r>
                          <a:r>
                            <a:rPr lang="en-US" baseline="0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 front</a:t>
                          </a:r>
                          <a:endParaRPr lang="en-US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At end</a:t>
                          </a:r>
                          <a:endParaRPr lang="en-US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By</a:t>
                          </a:r>
                          <a:r>
                            <a:rPr lang="en-US" baseline="0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 path cost</a:t>
                          </a:r>
                          <a:endParaRPr lang="en-US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Complete?</a:t>
                          </a:r>
                          <a:endParaRPr lang="en-US" b="1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No (infinite</a:t>
                          </a:r>
                          <a:r>
                            <a:rPr lang="en-US" baseline="0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 loops)</a:t>
                          </a:r>
                          <a:endParaRPr lang="en-US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Yes (if 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US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 is finite)</a:t>
                          </a:r>
                          <a:endParaRPr lang="en-US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Yes (if step cost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≥</m:t>
                              </m:r>
                              <m:r>
                                <a:rPr lang="en-US" b="0" i="1" smtClean="0"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𝜖</m:t>
                              </m:r>
                            </m:oMath>
                          </a14:m>
                          <a:r>
                            <a:rPr lang="en-US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)</a:t>
                          </a:r>
                          <a:endParaRPr lang="en-US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Optimal?</a:t>
                          </a:r>
                          <a:endParaRPr lang="en-US" b="1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No (“leftmost”)</a:t>
                          </a:r>
                          <a:endParaRPr lang="en-US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Yes (if identical step costs)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Yes</a:t>
                          </a:r>
                          <a:endParaRPr lang="en-US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52400">
                    <a:tc>
                      <a:txBody>
                        <a:bodyPr/>
                        <a:lstStyle/>
                        <a:p>
                          <a:r>
                            <a:rPr lang="en-US" b="1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Time</a:t>
                          </a:r>
                          <a:endParaRPr lang="en-US" b="1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𝑚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𝑑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⌊</m:t>
                                    </m:r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latin typeface="Cambria Math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𝜖</m:t>
                                        </m:r>
                                      </m:den>
                                    </m:f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⌋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Space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i="1" smtClean="0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𝑏𝑚</m:t>
                                </m:r>
                                <m:r>
                                  <a:rPr lang="en-US" i="1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𝑑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⌊</m:t>
                                    </m:r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latin typeface="Cambria Math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𝜖</m:t>
                                        </m:r>
                                      </m:den>
                                    </m:f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⌋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1192089"/>
                  </p:ext>
                </p:extLst>
              </p:nvPr>
            </p:nvGraphicFramePr>
            <p:xfrm>
              <a:off x="457201" y="2133600"/>
              <a:ext cx="8305799" cy="2773172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1414625"/>
                    <a:gridCol w="2297058"/>
                    <a:gridCol w="2297058"/>
                    <a:gridCol w="229705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Depth-first</a:t>
                          </a:r>
                          <a:endParaRPr lang="en-US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Breadth-first</a:t>
                          </a:r>
                          <a:endParaRPr lang="en-US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Uniform-cost</a:t>
                          </a:r>
                          <a:endParaRPr lang="en-US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Queuing</a:t>
                          </a:r>
                          <a:endParaRPr lang="en-US" b="1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At</a:t>
                          </a:r>
                          <a:r>
                            <a:rPr lang="en-US" baseline="0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 front</a:t>
                          </a:r>
                          <a:endParaRPr lang="en-US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At end</a:t>
                          </a:r>
                          <a:endParaRPr lang="en-US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By</a:t>
                          </a:r>
                          <a:r>
                            <a:rPr lang="en-US" baseline="0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 path cost</a:t>
                          </a:r>
                          <a:endParaRPr lang="en-US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Complete?</a:t>
                          </a:r>
                          <a:endParaRPr lang="en-US" b="1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No (infinite</a:t>
                          </a:r>
                          <a:r>
                            <a:rPr lang="en-US" baseline="0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 </a:t>
                          </a:r>
                          <a:r>
                            <a:rPr lang="en-US" baseline="0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loops)</a:t>
                          </a:r>
                          <a:endParaRPr lang="en-US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62069" t="-208197" r="-100531" b="-45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62069" t="-208197" r="-531" b="-452459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b="1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Optimal?</a:t>
                          </a:r>
                          <a:endParaRPr lang="en-US" b="1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No (“leftmost”)</a:t>
                          </a:r>
                          <a:endParaRPr lang="en-US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Yes (if identical step costs)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Yes</a:t>
                          </a:r>
                          <a:endParaRPr lang="en-US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0286">
                    <a:tc>
                      <a:txBody>
                        <a:bodyPr/>
                        <a:lstStyle/>
                        <a:p>
                          <a:r>
                            <a:rPr lang="en-US" b="1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Time</a:t>
                          </a:r>
                          <a:endParaRPr lang="en-US" b="1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62069" t="-353012" r="-200531" b="-1060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62069" t="-353012" r="-100531" b="-1060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62069" t="-353012" r="-531" b="-106024"/>
                          </a:stretch>
                        </a:blipFill>
                      </a:tcPr>
                    </a:tc>
                  </a:tr>
                  <a:tr h="51028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Space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62069" t="-447619" r="-200531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62069" t="-447619" r="-100531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62069" t="-447619" r="-531" b="-476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805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817604" y="8629"/>
            <a:ext cx="1295400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Summary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771" y="954"/>
            <a:ext cx="1259054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Overview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965004" y="8629"/>
            <a:ext cx="2454596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Uninformed Search</a:t>
            </a:r>
            <a:endParaRPr lang="en-US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876800" y="0"/>
            <a:ext cx="2514600" cy="27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Informed Search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C06F-56FD-4A19-85AD-54BFBC2DB0C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04800" y="1295400"/>
            <a:ext cx="8839200" cy="556260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 smtClean="0"/>
              <a:t>Draw search trees for DFS and BFS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Use the graph search version to avoid redundant paths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Put a number near each node that indicates the order of expansion (not generation)---see the below example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Some nodes may not have numbers because they were generated, but not expanded.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Goal test: right before expansion</a:t>
            </a:r>
          </a:p>
        </p:txBody>
      </p:sp>
      <p:sp>
        <p:nvSpPr>
          <p:cNvPr id="21" name="Oval 6"/>
          <p:cNvSpPr>
            <a:spLocks noChangeArrowheads="1"/>
          </p:cNvSpPr>
          <p:nvPr/>
        </p:nvSpPr>
        <p:spPr bwMode="auto">
          <a:xfrm>
            <a:off x="6849094" y="4005263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22" name="Oval 7"/>
          <p:cNvSpPr>
            <a:spLocks noChangeArrowheads="1"/>
          </p:cNvSpPr>
          <p:nvPr/>
        </p:nvSpPr>
        <p:spPr bwMode="auto">
          <a:xfrm>
            <a:off x="7992094" y="4995863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23" name="Oval 8"/>
          <p:cNvSpPr>
            <a:spLocks noChangeArrowheads="1"/>
          </p:cNvSpPr>
          <p:nvPr/>
        </p:nvSpPr>
        <p:spPr bwMode="auto">
          <a:xfrm>
            <a:off x="5782294" y="4995863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24" name="Oval 9"/>
          <p:cNvSpPr>
            <a:spLocks noChangeArrowheads="1"/>
          </p:cNvSpPr>
          <p:nvPr/>
        </p:nvSpPr>
        <p:spPr bwMode="auto">
          <a:xfrm>
            <a:off x="5172694" y="6138863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  <p:sp>
        <p:nvSpPr>
          <p:cNvPr id="25" name="Oval 10"/>
          <p:cNvSpPr>
            <a:spLocks noChangeArrowheads="1"/>
          </p:cNvSpPr>
          <p:nvPr/>
        </p:nvSpPr>
        <p:spPr bwMode="auto">
          <a:xfrm>
            <a:off x="6315694" y="6138863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  <a:ea typeface="Arial" charset="0"/>
                <a:cs typeface="Arial" charset="0"/>
              </a:rPr>
              <a:t>E</a:t>
            </a:r>
          </a:p>
        </p:txBody>
      </p:sp>
      <p:cxnSp>
        <p:nvCxnSpPr>
          <p:cNvPr id="28" name="AutoShape 15"/>
          <p:cNvCxnSpPr>
            <a:cxnSpLocks noChangeShapeType="1"/>
          </p:cNvCxnSpPr>
          <p:nvPr/>
        </p:nvCxnSpPr>
        <p:spPr bwMode="auto">
          <a:xfrm flipH="1">
            <a:off x="6107732" y="4330701"/>
            <a:ext cx="796925" cy="720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9" name="AutoShape 16"/>
          <p:cNvCxnSpPr>
            <a:cxnSpLocks noChangeShapeType="1"/>
          </p:cNvCxnSpPr>
          <p:nvPr/>
        </p:nvCxnSpPr>
        <p:spPr bwMode="auto">
          <a:xfrm>
            <a:off x="7174532" y="4330701"/>
            <a:ext cx="873125" cy="720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" name="AutoShape 17"/>
          <p:cNvCxnSpPr>
            <a:cxnSpLocks noChangeShapeType="1"/>
          </p:cNvCxnSpPr>
          <p:nvPr/>
        </p:nvCxnSpPr>
        <p:spPr bwMode="auto">
          <a:xfrm flipH="1">
            <a:off x="5363194" y="5321301"/>
            <a:ext cx="474663" cy="817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" name="AutoShape 18"/>
          <p:cNvCxnSpPr>
            <a:cxnSpLocks noChangeShapeType="1"/>
          </p:cNvCxnSpPr>
          <p:nvPr/>
        </p:nvCxnSpPr>
        <p:spPr bwMode="auto">
          <a:xfrm>
            <a:off x="6107732" y="5321301"/>
            <a:ext cx="398462" cy="817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4" name="Text Box 23"/>
          <p:cNvSpPr txBox="1">
            <a:spLocks noChangeArrowheads="1"/>
          </p:cNvSpPr>
          <p:nvPr/>
        </p:nvSpPr>
        <p:spPr bwMode="auto">
          <a:xfrm>
            <a:off x="6715744" y="3744913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35" name="Text Box 24"/>
          <p:cNvSpPr txBox="1">
            <a:spLocks noChangeArrowheads="1"/>
          </p:cNvSpPr>
          <p:nvPr/>
        </p:nvSpPr>
        <p:spPr bwMode="auto">
          <a:xfrm>
            <a:off x="5706094" y="4691063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7915894" y="4691063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39" name="Text Box 28"/>
          <p:cNvSpPr txBox="1">
            <a:spLocks noChangeArrowheads="1"/>
          </p:cNvSpPr>
          <p:nvPr/>
        </p:nvSpPr>
        <p:spPr bwMode="auto">
          <a:xfrm>
            <a:off x="5020294" y="5834063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6087094" y="5910263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 bwMode="auto">
          <a:xfrm>
            <a:off x="7039594" y="6089424"/>
            <a:ext cx="1371600" cy="31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altLang="en-US" sz="1600" dirty="0" smtClean="0">
                <a:latin typeface="Arial" charset="0"/>
                <a:ea typeface="Arial" charset="0"/>
                <a:cs typeface="Arial" charset="0"/>
              </a:rPr>
              <a:t>Example!</a:t>
            </a:r>
          </a:p>
        </p:txBody>
      </p:sp>
    </p:spTree>
    <p:extLst>
      <p:ext uri="{BB962C8B-B14F-4D97-AF65-F5344CB8AC3E}">
        <p14:creationId xmlns:p14="http://schemas.microsoft.com/office/powerpoint/2010/main" val="109378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304800" y="1295400"/>
                <a:ext cx="8839200" cy="55626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dirty="0" smtClean="0"/>
                  <a:t>Informed search</a:t>
                </a:r>
              </a:p>
              <a:p>
                <a:pPr lvl="1">
                  <a:lnSpc>
                    <a:spcPct val="130000"/>
                  </a:lnSpc>
                </a:pPr>
                <a:r>
                  <a:rPr lang="en-US" dirty="0" smtClean="0"/>
                  <a:t>Use problem-specific knowledge (a “compass”)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dirty="0" smtClean="0"/>
                  <a:t>Evaluation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𝑓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>
                  <a:lnSpc>
                    <a:spcPct val="130000"/>
                  </a:lnSpc>
                </a:pPr>
                <a:r>
                  <a:rPr lang="en-US" dirty="0" smtClean="0"/>
                  <a:t>Determine the desirability of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 lvl="1">
                  <a:lnSpc>
                    <a:spcPct val="130000"/>
                  </a:lnSpc>
                </a:pPr>
                <a:r>
                  <a:rPr lang="en-US" dirty="0" smtClean="0"/>
                  <a:t>Search expands node with lowest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𝑓</m:t>
                    </m:r>
                    <m:r>
                      <a:rPr lang="en-US" i="1">
                        <a:latin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</a:rPr>
                      <m:t>𝑛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>
                  <a:lnSpc>
                    <a:spcPct val="130000"/>
                  </a:lnSpc>
                </a:pPr>
                <a:r>
                  <a:rPr lang="en-US" dirty="0" smtClean="0"/>
                  <a:t>Heuristic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h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2">
                  <a:lnSpc>
                    <a:spcPct val="130000"/>
                  </a:lnSpc>
                </a:pPr>
                <a:r>
                  <a:rPr lang="en-US" dirty="0" smtClean="0"/>
                  <a:t>An estimate of cost to get from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 smtClean="0"/>
                  <a:t> to the goal</a:t>
                </a:r>
              </a:p>
              <a:p>
                <a:pPr lvl="2">
                  <a:lnSpc>
                    <a:spcPct val="130000"/>
                  </a:lnSpc>
                </a:pPr>
                <a:r>
                  <a:rPr lang="en-US" dirty="0" smtClean="0"/>
                  <a:t>With </a:t>
                </a:r>
                <a:r>
                  <a:rPr lang="en-US" dirty="0"/>
                  <a:t>additional knowledge beyond the problem </a:t>
                </a:r>
                <a:r>
                  <a:rPr lang="en-US" dirty="0" smtClean="0"/>
                  <a:t>description (e.g., actual distance)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304800" y="1295400"/>
                <a:ext cx="8839200" cy="5562600"/>
              </a:xfrm>
              <a:blipFill rotWithShape="0">
                <a:blip r:embed="rId3"/>
                <a:stretch>
                  <a:fillRect l="-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817604" y="8629"/>
            <a:ext cx="1295400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Summary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771" y="954"/>
            <a:ext cx="1259054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Overview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965004" y="8629"/>
            <a:ext cx="2454596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Uninformed Search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876800" y="0"/>
            <a:ext cx="2514600" cy="27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Informed Search</a:t>
            </a:r>
            <a:endParaRPr lang="en-US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C06F-56FD-4A19-85AD-54BFBC2DB0C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1659022"/>
            <a:ext cx="5221998" cy="31865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6810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304800" y="1295400"/>
                <a:ext cx="8839200" cy="55626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dirty="0" smtClean="0"/>
                  <a:t>Strategy</a:t>
                </a:r>
                <a:r>
                  <a:rPr lang="en-US" dirty="0"/>
                  <a:t>: </a:t>
                </a:r>
                <a:r>
                  <a:rPr lang="en-US" dirty="0" smtClean="0"/>
                  <a:t>expands </a:t>
                </a:r>
                <a:r>
                  <a:rPr lang="en-US" dirty="0"/>
                  <a:t>a node that </a:t>
                </a:r>
                <a:r>
                  <a:rPr lang="en-US" dirty="0" smtClean="0"/>
                  <a:t>SEEMS closest </a:t>
                </a:r>
                <a:r>
                  <a:rPr lang="en-US" dirty="0"/>
                  <a:t>to a </a:t>
                </a:r>
                <a:r>
                  <a:rPr lang="en-US" dirty="0" smtClean="0"/>
                  <a:t>goal</a:t>
                </a:r>
                <a:endParaRPr lang="en-US" dirty="0"/>
              </a:p>
              <a:p>
                <a:pPr lvl="1">
                  <a:lnSpc>
                    <a:spcPct val="130000"/>
                  </a:lnSpc>
                </a:pPr>
                <a:r>
                  <a:rPr lang="en-US" dirty="0" smtClean="0"/>
                  <a:t>Evaluation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h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 (cf. Uniform-cost: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𝑔</m:t>
                    </m:r>
                    <m:r>
                      <a:rPr lang="en-US" i="1">
                        <a:latin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</a:rPr>
                      <m:t>𝑛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>
                  <a:lnSpc>
                    <a:spcPct val="130000"/>
                  </a:lnSpc>
                </a:pPr>
                <a:r>
                  <a:rPr lang="en-US" dirty="0"/>
                  <a:t>Priority queue: ordered by a heuristic function</a:t>
                </a:r>
              </a:p>
              <a:p>
                <a:pPr lvl="1">
                  <a:lnSpc>
                    <a:spcPct val="13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304800" y="1295400"/>
                <a:ext cx="8839200" cy="5562600"/>
              </a:xfrm>
              <a:blipFill rotWithShape="0">
                <a:blip r:embed="rId3"/>
                <a:stretch>
                  <a:fillRect l="-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Greedy Best-First Search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817604" y="8629"/>
            <a:ext cx="1295400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Summary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771" y="954"/>
            <a:ext cx="1259054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Overview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965004" y="8629"/>
            <a:ext cx="2454596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Uninformed Search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876800" y="0"/>
            <a:ext cx="2514600" cy="27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Informed Search</a:t>
            </a:r>
            <a:endParaRPr lang="en-US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C06F-56FD-4A19-85AD-54BFBC2DB0C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Oval 31"/>
          <p:cNvSpPr>
            <a:spLocks noChangeArrowheads="1"/>
          </p:cNvSpPr>
          <p:nvPr/>
        </p:nvSpPr>
        <p:spPr bwMode="auto">
          <a:xfrm>
            <a:off x="962846" y="356229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Oval 32"/>
          <p:cNvSpPr>
            <a:spLocks noChangeArrowheads="1"/>
          </p:cNvSpPr>
          <p:nvPr/>
        </p:nvSpPr>
        <p:spPr bwMode="auto">
          <a:xfrm>
            <a:off x="962846" y="4095690"/>
            <a:ext cx="381000" cy="3810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Oval 33"/>
          <p:cNvSpPr>
            <a:spLocks noChangeArrowheads="1"/>
          </p:cNvSpPr>
          <p:nvPr/>
        </p:nvSpPr>
        <p:spPr bwMode="auto">
          <a:xfrm>
            <a:off x="962846" y="4629090"/>
            <a:ext cx="381000" cy="3810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Oval 34"/>
          <p:cNvSpPr>
            <a:spLocks noChangeArrowheads="1"/>
          </p:cNvSpPr>
          <p:nvPr/>
        </p:nvSpPr>
        <p:spPr bwMode="auto">
          <a:xfrm>
            <a:off x="962846" y="516249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1496246" y="3562290"/>
            <a:ext cx="17652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  <a:ea typeface="Arial" charset="0"/>
                <a:cs typeface="Arial" charset="0"/>
              </a:rPr>
              <a:t>not generated</a:t>
            </a:r>
          </a:p>
        </p:txBody>
      </p:sp>
      <p:sp>
        <p:nvSpPr>
          <p:cNvPr id="18" name="Text Box 36"/>
          <p:cNvSpPr txBox="1">
            <a:spLocks noChangeArrowheads="1"/>
          </p:cNvSpPr>
          <p:nvPr/>
        </p:nvSpPr>
        <p:spPr bwMode="auto">
          <a:xfrm>
            <a:off x="1496246" y="4079815"/>
            <a:ext cx="13372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  <a:ea typeface="Arial" charset="0"/>
                <a:cs typeface="Arial" charset="0"/>
              </a:rPr>
              <a:t>on frontier</a:t>
            </a:r>
          </a:p>
        </p:txBody>
      </p:sp>
      <p:sp>
        <p:nvSpPr>
          <p:cNvPr id="19" name="Text Box 37"/>
          <p:cNvSpPr txBox="1">
            <a:spLocks noChangeArrowheads="1"/>
          </p:cNvSpPr>
          <p:nvPr/>
        </p:nvSpPr>
        <p:spPr bwMode="auto">
          <a:xfrm>
            <a:off x="1496246" y="4613215"/>
            <a:ext cx="13805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  <a:ea typeface="Arial" charset="0"/>
                <a:cs typeface="Arial" charset="0"/>
              </a:rPr>
              <a:t>in memory</a:t>
            </a:r>
          </a:p>
        </p:txBody>
      </p:sp>
      <p:sp>
        <p:nvSpPr>
          <p:cNvPr id="20" name="Text Box 38"/>
          <p:cNvSpPr txBox="1">
            <a:spLocks noChangeArrowheads="1"/>
          </p:cNvSpPr>
          <p:nvPr/>
        </p:nvSpPr>
        <p:spPr bwMode="auto">
          <a:xfrm>
            <a:off x="1496246" y="5162490"/>
            <a:ext cx="10262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  <a:ea typeface="Arial" charset="0"/>
                <a:cs typeface="Arial" charset="0"/>
              </a:rPr>
              <a:t>deleted</a:t>
            </a: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2955165" y="2426698"/>
            <a:ext cx="3847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1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5923241" y="3460750"/>
            <a:ext cx="381000" cy="3810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  <a:ea typeface="Arial" charset="0"/>
                <a:cs typeface="Arial" charset="0"/>
              </a:rPr>
              <a:t>I</a:t>
            </a:r>
          </a:p>
        </p:txBody>
      </p:sp>
      <p:sp>
        <p:nvSpPr>
          <p:cNvPr id="23" name="Oval 7"/>
          <p:cNvSpPr>
            <a:spLocks noChangeArrowheads="1"/>
          </p:cNvSpPr>
          <p:nvPr/>
        </p:nvSpPr>
        <p:spPr bwMode="auto">
          <a:xfrm>
            <a:off x="7066241" y="445135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  <a:ea typeface="Arial" charset="0"/>
                <a:cs typeface="Arial" charset="0"/>
              </a:rPr>
              <a:t>G</a:t>
            </a:r>
          </a:p>
        </p:txBody>
      </p:sp>
      <p:sp>
        <p:nvSpPr>
          <p:cNvPr id="24" name="Oval 8"/>
          <p:cNvSpPr>
            <a:spLocks noChangeArrowheads="1"/>
          </p:cNvSpPr>
          <p:nvPr/>
        </p:nvSpPr>
        <p:spPr bwMode="auto">
          <a:xfrm>
            <a:off x="4856441" y="445135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25" name="Oval 9"/>
          <p:cNvSpPr>
            <a:spLocks noChangeArrowheads="1"/>
          </p:cNvSpPr>
          <p:nvPr/>
        </p:nvSpPr>
        <p:spPr bwMode="auto">
          <a:xfrm>
            <a:off x="5558116" y="559435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  <a:ea typeface="Arial" charset="0"/>
                <a:cs typeface="Arial" charset="0"/>
              </a:rPr>
              <a:t>G</a:t>
            </a:r>
          </a:p>
        </p:txBody>
      </p:sp>
      <p:cxnSp>
        <p:nvCxnSpPr>
          <p:cNvPr id="26" name="AutoShape 15"/>
          <p:cNvCxnSpPr>
            <a:cxnSpLocks noChangeShapeType="1"/>
          </p:cNvCxnSpPr>
          <p:nvPr/>
        </p:nvCxnSpPr>
        <p:spPr bwMode="auto">
          <a:xfrm flipH="1">
            <a:off x="5181879" y="3786188"/>
            <a:ext cx="796925" cy="720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AutoShape 16"/>
          <p:cNvCxnSpPr>
            <a:cxnSpLocks noChangeShapeType="1"/>
          </p:cNvCxnSpPr>
          <p:nvPr/>
        </p:nvCxnSpPr>
        <p:spPr bwMode="auto">
          <a:xfrm>
            <a:off x="6248679" y="3786188"/>
            <a:ext cx="873125" cy="720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8" name="AutoShape 17"/>
          <p:cNvCxnSpPr>
            <a:cxnSpLocks noChangeShapeType="1"/>
          </p:cNvCxnSpPr>
          <p:nvPr/>
        </p:nvCxnSpPr>
        <p:spPr bwMode="auto">
          <a:xfrm rot="16200000" flipH="1">
            <a:off x="5056467" y="4902200"/>
            <a:ext cx="817562" cy="566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5789891" y="3200400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6767761" y="4310648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58"/>
              <p:cNvSpPr txBox="1">
                <a:spLocks noChangeArrowheads="1"/>
              </p:cNvSpPr>
              <p:nvPr/>
            </p:nvSpPr>
            <p:spPr bwMode="auto">
              <a:xfrm>
                <a:off x="6348573" y="3444344"/>
                <a:ext cx="114569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h</m:t>
                      </m:r>
                      <m:r>
                        <a:rPr lang="en-US" sz="160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(</m:t>
                      </m:r>
                      <m:r>
                        <a:rPr lang="en-US" sz="1600" b="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𝐼</m:t>
                      </m:r>
                      <m:r>
                        <a:rPr lang="en-US" sz="160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)=10</m:t>
                      </m:r>
                    </m:oMath>
                  </m:oMathPara>
                </a14:m>
                <a:endParaRPr lang="en-US" sz="16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2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48573" y="3444344"/>
                <a:ext cx="1145698" cy="338554"/>
              </a:xfrm>
              <a:prstGeom prst="rect">
                <a:avLst/>
              </a:prstGeom>
              <a:blipFill rotWithShape="0">
                <a:blip r:embed="rId4"/>
                <a:stretch>
                  <a:fillRect b="-142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>
                <a:spLocks noChangeArrowheads="1"/>
              </p:cNvSpPr>
              <p:nvPr/>
            </p:nvSpPr>
            <p:spPr bwMode="auto">
              <a:xfrm>
                <a:off x="5245959" y="4435429"/>
                <a:ext cx="1051505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h</m:t>
                      </m:r>
                      <m:r>
                        <a:rPr lang="en-US" sz="160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(</m:t>
                      </m:r>
                      <m:r>
                        <a:rPr lang="en-US" sz="1600" b="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𝐵</m:t>
                      </m:r>
                      <m:r>
                        <a:rPr lang="en-US" sz="160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)=8</m:t>
                      </m:r>
                    </m:oMath>
                  </m:oMathPara>
                </a14:m>
                <a:endParaRPr lang="en-US" sz="16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45959" y="4435429"/>
                <a:ext cx="1051505" cy="338554"/>
              </a:xfrm>
              <a:prstGeom prst="rect">
                <a:avLst/>
              </a:prstGeom>
              <a:blipFill rotWithShape="0">
                <a:blip r:embed="rId5"/>
                <a:stretch>
                  <a:fillRect b="-1454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>
                <a:spLocks noChangeArrowheads="1"/>
              </p:cNvSpPr>
              <p:nvPr/>
            </p:nvSpPr>
            <p:spPr bwMode="auto">
              <a:xfrm>
                <a:off x="7455703" y="4435429"/>
                <a:ext cx="1050223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h</m:t>
                      </m:r>
                      <m:r>
                        <a:rPr lang="en-US" sz="160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(</m:t>
                      </m:r>
                      <m:r>
                        <a:rPr lang="en-US" sz="1600" b="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𝐺</m:t>
                      </m:r>
                      <m:r>
                        <a:rPr lang="en-US" sz="160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)=6</m:t>
                      </m:r>
                    </m:oMath>
                  </m:oMathPara>
                </a14:m>
                <a:endParaRPr lang="en-US" sz="16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55703" y="4435429"/>
                <a:ext cx="1050223" cy="338554"/>
              </a:xfrm>
              <a:prstGeom prst="rect">
                <a:avLst/>
              </a:prstGeom>
              <a:blipFill rotWithShape="0">
                <a:blip r:embed="rId6"/>
                <a:stretch>
                  <a:fillRect b="-1454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9"/>
          <p:cNvSpPr>
            <a:spLocks noChangeArrowheads="1"/>
          </p:cNvSpPr>
          <p:nvPr/>
        </p:nvSpPr>
        <p:spPr bwMode="auto">
          <a:xfrm>
            <a:off x="3713441" y="56388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  <p:cxnSp>
        <p:nvCxnSpPr>
          <p:cNvPr id="38" name="Straight Arrow Connector 82"/>
          <p:cNvCxnSpPr>
            <a:cxnSpLocks noChangeShapeType="1"/>
          </p:cNvCxnSpPr>
          <p:nvPr/>
        </p:nvCxnSpPr>
        <p:spPr bwMode="auto">
          <a:xfrm rot="5400000">
            <a:off x="4016654" y="4799013"/>
            <a:ext cx="917575" cy="8731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81969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99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FF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FF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99FF"/>
                                      </p:to>
                                    </p:animClr>
                                    <p:set>
                                      <p:cBhvr>
                                        <p:cTn id="29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AlphaGo</a:t>
            </a:r>
            <a:r>
              <a:rPr lang="en-US" dirty="0" smtClean="0"/>
              <a:t> Movie (2017)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817604" y="8629"/>
            <a:ext cx="1295400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Summary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771" y="954"/>
            <a:ext cx="1259054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Overview</a:t>
            </a:r>
            <a:endParaRPr lang="en-US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965004" y="8629"/>
            <a:ext cx="2454596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Uninformed Search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876800" y="0"/>
            <a:ext cx="2514600" cy="27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Informed Search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C06F-56FD-4A19-85AD-54BFBC2DB0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67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304800" y="1295400"/>
                <a:ext cx="8839200" cy="55626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dirty="0"/>
                  <a:t>Strategy: </a:t>
                </a:r>
                <a:r>
                  <a:rPr lang="en-US" dirty="0" smtClean="0"/>
                  <a:t>expands </a:t>
                </a:r>
                <a:r>
                  <a:rPr lang="en-US" dirty="0"/>
                  <a:t>a node that SEEMS closest to a goal</a:t>
                </a:r>
              </a:p>
              <a:p>
                <a:pPr lvl="1">
                  <a:lnSpc>
                    <a:spcPct val="130000"/>
                  </a:lnSpc>
                </a:pPr>
                <a:r>
                  <a:rPr lang="en-US" dirty="0" smtClean="0"/>
                  <a:t>Evaluation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h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 (cf. Uniform-cost: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𝑔</m:t>
                    </m:r>
                    <m:r>
                      <a:rPr lang="en-US" i="1">
                        <a:latin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</a:rPr>
                      <m:t>𝑛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>
                  <a:lnSpc>
                    <a:spcPct val="130000"/>
                  </a:lnSpc>
                </a:pPr>
                <a:r>
                  <a:rPr lang="en-US" dirty="0"/>
                  <a:t>Priority queue: ordered by </a:t>
                </a:r>
                <a:r>
                  <a:rPr lang="en-US" dirty="0" smtClean="0"/>
                  <a:t>a heuristic function</a:t>
                </a:r>
              </a:p>
              <a:p>
                <a:pPr lvl="2">
                  <a:lnSpc>
                    <a:spcPct val="130000"/>
                  </a:lnSpc>
                </a:pPr>
                <a:r>
                  <a:rPr lang="en-US" dirty="0" smtClean="0"/>
                  <a:t>ex) the straight distance to Bucharest from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3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304800" y="1295400"/>
                <a:ext cx="8839200" cy="5562600"/>
              </a:xfrm>
              <a:blipFill rotWithShape="0">
                <a:blip r:embed="rId3"/>
                <a:stretch>
                  <a:fillRect l="-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Greedy Best-First Search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817604" y="8629"/>
            <a:ext cx="1295400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Summary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771" y="954"/>
            <a:ext cx="1259054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Overview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965004" y="8629"/>
            <a:ext cx="2454596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Uninformed Search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876800" y="0"/>
            <a:ext cx="2514600" cy="27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Informed Search</a:t>
            </a:r>
            <a:endParaRPr lang="en-US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C06F-56FD-4A19-85AD-54BFBC2DB0C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2844655" y="2781988"/>
            <a:ext cx="3847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1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8224" y="3370719"/>
            <a:ext cx="182880" cy="1828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465098" y="3801351"/>
            <a:ext cx="182880" cy="1828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700931" y="3884553"/>
            <a:ext cx="182880" cy="1828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782255" y="4385223"/>
            <a:ext cx="182880" cy="1828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851368" y="4924625"/>
            <a:ext cx="182880" cy="1828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826433" y="5378691"/>
            <a:ext cx="182880" cy="1828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>
            <a:stCxn id="8" idx="3"/>
            <a:endCxn id="40" idx="1"/>
          </p:cNvCxnSpPr>
          <p:nvPr/>
        </p:nvCxnSpPr>
        <p:spPr>
          <a:xfrm>
            <a:off x="1201104" y="3462159"/>
            <a:ext cx="1263994" cy="4306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0" idx="3"/>
            <a:endCxn id="41" idx="1"/>
          </p:cNvCxnSpPr>
          <p:nvPr/>
        </p:nvCxnSpPr>
        <p:spPr>
          <a:xfrm>
            <a:off x="2647978" y="3892791"/>
            <a:ext cx="1052953" cy="832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3" idx="0"/>
          </p:cNvCxnSpPr>
          <p:nvPr/>
        </p:nvCxnSpPr>
        <p:spPr>
          <a:xfrm flipH="1" flipV="1">
            <a:off x="2556538" y="3984231"/>
            <a:ext cx="317157" cy="4009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4" idx="1"/>
            <a:endCxn id="43" idx="3"/>
          </p:cNvCxnSpPr>
          <p:nvPr/>
        </p:nvCxnSpPr>
        <p:spPr>
          <a:xfrm flipH="1" flipV="1">
            <a:off x="2965135" y="4476663"/>
            <a:ext cx="886233" cy="5394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5" idx="1"/>
            <a:endCxn id="44" idx="3"/>
          </p:cNvCxnSpPr>
          <p:nvPr/>
        </p:nvCxnSpPr>
        <p:spPr>
          <a:xfrm flipH="1" flipV="1">
            <a:off x="4034248" y="5016065"/>
            <a:ext cx="792185" cy="4540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45" idx="0"/>
            <a:endCxn id="41" idx="2"/>
          </p:cNvCxnSpPr>
          <p:nvPr/>
        </p:nvCxnSpPr>
        <p:spPr>
          <a:xfrm flipH="1" flipV="1">
            <a:off x="3792371" y="4067433"/>
            <a:ext cx="1125502" cy="13112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itle 1"/>
          <p:cNvSpPr txBox="1">
            <a:spLocks/>
          </p:cNvSpPr>
          <p:nvPr/>
        </p:nvSpPr>
        <p:spPr bwMode="auto">
          <a:xfrm>
            <a:off x="397214" y="3302766"/>
            <a:ext cx="712450" cy="31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altLang="en-US" sz="1600" smtClean="0">
                <a:latin typeface="Arial" charset="0"/>
                <a:ea typeface="Arial" charset="0"/>
                <a:cs typeface="Arial" charset="0"/>
              </a:rPr>
              <a:t>Arad</a:t>
            </a:r>
            <a:endParaRPr lang="en-US" altLang="en-US" sz="16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4" name="Title 1"/>
          <p:cNvSpPr txBox="1">
            <a:spLocks/>
          </p:cNvSpPr>
          <p:nvPr/>
        </p:nvSpPr>
        <p:spPr bwMode="auto">
          <a:xfrm>
            <a:off x="2178388" y="3466061"/>
            <a:ext cx="712450" cy="31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altLang="en-US" sz="1600" dirty="0" smtClean="0">
                <a:latin typeface="Arial" charset="0"/>
                <a:ea typeface="Arial" charset="0"/>
                <a:cs typeface="Arial" charset="0"/>
              </a:rPr>
              <a:t>Sibiu</a:t>
            </a:r>
          </a:p>
        </p:txBody>
      </p:sp>
      <p:sp>
        <p:nvSpPr>
          <p:cNvPr id="65" name="Title 1"/>
          <p:cNvSpPr txBox="1">
            <a:spLocks/>
          </p:cNvSpPr>
          <p:nvPr/>
        </p:nvSpPr>
        <p:spPr bwMode="auto">
          <a:xfrm>
            <a:off x="3574120" y="3532573"/>
            <a:ext cx="952978" cy="31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altLang="en-US" sz="1600" smtClean="0">
                <a:latin typeface="Arial" charset="0"/>
                <a:ea typeface="Arial" charset="0"/>
                <a:cs typeface="Arial" charset="0"/>
              </a:rPr>
              <a:t>Fagaras</a:t>
            </a:r>
            <a:endParaRPr lang="en-US" altLang="en-US" sz="16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6" name="Title 1"/>
          <p:cNvSpPr txBox="1">
            <a:spLocks/>
          </p:cNvSpPr>
          <p:nvPr/>
        </p:nvSpPr>
        <p:spPr bwMode="auto">
          <a:xfrm>
            <a:off x="1161320" y="4304590"/>
            <a:ext cx="1622715" cy="31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altLang="en-US" sz="1600" dirty="0" err="1" smtClean="0">
                <a:latin typeface="Arial" charset="0"/>
                <a:ea typeface="Arial" charset="0"/>
                <a:cs typeface="Arial" charset="0"/>
              </a:rPr>
              <a:t>Rimnicu</a:t>
            </a:r>
            <a:r>
              <a:rPr lang="en-US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en-US" sz="1600" dirty="0" err="1" smtClean="0">
                <a:latin typeface="Arial" charset="0"/>
                <a:ea typeface="Arial" charset="0"/>
                <a:cs typeface="Arial" charset="0"/>
              </a:rPr>
              <a:t>Vilcea</a:t>
            </a:r>
            <a:endParaRPr lang="en-US" altLang="en-US" sz="16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7" name="Title 1"/>
          <p:cNvSpPr txBox="1">
            <a:spLocks/>
          </p:cNvSpPr>
          <p:nvPr/>
        </p:nvSpPr>
        <p:spPr bwMode="auto">
          <a:xfrm>
            <a:off x="3466319" y="5071873"/>
            <a:ext cx="952978" cy="31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altLang="en-US" sz="1600" smtClean="0">
                <a:latin typeface="Arial" charset="0"/>
                <a:ea typeface="Arial" charset="0"/>
                <a:cs typeface="Arial" charset="0"/>
              </a:rPr>
              <a:t>Pitesti</a:t>
            </a:r>
            <a:endParaRPr lang="en-US" altLang="en-US" sz="16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8" name="Title 1"/>
          <p:cNvSpPr txBox="1">
            <a:spLocks/>
          </p:cNvSpPr>
          <p:nvPr/>
        </p:nvSpPr>
        <p:spPr bwMode="auto">
          <a:xfrm>
            <a:off x="4267200" y="5546637"/>
            <a:ext cx="1371600" cy="31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altLang="en-US" sz="1600" smtClean="0">
                <a:latin typeface="Arial" charset="0"/>
                <a:ea typeface="Arial" charset="0"/>
                <a:cs typeface="Arial" charset="0"/>
              </a:rPr>
              <a:t>Bucharest</a:t>
            </a:r>
            <a:endParaRPr lang="en-US" altLang="en-US" sz="16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9" name="Title 1"/>
          <p:cNvSpPr txBox="1">
            <a:spLocks/>
          </p:cNvSpPr>
          <p:nvPr/>
        </p:nvSpPr>
        <p:spPr bwMode="auto">
          <a:xfrm>
            <a:off x="1491590" y="3348403"/>
            <a:ext cx="657472" cy="31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altLang="en-US" sz="1600" dirty="0" smtClean="0">
                <a:latin typeface="Arial" charset="0"/>
                <a:ea typeface="Arial" charset="0"/>
                <a:cs typeface="Arial" charset="0"/>
              </a:rPr>
              <a:t>140</a:t>
            </a:r>
          </a:p>
        </p:txBody>
      </p:sp>
      <p:sp>
        <p:nvSpPr>
          <p:cNvPr id="70" name="Title 1"/>
          <p:cNvSpPr txBox="1">
            <a:spLocks/>
          </p:cNvSpPr>
          <p:nvPr/>
        </p:nvSpPr>
        <p:spPr bwMode="auto">
          <a:xfrm>
            <a:off x="2904429" y="3648970"/>
            <a:ext cx="657472" cy="31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altLang="en-US" sz="1600" dirty="0" smtClean="0">
                <a:latin typeface="Arial" charset="0"/>
                <a:ea typeface="Arial" charset="0"/>
                <a:cs typeface="Arial" charset="0"/>
              </a:rPr>
              <a:t>99</a:t>
            </a:r>
          </a:p>
        </p:txBody>
      </p:sp>
      <p:sp>
        <p:nvSpPr>
          <p:cNvPr id="71" name="Title 1"/>
          <p:cNvSpPr txBox="1">
            <a:spLocks/>
          </p:cNvSpPr>
          <p:nvPr/>
        </p:nvSpPr>
        <p:spPr bwMode="auto">
          <a:xfrm>
            <a:off x="2213091" y="4043579"/>
            <a:ext cx="657472" cy="31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altLang="en-US" sz="1600" dirty="0" smtClean="0">
                <a:latin typeface="Arial" charset="0"/>
                <a:ea typeface="Arial" charset="0"/>
                <a:cs typeface="Arial" charset="0"/>
              </a:rPr>
              <a:t>80</a:t>
            </a:r>
          </a:p>
        </p:txBody>
      </p:sp>
      <p:sp>
        <p:nvSpPr>
          <p:cNvPr id="72" name="Title 1"/>
          <p:cNvSpPr txBox="1">
            <a:spLocks/>
          </p:cNvSpPr>
          <p:nvPr/>
        </p:nvSpPr>
        <p:spPr bwMode="auto">
          <a:xfrm>
            <a:off x="3045133" y="4758825"/>
            <a:ext cx="657472" cy="31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altLang="en-US" sz="1600" dirty="0" smtClean="0">
                <a:latin typeface="Arial" charset="0"/>
                <a:ea typeface="Arial" charset="0"/>
                <a:cs typeface="Arial" charset="0"/>
              </a:rPr>
              <a:t>97</a:t>
            </a:r>
          </a:p>
        </p:txBody>
      </p:sp>
      <p:sp>
        <p:nvSpPr>
          <p:cNvPr id="73" name="Title 1"/>
          <p:cNvSpPr txBox="1">
            <a:spLocks/>
          </p:cNvSpPr>
          <p:nvPr/>
        </p:nvSpPr>
        <p:spPr bwMode="auto">
          <a:xfrm>
            <a:off x="4066928" y="5251964"/>
            <a:ext cx="657472" cy="31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altLang="en-US" sz="1600" dirty="0" smtClean="0">
                <a:latin typeface="Arial" charset="0"/>
                <a:ea typeface="Arial" charset="0"/>
                <a:cs typeface="Arial" charset="0"/>
              </a:rPr>
              <a:t>101</a:t>
            </a:r>
          </a:p>
        </p:txBody>
      </p:sp>
      <p:sp>
        <p:nvSpPr>
          <p:cNvPr id="74" name="Title 1"/>
          <p:cNvSpPr txBox="1">
            <a:spLocks/>
          </p:cNvSpPr>
          <p:nvPr/>
        </p:nvSpPr>
        <p:spPr bwMode="auto">
          <a:xfrm>
            <a:off x="4184189" y="4365268"/>
            <a:ext cx="657472" cy="31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altLang="en-US" sz="1600" smtClean="0">
                <a:latin typeface="Arial" charset="0"/>
                <a:ea typeface="Arial" charset="0"/>
                <a:cs typeface="Arial" charset="0"/>
              </a:rPr>
              <a:t>211</a:t>
            </a:r>
            <a:endParaRPr lang="en-US" altLang="en-US" sz="1600" dirty="0" smtClean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76" name="Table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310756"/>
              </p:ext>
            </p:extLst>
          </p:nvPr>
        </p:nvGraphicFramePr>
        <p:xfrm>
          <a:off x="67748" y="5501640"/>
          <a:ext cx="2216493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6252"/>
                <a:gridCol w="760241"/>
              </a:tblGrid>
              <a:tr h="12737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Arad</a:t>
                      </a:r>
                      <a:endParaRPr lang="en-US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366</a:t>
                      </a:r>
                      <a:endParaRPr lang="en-US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737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Bucharest</a:t>
                      </a:r>
                      <a:endParaRPr lang="en-US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0</a:t>
                      </a:r>
                      <a:endParaRPr lang="en-US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7370">
                <a:tc>
                  <a:txBody>
                    <a:bodyPr/>
                    <a:lstStyle/>
                    <a:p>
                      <a:r>
                        <a:rPr lang="en-US" sz="1400" b="0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Fagaras</a:t>
                      </a:r>
                      <a:endParaRPr lang="en-US" sz="14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176</a:t>
                      </a:r>
                      <a:endParaRPr lang="en-US" sz="14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737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Pitesti</a:t>
                      </a:r>
                      <a:endParaRPr lang="en-US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100</a:t>
                      </a:r>
                      <a:endParaRPr lang="en-US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7370">
                <a:tc>
                  <a:txBody>
                    <a:bodyPr/>
                    <a:lstStyle/>
                    <a:p>
                      <a:r>
                        <a:rPr lang="en-US" sz="1400" b="0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Rimnicu</a:t>
                      </a:r>
                      <a:r>
                        <a:rPr lang="en-US" sz="1400" b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Vilcea</a:t>
                      </a:r>
                      <a:endParaRPr lang="en-US" sz="14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193</a:t>
                      </a:r>
                      <a:endParaRPr lang="en-US" sz="14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737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Sibiu</a:t>
                      </a:r>
                      <a:endParaRPr lang="en-US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253</a:t>
                      </a:r>
                      <a:endParaRPr lang="en-US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itle 1"/>
              <p:cNvSpPr txBox="1">
                <a:spLocks/>
              </p:cNvSpPr>
              <p:nvPr/>
            </p:nvSpPr>
            <p:spPr bwMode="auto">
              <a:xfrm>
                <a:off x="20685" y="4992716"/>
                <a:ext cx="2925451" cy="4070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rgbClr val="C00000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𝒉</m:t>
                    </m:r>
                    <m:r>
                      <a:rPr lang="en-US" altLang="en-US" b="1" i="1" smtClean="0">
                        <a:solidFill>
                          <a:srgbClr val="C00000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(</m:t>
                    </m:r>
                    <m:r>
                      <a:rPr lang="en-US" altLang="en-US" b="1" i="1" smtClean="0">
                        <a:solidFill>
                          <a:srgbClr val="C00000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𝒏</m:t>
                    </m:r>
                    <m:r>
                      <a:rPr lang="en-US" altLang="en-US" b="1" i="1" smtClean="0">
                        <a:solidFill>
                          <a:srgbClr val="C00000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en-US" b="1" dirty="0" smtClean="0">
                    <a:solidFill>
                      <a:srgbClr val="C00000"/>
                    </a:solidFill>
                    <a:latin typeface="Arial" charset="0"/>
                    <a:ea typeface="Arial" charset="0"/>
                    <a:cs typeface="Arial" charset="0"/>
                  </a:rPr>
                  <a:t>: straight distance to</a:t>
                </a:r>
              </a:p>
              <a:p>
                <a:r>
                  <a:rPr lang="en-US" altLang="en-US" b="1" dirty="0" smtClean="0">
                    <a:solidFill>
                      <a:srgbClr val="C00000"/>
                    </a:solidFill>
                    <a:latin typeface="Arial" charset="0"/>
                    <a:ea typeface="Arial" charset="0"/>
                    <a:cs typeface="Arial" charset="0"/>
                  </a:rPr>
                  <a:t>Bucharest from city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C00000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𝒏</m:t>
                    </m:r>
                  </m:oMath>
                </a14:m>
                <a:endParaRPr lang="en-US" altLang="en-US" b="1" dirty="0" smtClean="0">
                  <a:solidFill>
                    <a:srgbClr val="C0000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77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685" y="4992716"/>
                <a:ext cx="2925451" cy="407081"/>
              </a:xfrm>
              <a:prstGeom prst="rect">
                <a:avLst/>
              </a:prstGeom>
              <a:blipFill rotWithShape="0">
                <a:blip r:embed="rId4"/>
                <a:stretch>
                  <a:fillRect l="-1667" t="-37313" r="-1458" b="-5223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Oval 77"/>
          <p:cNvSpPr/>
          <p:nvPr/>
        </p:nvSpPr>
        <p:spPr>
          <a:xfrm>
            <a:off x="6534200" y="3239188"/>
            <a:ext cx="920716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Arad</a:t>
            </a:r>
            <a:endParaRPr lang="en-US" sz="140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5613484" y="4753459"/>
            <a:ext cx="920716" cy="4570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Fagaras</a:t>
            </a:r>
            <a:endParaRPr lang="en-US" sz="14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6534200" y="3911907"/>
            <a:ext cx="920716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Sibiu</a:t>
            </a:r>
            <a:endParaRPr lang="en-US" sz="14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7535515" y="4753458"/>
            <a:ext cx="920716" cy="4570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Rimnicu</a:t>
            </a:r>
            <a:r>
              <a:rPr lang="en-US" sz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Vilcea</a:t>
            </a:r>
            <a:endParaRPr lang="en-US" sz="12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5613484" y="5432640"/>
            <a:ext cx="920716" cy="4570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Bucharest</a:t>
            </a:r>
            <a:endParaRPr lang="en-US" sz="11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7535515" y="5410339"/>
            <a:ext cx="920716" cy="4570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Pitesti</a:t>
            </a:r>
            <a:endParaRPr lang="en-US" sz="14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84" name="Straight Connector 83"/>
          <p:cNvCxnSpPr>
            <a:stCxn id="78" idx="4"/>
            <a:endCxn id="80" idx="0"/>
          </p:cNvCxnSpPr>
          <p:nvPr/>
        </p:nvCxnSpPr>
        <p:spPr>
          <a:xfrm>
            <a:off x="6994558" y="3696388"/>
            <a:ext cx="0" cy="2155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80" idx="4"/>
            <a:endCxn id="79" idx="0"/>
          </p:cNvCxnSpPr>
          <p:nvPr/>
        </p:nvCxnSpPr>
        <p:spPr>
          <a:xfrm flipH="1">
            <a:off x="6073842" y="4369107"/>
            <a:ext cx="920716" cy="3843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80" idx="4"/>
            <a:endCxn id="81" idx="0"/>
          </p:cNvCxnSpPr>
          <p:nvPr/>
        </p:nvCxnSpPr>
        <p:spPr>
          <a:xfrm>
            <a:off x="6994558" y="4369107"/>
            <a:ext cx="1001315" cy="3843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79" idx="4"/>
            <a:endCxn id="82" idx="0"/>
          </p:cNvCxnSpPr>
          <p:nvPr/>
        </p:nvCxnSpPr>
        <p:spPr>
          <a:xfrm>
            <a:off x="6073842" y="5210520"/>
            <a:ext cx="0" cy="222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81" idx="4"/>
            <a:endCxn id="83" idx="0"/>
          </p:cNvCxnSpPr>
          <p:nvPr/>
        </p:nvCxnSpPr>
        <p:spPr>
          <a:xfrm>
            <a:off x="7995873" y="5210519"/>
            <a:ext cx="0" cy="1998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Oval 99"/>
          <p:cNvSpPr/>
          <p:nvPr/>
        </p:nvSpPr>
        <p:spPr>
          <a:xfrm>
            <a:off x="7535515" y="6096139"/>
            <a:ext cx="920716" cy="4570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Bucharest</a:t>
            </a:r>
            <a:endParaRPr lang="en-US" sz="11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01" name="Straight Connector 100"/>
          <p:cNvCxnSpPr>
            <a:stCxn id="83" idx="4"/>
            <a:endCxn id="100" idx="0"/>
          </p:cNvCxnSpPr>
          <p:nvPr/>
        </p:nvCxnSpPr>
        <p:spPr>
          <a:xfrm>
            <a:off x="7995873" y="5867400"/>
            <a:ext cx="0" cy="2287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>
                <a:spLocks noChangeArrowheads="1"/>
              </p:cNvSpPr>
              <p:nvPr/>
            </p:nvSpPr>
            <p:spPr bwMode="auto">
              <a:xfrm>
                <a:off x="4876800" y="4403325"/>
                <a:ext cx="125951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h</m:t>
                      </m:r>
                      <m:r>
                        <a:rPr lang="en-US" sz="160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(</m:t>
                      </m:r>
                      <m:r>
                        <a:rPr lang="en-US" sz="160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𝑛</m:t>
                      </m:r>
                      <m:r>
                        <a:rPr lang="en-US" sz="160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)=176</m:t>
                      </m:r>
                    </m:oMath>
                  </m:oMathPara>
                </a14:m>
                <a:endParaRPr lang="en-US" sz="16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6800" y="4403325"/>
                <a:ext cx="1259512" cy="338554"/>
              </a:xfrm>
              <a:prstGeom prst="rect">
                <a:avLst/>
              </a:prstGeom>
              <a:blipFill rotWithShape="0">
                <a:blip r:embed="rId5"/>
                <a:stretch>
                  <a:fillRect b="-142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>
                <a:spLocks noChangeArrowheads="1"/>
              </p:cNvSpPr>
              <p:nvPr/>
            </p:nvSpPr>
            <p:spPr bwMode="auto">
              <a:xfrm>
                <a:off x="7834171" y="4406077"/>
                <a:ext cx="125951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h</m:t>
                      </m:r>
                      <m:r>
                        <a:rPr lang="en-US" sz="160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(</m:t>
                      </m:r>
                      <m:r>
                        <a:rPr lang="en-US" sz="160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𝑛</m:t>
                      </m:r>
                      <m:r>
                        <a:rPr lang="en-US" sz="160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)=193</m:t>
                      </m:r>
                    </m:oMath>
                  </m:oMathPara>
                </a14:m>
                <a:endParaRPr lang="en-US" sz="16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34171" y="4406077"/>
                <a:ext cx="1259512" cy="338554"/>
              </a:xfrm>
              <a:prstGeom prst="rect">
                <a:avLst/>
              </a:prstGeom>
              <a:blipFill rotWithShape="0">
                <a:blip r:embed="rId6"/>
                <a:stretch>
                  <a:fillRect b="-1454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Rectangle 105"/>
          <p:cNvSpPr/>
          <p:nvPr/>
        </p:nvSpPr>
        <p:spPr>
          <a:xfrm>
            <a:off x="2393614" y="3276600"/>
            <a:ext cx="50402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en-US" b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253</a:t>
            </a:r>
            <a:endParaRPr lang="en-US" altLang="en-US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3985046" y="3811587"/>
            <a:ext cx="384721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b="1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176</a:t>
            </a:r>
            <a:endParaRPr lang="en-US" altLang="en-US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2343651" y="4569523"/>
            <a:ext cx="384722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b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193</a:t>
            </a:r>
            <a:endParaRPr lang="en-US" altLang="en-US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3671370" y="5317767"/>
            <a:ext cx="384722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b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100</a:t>
            </a:r>
            <a:endParaRPr lang="en-US" altLang="en-US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5023528" y="5865118"/>
            <a:ext cx="128240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b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0</a:t>
            </a:r>
            <a:endParaRPr lang="en-US" altLang="en-US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1" name="Freeform 110"/>
          <p:cNvSpPr/>
          <p:nvPr/>
        </p:nvSpPr>
        <p:spPr>
          <a:xfrm>
            <a:off x="1285461" y="3261178"/>
            <a:ext cx="3867665" cy="1890583"/>
          </a:xfrm>
          <a:custGeom>
            <a:avLst/>
            <a:gdLst>
              <a:gd name="connsiteX0" fmla="*/ 0 w 3867665"/>
              <a:gd name="connsiteY0" fmla="*/ 0 h 1890583"/>
              <a:gd name="connsiteX1" fmla="*/ 778476 w 3867665"/>
              <a:gd name="connsiteY1" fmla="*/ 210064 h 1890583"/>
              <a:gd name="connsiteX2" fmla="*/ 840259 w 3867665"/>
              <a:gd name="connsiteY2" fmla="*/ 234778 h 1890583"/>
              <a:gd name="connsiteX3" fmla="*/ 902043 w 3867665"/>
              <a:gd name="connsiteY3" fmla="*/ 247135 h 1890583"/>
              <a:gd name="connsiteX4" fmla="*/ 1025611 w 3867665"/>
              <a:gd name="connsiteY4" fmla="*/ 284205 h 1890583"/>
              <a:gd name="connsiteX5" fmla="*/ 1112108 w 3867665"/>
              <a:gd name="connsiteY5" fmla="*/ 296562 h 1890583"/>
              <a:gd name="connsiteX6" fmla="*/ 1186249 w 3867665"/>
              <a:gd name="connsiteY6" fmla="*/ 308919 h 1890583"/>
              <a:gd name="connsiteX7" fmla="*/ 1346886 w 3867665"/>
              <a:gd name="connsiteY7" fmla="*/ 321275 h 1890583"/>
              <a:gd name="connsiteX8" fmla="*/ 1816443 w 3867665"/>
              <a:gd name="connsiteY8" fmla="*/ 345989 h 1890583"/>
              <a:gd name="connsiteX9" fmla="*/ 1952368 w 3867665"/>
              <a:gd name="connsiteY9" fmla="*/ 383059 h 1890583"/>
              <a:gd name="connsiteX10" fmla="*/ 1952368 w 3867665"/>
              <a:gd name="connsiteY10" fmla="*/ 383059 h 1890583"/>
              <a:gd name="connsiteX11" fmla="*/ 2051222 w 3867665"/>
              <a:gd name="connsiteY11" fmla="*/ 407773 h 1890583"/>
              <a:gd name="connsiteX12" fmla="*/ 2088292 w 3867665"/>
              <a:gd name="connsiteY12" fmla="*/ 420129 h 1890583"/>
              <a:gd name="connsiteX13" fmla="*/ 2187146 w 3867665"/>
              <a:gd name="connsiteY13" fmla="*/ 444843 h 1890583"/>
              <a:gd name="connsiteX14" fmla="*/ 2298357 w 3867665"/>
              <a:gd name="connsiteY14" fmla="*/ 481913 h 1890583"/>
              <a:gd name="connsiteX15" fmla="*/ 2335427 w 3867665"/>
              <a:gd name="connsiteY15" fmla="*/ 494270 h 1890583"/>
              <a:gd name="connsiteX16" fmla="*/ 2384854 w 3867665"/>
              <a:gd name="connsiteY16" fmla="*/ 506627 h 1890583"/>
              <a:gd name="connsiteX17" fmla="*/ 2458995 w 3867665"/>
              <a:gd name="connsiteY17" fmla="*/ 531340 h 1890583"/>
              <a:gd name="connsiteX18" fmla="*/ 2533135 w 3867665"/>
              <a:gd name="connsiteY18" fmla="*/ 556054 h 1890583"/>
              <a:gd name="connsiteX19" fmla="*/ 2570205 w 3867665"/>
              <a:gd name="connsiteY19" fmla="*/ 568410 h 1890583"/>
              <a:gd name="connsiteX20" fmla="*/ 2607276 w 3867665"/>
              <a:gd name="connsiteY20" fmla="*/ 580767 h 1890583"/>
              <a:gd name="connsiteX21" fmla="*/ 2656703 w 3867665"/>
              <a:gd name="connsiteY21" fmla="*/ 593124 h 1890583"/>
              <a:gd name="connsiteX22" fmla="*/ 2693773 w 3867665"/>
              <a:gd name="connsiteY22" fmla="*/ 617837 h 1890583"/>
              <a:gd name="connsiteX23" fmla="*/ 2780270 w 3867665"/>
              <a:gd name="connsiteY23" fmla="*/ 654908 h 1890583"/>
              <a:gd name="connsiteX24" fmla="*/ 2854411 w 3867665"/>
              <a:gd name="connsiteY24" fmla="*/ 704335 h 1890583"/>
              <a:gd name="connsiteX25" fmla="*/ 2891481 w 3867665"/>
              <a:gd name="connsiteY25" fmla="*/ 729048 h 1890583"/>
              <a:gd name="connsiteX26" fmla="*/ 2928551 w 3867665"/>
              <a:gd name="connsiteY26" fmla="*/ 753762 h 1890583"/>
              <a:gd name="connsiteX27" fmla="*/ 2965622 w 3867665"/>
              <a:gd name="connsiteY27" fmla="*/ 778475 h 1890583"/>
              <a:gd name="connsiteX28" fmla="*/ 3039762 w 3867665"/>
              <a:gd name="connsiteY28" fmla="*/ 840259 h 1890583"/>
              <a:gd name="connsiteX29" fmla="*/ 3089189 w 3867665"/>
              <a:gd name="connsiteY29" fmla="*/ 889686 h 1890583"/>
              <a:gd name="connsiteX30" fmla="*/ 3126259 w 3867665"/>
              <a:gd name="connsiteY30" fmla="*/ 914400 h 1890583"/>
              <a:gd name="connsiteX31" fmla="*/ 3200400 w 3867665"/>
              <a:gd name="connsiteY31" fmla="*/ 976183 h 1890583"/>
              <a:gd name="connsiteX32" fmla="*/ 3249827 w 3867665"/>
              <a:gd name="connsiteY32" fmla="*/ 1050324 h 1890583"/>
              <a:gd name="connsiteX33" fmla="*/ 3274541 w 3867665"/>
              <a:gd name="connsiteY33" fmla="*/ 1087394 h 1890583"/>
              <a:gd name="connsiteX34" fmla="*/ 3311611 w 3867665"/>
              <a:gd name="connsiteY34" fmla="*/ 1124464 h 1890583"/>
              <a:gd name="connsiteX35" fmla="*/ 3361038 w 3867665"/>
              <a:gd name="connsiteY35" fmla="*/ 1198605 h 1890583"/>
              <a:gd name="connsiteX36" fmla="*/ 3435178 w 3867665"/>
              <a:gd name="connsiteY36" fmla="*/ 1272746 h 1890583"/>
              <a:gd name="connsiteX37" fmla="*/ 3484605 w 3867665"/>
              <a:gd name="connsiteY37" fmla="*/ 1346886 h 1890583"/>
              <a:gd name="connsiteX38" fmla="*/ 3509319 w 3867665"/>
              <a:gd name="connsiteY38" fmla="*/ 1383956 h 1890583"/>
              <a:gd name="connsiteX39" fmla="*/ 3546389 w 3867665"/>
              <a:gd name="connsiteY39" fmla="*/ 1408670 h 1890583"/>
              <a:gd name="connsiteX40" fmla="*/ 3558746 w 3867665"/>
              <a:gd name="connsiteY40" fmla="*/ 1445740 h 1890583"/>
              <a:gd name="connsiteX41" fmla="*/ 3595816 w 3867665"/>
              <a:gd name="connsiteY41" fmla="*/ 1482810 h 1890583"/>
              <a:gd name="connsiteX42" fmla="*/ 3620530 w 3867665"/>
              <a:gd name="connsiteY42" fmla="*/ 1519881 h 1890583"/>
              <a:gd name="connsiteX43" fmla="*/ 3682313 w 3867665"/>
              <a:gd name="connsiteY43" fmla="*/ 1631091 h 1890583"/>
              <a:gd name="connsiteX44" fmla="*/ 3731741 w 3867665"/>
              <a:gd name="connsiteY44" fmla="*/ 1705232 h 1890583"/>
              <a:gd name="connsiteX45" fmla="*/ 3756454 w 3867665"/>
              <a:gd name="connsiteY45" fmla="*/ 1742302 h 1890583"/>
              <a:gd name="connsiteX46" fmla="*/ 3793524 w 3867665"/>
              <a:gd name="connsiteY46" fmla="*/ 1767016 h 1890583"/>
              <a:gd name="connsiteX47" fmla="*/ 3805881 w 3867665"/>
              <a:gd name="connsiteY47" fmla="*/ 1804086 h 1890583"/>
              <a:gd name="connsiteX48" fmla="*/ 3867665 w 3867665"/>
              <a:gd name="connsiteY48" fmla="*/ 1890583 h 189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867665" h="1890583">
                <a:moveTo>
                  <a:pt x="0" y="0"/>
                </a:moveTo>
                <a:lnTo>
                  <a:pt x="778476" y="210064"/>
                </a:lnTo>
                <a:cubicBezTo>
                  <a:pt x="799839" y="216033"/>
                  <a:pt x="819014" y="228404"/>
                  <a:pt x="840259" y="234778"/>
                </a:cubicBezTo>
                <a:cubicBezTo>
                  <a:pt x="860376" y="240813"/>
                  <a:pt x="881780" y="241609"/>
                  <a:pt x="902043" y="247135"/>
                </a:cubicBezTo>
                <a:cubicBezTo>
                  <a:pt x="966516" y="264718"/>
                  <a:pt x="967717" y="273679"/>
                  <a:pt x="1025611" y="284205"/>
                </a:cubicBezTo>
                <a:cubicBezTo>
                  <a:pt x="1054266" y="289415"/>
                  <a:pt x="1083322" y="292133"/>
                  <a:pt x="1112108" y="296562"/>
                </a:cubicBezTo>
                <a:cubicBezTo>
                  <a:pt x="1136871" y="300372"/>
                  <a:pt x="1161332" y="306296"/>
                  <a:pt x="1186249" y="308919"/>
                </a:cubicBezTo>
                <a:cubicBezTo>
                  <a:pt x="1239658" y="314541"/>
                  <a:pt x="1293301" y="317703"/>
                  <a:pt x="1346886" y="321275"/>
                </a:cubicBezTo>
                <a:cubicBezTo>
                  <a:pt x="1521327" y="332904"/>
                  <a:pt x="1637590" y="337472"/>
                  <a:pt x="1816443" y="345989"/>
                </a:cubicBezTo>
                <a:cubicBezTo>
                  <a:pt x="1903772" y="363455"/>
                  <a:pt x="1858302" y="351705"/>
                  <a:pt x="1952368" y="383059"/>
                </a:cubicBezTo>
                <a:lnTo>
                  <a:pt x="1952368" y="383059"/>
                </a:lnTo>
                <a:cubicBezTo>
                  <a:pt x="1985319" y="391297"/>
                  <a:pt x="2018999" y="397033"/>
                  <a:pt x="2051222" y="407773"/>
                </a:cubicBezTo>
                <a:cubicBezTo>
                  <a:pt x="2063579" y="411892"/>
                  <a:pt x="2075726" y="416702"/>
                  <a:pt x="2088292" y="420129"/>
                </a:cubicBezTo>
                <a:cubicBezTo>
                  <a:pt x="2121061" y="429066"/>
                  <a:pt x="2154923" y="434102"/>
                  <a:pt x="2187146" y="444843"/>
                </a:cubicBezTo>
                <a:lnTo>
                  <a:pt x="2298357" y="481913"/>
                </a:lnTo>
                <a:cubicBezTo>
                  <a:pt x="2310714" y="486032"/>
                  <a:pt x="2322791" y="491111"/>
                  <a:pt x="2335427" y="494270"/>
                </a:cubicBezTo>
                <a:cubicBezTo>
                  <a:pt x="2351903" y="498389"/>
                  <a:pt x="2368587" y="501747"/>
                  <a:pt x="2384854" y="506627"/>
                </a:cubicBezTo>
                <a:cubicBezTo>
                  <a:pt x="2409806" y="514112"/>
                  <a:pt x="2434281" y="523102"/>
                  <a:pt x="2458995" y="531340"/>
                </a:cubicBezTo>
                <a:lnTo>
                  <a:pt x="2533135" y="556054"/>
                </a:lnTo>
                <a:lnTo>
                  <a:pt x="2570205" y="568410"/>
                </a:lnTo>
                <a:cubicBezTo>
                  <a:pt x="2582562" y="572529"/>
                  <a:pt x="2594639" y="577608"/>
                  <a:pt x="2607276" y="580767"/>
                </a:cubicBezTo>
                <a:lnTo>
                  <a:pt x="2656703" y="593124"/>
                </a:lnTo>
                <a:cubicBezTo>
                  <a:pt x="2669060" y="601362"/>
                  <a:pt x="2680490" y="611196"/>
                  <a:pt x="2693773" y="617837"/>
                </a:cubicBezTo>
                <a:cubicBezTo>
                  <a:pt x="2796037" y="668969"/>
                  <a:pt x="2651708" y="577770"/>
                  <a:pt x="2780270" y="654908"/>
                </a:cubicBezTo>
                <a:cubicBezTo>
                  <a:pt x="2805739" y="670190"/>
                  <a:pt x="2829697" y="687859"/>
                  <a:pt x="2854411" y="704335"/>
                </a:cubicBezTo>
                <a:lnTo>
                  <a:pt x="2891481" y="729048"/>
                </a:lnTo>
                <a:lnTo>
                  <a:pt x="2928551" y="753762"/>
                </a:lnTo>
                <a:cubicBezTo>
                  <a:pt x="2940908" y="762000"/>
                  <a:pt x="2955121" y="767974"/>
                  <a:pt x="2965622" y="778475"/>
                </a:cubicBezTo>
                <a:cubicBezTo>
                  <a:pt x="3094153" y="907009"/>
                  <a:pt x="2919350" y="737050"/>
                  <a:pt x="3039762" y="840259"/>
                </a:cubicBezTo>
                <a:cubicBezTo>
                  <a:pt x="3057453" y="855422"/>
                  <a:pt x="3071498" y="874522"/>
                  <a:pt x="3089189" y="889686"/>
                </a:cubicBezTo>
                <a:cubicBezTo>
                  <a:pt x="3100465" y="899351"/>
                  <a:pt x="3114850" y="904893"/>
                  <a:pt x="3126259" y="914400"/>
                </a:cubicBezTo>
                <a:cubicBezTo>
                  <a:pt x="3221395" y="993679"/>
                  <a:pt x="3108369" y="914830"/>
                  <a:pt x="3200400" y="976183"/>
                </a:cubicBezTo>
                <a:lnTo>
                  <a:pt x="3249827" y="1050324"/>
                </a:lnTo>
                <a:cubicBezTo>
                  <a:pt x="3258065" y="1062681"/>
                  <a:pt x="3264040" y="1076893"/>
                  <a:pt x="3274541" y="1087394"/>
                </a:cubicBezTo>
                <a:cubicBezTo>
                  <a:pt x="3286898" y="1099751"/>
                  <a:pt x="3300882" y="1110670"/>
                  <a:pt x="3311611" y="1124464"/>
                </a:cubicBezTo>
                <a:cubicBezTo>
                  <a:pt x="3329846" y="1147909"/>
                  <a:pt x="3340036" y="1177602"/>
                  <a:pt x="3361038" y="1198605"/>
                </a:cubicBezTo>
                <a:cubicBezTo>
                  <a:pt x="3385751" y="1223319"/>
                  <a:pt x="3415791" y="1243666"/>
                  <a:pt x="3435178" y="1272746"/>
                </a:cubicBezTo>
                <a:lnTo>
                  <a:pt x="3484605" y="1346886"/>
                </a:lnTo>
                <a:cubicBezTo>
                  <a:pt x="3492843" y="1359243"/>
                  <a:pt x="3496962" y="1375718"/>
                  <a:pt x="3509319" y="1383956"/>
                </a:cubicBezTo>
                <a:lnTo>
                  <a:pt x="3546389" y="1408670"/>
                </a:lnTo>
                <a:cubicBezTo>
                  <a:pt x="3550508" y="1421027"/>
                  <a:pt x="3551521" y="1434902"/>
                  <a:pt x="3558746" y="1445740"/>
                </a:cubicBezTo>
                <a:cubicBezTo>
                  <a:pt x="3568439" y="1460280"/>
                  <a:pt x="3584629" y="1469385"/>
                  <a:pt x="3595816" y="1482810"/>
                </a:cubicBezTo>
                <a:cubicBezTo>
                  <a:pt x="3605324" y="1494219"/>
                  <a:pt x="3612292" y="1507524"/>
                  <a:pt x="3620530" y="1519881"/>
                </a:cubicBezTo>
                <a:cubicBezTo>
                  <a:pt x="3642278" y="1585129"/>
                  <a:pt x="3625661" y="1546113"/>
                  <a:pt x="3682313" y="1631091"/>
                </a:cubicBezTo>
                <a:lnTo>
                  <a:pt x="3731741" y="1705232"/>
                </a:lnTo>
                <a:cubicBezTo>
                  <a:pt x="3739979" y="1717589"/>
                  <a:pt x="3744097" y="1734064"/>
                  <a:pt x="3756454" y="1742302"/>
                </a:cubicBezTo>
                <a:lnTo>
                  <a:pt x="3793524" y="1767016"/>
                </a:lnTo>
                <a:cubicBezTo>
                  <a:pt x="3797643" y="1779373"/>
                  <a:pt x="3799555" y="1792700"/>
                  <a:pt x="3805881" y="1804086"/>
                </a:cubicBezTo>
                <a:cubicBezTo>
                  <a:pt x="3838795" y="1863331"/>
                  <a:pt x="3838177" y="1861097"/>
                  <a:pt x="3867665" y="1890583"/>
                </a:cubicBezTo>
              </a:path>
            </a:pathLst>
          </a:custGeom>
          <a:noFill/>
          <a:ln w="38100">
            <a:solidFill>
              <a:schemeClr val="tx1"/>
            </a:solidFill>
            <a:prstDash val="dash"/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5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304800" y="1295400"/>
                <a:ext cx="8839200" cy="55626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dirty="0"/>
                  <a:t>Complete?: No </a:t>
                </a:r>
                <a:r>
                  <a:rPr lang="en-US" dirty="0" smtClean="0"/>
                  <a:t>(infinite </a:t>
                </a:r>
                <a:r>
                  <a:rPr lang="en-US" dirty="0"/>
                  <a:t>loops)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dirty="0"/>
                  <a:t>Optimal?: No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dirty="0" smtClean="0"/>
                  <a:t>Time complexity: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𝑂</m:t>
                    </m:r>
                    <m:r>
                      <a:rPr lang="en-US" i="1"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𝑚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lnSpc>
                    <a:spcPct val="130000"/>
                  </a:lnSpc>
                </a:pPr>
                <a:r>
                  <a:rPr lang="en-US" dirty="0"/>
                  <a:t>Space complexity: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𝑂</m:t>
                    </m:r>
                    <m:r>
                      <a:rPr lang="en-US" i="1"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𝑚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304800" y="1295400"/>
                <a:ext cx="8839200" cy="5562600"/>
              </a:xfrm>
              <a:blipFill rotWithShape="0">
                <a:blip r:embed="rId3"/>
                <a:stretch>
                  <a:fillRect l="-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Greedy Best-First Search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817604" y="8629"/>
            <a:ext cx="1295400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Summary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771" y="954"/>
            <a:ext cx="1259054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Overview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965004" y="8629"/>
            <a:ext cx="2454596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Uninformed Search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876800" y="0"/>
            <a:ext cx="2514600" cy="27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Informed Search</a:t>
            </a:r>
            <a:endParaRPr lang="en-US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C06F-56FD-4A19-85AD-54BFBC2DB0C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1" name="Triangle 10"/>
          <p:cNvSpPr/>
          <p:nvPr/>
        </p:nvSpPr>
        <p:spPr>
          <a:xfrm>
            <a:off x="5257247" y="4210819"/>
            <a:ext cx="2438953" cy="2115037"/>
          </a:xfrm>
          <a:prstGeom prst="triangl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382805" y="4113201"/>
            <a:ext cx="201698" cy="19523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135990" y="4536209"/>
            <a:ext cx="201698" cy="19523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37287" y="4536209"/>
            <a:ext cx="201698" cy="19523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6135990" y="4397241"/>
            <a:ext cx="716263" cy="3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altLang="en-US" sz="2000" smtClean="0">
                <a:latin typeface="Arial" charset="0"/>
                <a:ea typeface="Arial" charset="0"/>
                <a:cs typeface="Arial" charset="0"/>
              </a:rPr>
              <a:t>...</a:t>
            </a:r>
            <a:endParaRPr lang="en-US" altLang="en-US" sz="20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785421" y="5519766"/>
            <a:ext cx="201698" cy="19523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265440" y="4359812"/>
            <a:ext cx="471809" cy="111318"/>
          </a:xfrm>
          <a:custGeom>
            <a:avLst/>
            <a:gdLst>
              <a:gd name="connsiteX0" fmla="*/ 0 w 641685"/>
              <a:gd name="connsiteY0" fmla="*/ 0 h 256674"/>
              <a:gd name="connsiteX1" fmla="*/ 304800 w 641685"/>
              <a:gd name="connsiteY1" fmla="*/ 256674 h 256674"/>
              <a:gd name="connsiteX2" fmla="*/ 641685 w 641685"/>
              <a:gd name="connsiteY2" fmla="*/ 0 h 25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1685" h="256674">
                <a:moveTo>
                  <a:pt x="0" y="0"/>
                </a:moveTo>
                <a:cubicBezTo>
                  <a:pt x="98926" y="128337"/>
                  <a:pt x="197853" y="256674"/>
                  <a:pt x="304800" y="256674"/>
                </a:cubicBezTo>
                <a:cubicBezTo>
                  <a:pt x="411747" y="256674"/>
                  <a:pt x="641685" y="0"/>
                  <a:pt x="641685" y="0"/>
                </a:cubicBezTo>
              </a:path>
            </a:pathLst>
          </a:custGeom>
          <a:noFill/>
          <a:ln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itle 1"/>
              <p:cNvSpPr txBox="1">
                <a:spLocks/>
              </p:cNvSpPr>
              <p:nvPr/>
            </p:nvSpPr>
            <p:spPr bwMode="auto">
              <a:xfrm>
                <a:off x="6766037" y="4163797"/>
                <a:ext cx="351202" cy="3236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𝑏</m:t>
                      </m:r>
                    </m:oMath>
                  </m:oMathPara>
                </a14:m>
                <a:endParaRPr lang="en-US" altLang="en-US" sz="2000" dirty="0" smtClean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66037" y="4163797"/>
                <a:ext cx="351202" cy="323604"/>
              </a:xfrm>
              <a:prstGeom prst="rect">
                <a:avLst/>
              </a:prstGeom>
              <a:blipFill rotWithShape="0">
                <a:blip r:embed="rId4"/>
                <a:stretch>
                  <a:fillRect l="-6897" b="-1132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itle 1"/>
              <p:cNvSpPr txBox="1">
                <a:spLocks/>
              </p:cNvSpPr>
              <p:nvPr/>
            </p:nvSpPr>
            <p:spPr bwMode="auto">
              <a:xfrm>
                <a:off x="7687029" y="3947322"/>
                <a:ext cx="1167063" cy="454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latin typeface="Cambria Math" charset="0"/>
                        <a:ea typeface="Arial" charset="0"/>
                        <a:cs typeface="Arial" charset="0"/>
                      </a:rPr>
                      <m:t>1</m:t>
                    </m:r>
                  </m:oMath>
                </a14:m>
                <a:r>
                  <a:rPr lang="en-US" altLang="en-US" sz="2000" dirty="0" smtClean="0">
                    <a:latin typeface="Arial" charset="0"/>
                    <a:ea typeface="Arial" charset="0"/>
                    <a:cs typeface="Arial" charset="0"/>
                  </a:rPr>
                  <a:t> node</a:t>
                </a:r>
              </a:p>
            </p:txBody>
          </p:sp>
        </mc:Choice>
        <mc:Fallback xmlns="">
          <p:sp>
            <p:nvSpPr>
              <p:cNvPr id="23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87029" y="3947322"/>
                <a:ext cx="1167063" cy="454690"/>
              </a:xfrm>
              <a:prstGeom prst="rect">
                <a:avLst/>
              </a:prstGeom>
              <a:blipFill rotWithShape="0">
                <a:blip r:embed="rId5"/>
                <a:stretch>
                  <a:fillRect b="-189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itle 1"/>
              <p:cNvSpPr txBox="1">
                <a:spLocks/>
              </p:cNvSpPr>
              <p:nvPr/>
            </p:nvSpPr>
            <p:spPr bwMode="auto">
              <a:xfrm>
                <a:off x="7685704" y="4344567"/>
                <a:ext cx="1321870" cy="454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latin typeface="Cambria Math" charset="0"/>
                        <a:ea typeface="Arial" charset="0"/>
                        <a:cs typeface="Arial" charset="0"/>
                      </a:rPr>
                      <m:t>𝑏</m:t>
                    </m:r>
                  </m:oMath>
                </a14:m>
                <a:r>
                  <a:rPr lang="en-US" altLang="en-US" sz="2000" dirty="0" smtClean="0">
                    <a:latin typeface="Arial" charset="0"/>
                    <a:ea typeface="Arial" charset="0"/>
                    <a:cs typeface="Arial" charset="0"/>
                  </a:rPr>
                  <a:t> nodes</a:t>
                </a:r>
              </a:p>
            </p:txBody>
          </p:sp>
        </mc:Choice>
        <mc:Fallback xmlns="">
          <p:sp>
            <p:nvSpPr>
              <p:cNvPr id="2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85704" y="4344567"/>
                <a:ext cx="1321870" cy="454690"/>
              </a:xfrm>
              <a:prstGeom prst="rect">
                <a:avLst/>
              </a:prstGeom>
              <a:blipFill rotWithShape="0">
                <a:blip r:embed="rId6"/>
                <a:stretch>
                  <a:fillRect l="-461" b="-189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itle 1"/>
              <p:cNvSpPr txBox="1">
                <a:spLocks/>
              </p:cNvSpPr>
              <p:nvPr/>
            </p:nvSpPr>
            <p:spPr bwMode="auto">
              <a:xfrm>
                <a:off x="7722671" y="6098511"/>
                <a:ext cx="1325077" cy="454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0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en-US" sz="20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𝑏</m:t>
                        </m:r>
                      </m:e>
                      <m:sup>
                        <m:r>
                          <a:rPr lang="en-US" altLang="en-US" sz="20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000" dirty="0" smtClean="0">
                    <a:latin typeface="Arial" charset="0"/>
                    <a:ea typeface="Arial" charset="0"/>
                    <a:cs typeface="Arial" charset="0"/>
                  </a:rPr>
                  <a:t> nodes</a:t>
                </a:r>
              </a:p>
            </p:txBody>
          </p:sp>
        </mc:Choice>
        <mc:Fallback xmlns="">
          <p:sp>
            <p:nvSpPr>
              <p:cNvPr id="2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22671" y="6098511"/>
                <a:ext cx="1325077" cy="454690"/>
              </a:xfrm>
              <a:prstGeom prst="rect">
                <a:avLst/>
              </a:prstGeom>
              <a:blipFill rotWithShape="0">
                <a:blip r:embed="rId7"/>
                <a:stretch>
                  <a:fillRect l="-461" r="-461" b="-18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itle 1"/>
              <p:cNvSpPr txBox="1">
                <a:spLocks/>
              </p:cNvSpPr>
              <p:nvPr/>
            </p:nvSpPr>
            <p:spPr bwMode="auto">
              <a:xfrm>
                <a:off x="7722671" y="5366609"/>
                <a:ext cx="1345129" cy="454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0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en-US" sz="20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𝑏</m:t>
                        </m:r>
                      </m:e>
                      <m:sup>
                        <m:r>
                          <a:rPr lang="en-US" altLang="en-US" sz="20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altLang="en-US" sz="2000" dirty="0" smtClean="0">
                    <a:latin typeface="Arial" charset="0"/>
                    <a:ea typeface="Arial" charset="0"/>
                    <a:cs typeface="Arial" charset="0"/>
                  </a:rPr>
                  <a:t> nodes</a:t>
                </a:r>
              </a:p>
            </p:txBody>
          </p:sp>
        </mc:Choice>
        <mc:Fallback xmlns="">
          <p:sp>
            <p:nvSpPr>
              <p:cNvPr id="2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22671" y="5366609"/>
                <a:ext cx="1345129" cy="454690"/>
              </a:xfrm>
              <a:prstGeom prst="rect">
                <a:avLst/>
              </a:prstGeom>
              <a:blipFill rotWithShape="0">
                <a:blip r:embed="rId8"/>
                <a:stretch>
                  <a:fillRect l="-452" b="-18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reeform 28"/>
          <p:cNvSpPr/>
          <p:nvPr/>
        </p:nvSpPr>
        <p:spPr>
          <a:xfrm rot="20629327">
            <a:off x="6492504" y="4198924"/>
            <a:ext cx="403209" cy="1611888"/>
          </a:xfrm>
          <a:custGeom>
            <a:avLst/>
            <a:gdLst>
              <a:gd name="connsiteX0" fmla="*/ 524540 w 914400"/>
              <a:gd name="connsiteY0" fmla="*/ 0 h 1141228"/>
              <a:gd name="connsiteX1" fmla="*/ 0 w 914400"/>
              <a:gd name="connsiteY1" fmla="*/ 914400 h 1141228"/>
              <a:gd name="connsiteX2" fmla="*/ 276447 w 914400"/>
              <a:gd name="connsiteY2" fmla="*/ 921488 h 1141228"/>
              <a:gd name="connsiteX3" fmla="*/ 361507 w 914400"/>
              <a:gd name="connsiteY3" fmla="*/ 1013637 h 1141228"/>
              <a:gd name="connsiteX4" fmla="*/ 404038 w 914400"/>
              <a:gd name="connsiteY4" fmla="*/ 1098698 h 1141228"/>
              <a:gd name="connsiteX5" fmla="*/ 482010 w 914400"/>
              <a:gd name="connsiteY5" fmla="*/ 1141228 h 1141228"/>
              <a:gd name="connsiteX6" fmla="*/ 545805 w 914400"/>
              <a:gd name="connsiteY6" fmla="*/ 1134140 h 1141228"/>
              <a:gd name="connsiteX7" fmla="*/ 559982 w 914400"/>
              <a:gd name="connsiteY7" fmla="*/ 1127051 h 1141228"/>
              <a:gd name="connsiteX8" fmla="*/ 637954 w 914400"/>
              <a:gd name="connsiteY8" fmla="*/ 1049079 h 1141228"/>
              <a:gd name="connsiteX9" fmla="*/ 673396 w 914400"/>
              <a:gd name="connsiteY9" fmla="*/ 985284 h 1141228"/>
              <a:gd name="connsiteX10" fmla="*/ 687573 w 914400"/>
              <a:gd name="connsiteY10" fmla="*/ 928577 h 1141228"/>
              <a:gd name="connsiteX11" fmla="*/ 694661 w 914400"/>
              <a:gd name="connsiteY11" fmla="*/ 864781 h 1141228"/>
              <a:gd name="connsiteX12" fmla="*/ 708838 w 914400"/>
              <a:gd name="connsiteY12" fmla="*/ 808074 h 1141228"/>
              <a:gd name="connsiteX13" fmla="*/ 737191 w 914400"/>
              <a:gd name="connsiteY13" fmla="*/ 737191 h 1141228"/>
              <a:gd name="connsiteX14" fmla="*/ 772633 w 914400"/>
              <a:gd name="connsiteY14" fmla="*/ 708837 h 1141228"/>
              <a:gd name="connsiteX15" fmla="*/ 829340 w 914400"/>
              <a:gd name="connsiteY15" fmla="*/ 666307 h 1141228"/>
              <a:gd name="connsiteX16" fmla="*/ 864782 w 914400"/>
              <a:gd name="connsiteY16" fmla="*/ 637954 h 1141228"/>
              <a:gd name="connsiteX17" fmla="*/ 864782 w 914400"/>
              <a:gd name="connsiteY17" fmla="*/ 637954 h 1141228"/>
              <a:gd name="connsiteX18" fmla="*/ 864782 w 914400"/>
              <a:gd name="connsiteY18" fmla="*/ 637954 h 1141228"/>
              <a:gd name="connsiteX19" fmla="*/ 864782 w 914400"/>
              <a:gd name="connsiteY19" fmla="*/ 637954 h 1141228"/>
              <a:gd name="connsiteX20" fmla="*/ 914400 w 914400"/>
              <a:gd name="connsiteY20" fmla="*/ 602512 h 1141228"/>
              <a:gd name="connsiteX21" fmla="*/ 524540 w 914400"/>
              <a:gd name="connsiteY21" fmla="*/ 0 h 1141228"/>
              <a:gd name="connsiteX0" fmla="*/ 524540 w 900053"/>
              <a:gd name="connsiteY0" fmla="*/ 0 h 1141228"/>
              <a:gd name="connsiteX1" fmla="*/ 0 w 900053"/>
              <a:gd name="connsiteY1" fmla="*/ 914400 h 1141228"/>
              <a:gd name="connsiteX2" fmla="*/ 276447 w 900053"/>
              <a:gd name="connsiteY2" fmla="*/ 921488 h 1141228"/>
              <a:gd name="connsiteX3" fmla="*/ 361507 w 900053"/>
              <a:gd name="connsiteY3" fmla="*/ 1013637 h 1141228"/>
              <a:gd name="connsiteX4" fmla="*/ 404038 w 900053"/>
              <a:gd name="connsiteY4" fmla="*/ 1098698 h 1141228"/>
              <a:gd name="connsiteX5" fmla="*/ 482010 w 900053"/>
              <a:gd name="connsiteY5" fmla="*/ 1141228 h 1141228"/>
              <a:gd name="connsiteX6" fmla="*/ 545805 w 900053"/>
              <a:gd name="connsiteY6" fmla="*/ 1134140 h 1141228"/>
              <a:gd name="connsiteX7" fmla="*/ 559982 w 900053"/>
              <a:gd name="connsiteY7" fmla="*/ 1127051 h 1141228"/>
              <a:gd name="connsiteX8" fmla="*/ 637954 w 900053"/>
              <a:gd name="connsiteY8" fmla="*/ 1049079 h 1141228"/>
              <a:gd name="connsiteX9" fmla="*/ 673396 w 900053"/>
              <a:gd name="connsiteY9" fmla="*/ 985284 h 1141228"/>
              <a:gd name="connsiteX10" fmla="*/ 687573 w 900053"/>
              <a:gd name="connsiteY10" fmla="*/ 928577 h 1141228"/>
              <a:gd name="connsiteX11" fmla="*/ 694661 w 900053"/>
              <a:gd name="connsiteY11" fmla="*/ 864781 h 1141228"/>
              <a:gd name="connsiteX12" fmla="*/ 708838 w 900053"/>
              <a:gd name="connsiteY12" fmla="*/ 808074 h 1141228"/>
              <a:gd name="connsiteX13" fmla="*/ 737191 w 900053"/>
              <a:gd name="connsiteY13" fmla="*/ 737191 h 1141228"/>
              <a:gd name="connsiteX14" fmla="*/ 772633 w 900053"/>
              <a:gd name="connsiteY14" fmla="*/ 708837 h 1141228"/>
              <a:gd name="connsiteX15" fmla="*/ 829340 w 900053"/>
              <a:gd name="connsiteY15" fmla="*/ 666307 h 1141228"/>
              <a:gd name="connsiteX16" fmla="*/ 864782 w 900053"/>
              <a:gd name="connsiteY16" fmla="*/ 637954 h 1141228"/>
              <a:gd name="connsiteX17" fmla="*/ 864782 w 900053"/>
              <a:gd name="connsiteY17" fmla="*/ 637954 h 1141228"/>
              <a:gd name="connsiteX18" fmla="*/ 864782 w 900053"/>
              <a:gd name="connsiteY18" fmla="*/ 637954 h 1141228"/>
              <a:gd name="connsiteX19" fmla="*/ 864782 w 900053"/>
              <a:gd name="connsiteY19" fmla="*/ 637954 h 1141228"/>
              <a:gd name="connsiteX20" fmla="*/ 900053 w 900053"/>
              <a:gd name="connsiteY20" fmla="*/ 630865 h 1141228"/>
              <a:gd name="connsiteX21" fmla="*/ 524540 w 900053"/>
              <a:gd name="connsiteY21" fmla="*/ 0 h 1141228"/>
              <a:gd name="connsiteX0" fmla="*/ 538887 w 900053"/>
              <a:gd name="connsiteY0" fmla="*/ 0 h 1134140"/>
              <a:gd name="connsiteX1" fmla="*/ 0 w 900053"/>
              <a:gd name="connsiteY1" fmla="*/ 907312 h 1134140"/>
              <a:gd name="connsiteX2" fmla="*/ 276447 w 900053"/>
              <a:gd name="connsiteY2" fmla="*/ 914400 h 1134140"/>
              <a:gd name="connsiteX3" fmla="*/ 361507 w 900053"/>
              <a:gd name="connsiteY3" fmla="*/ 1006549 h 1134140"/>
              <a:gd name="connsiteX4" fmla="*/ 404038 w 900053"/>
              <a:gd name="connsiteY4" fmla="*/ 1091610 h 1134140"/>
              <a:gd name="connsiteX5" fmla="*/ 482010 w 900053"/>
              <a:gd name="connsiteY5" fmla="*/ 1134140 h 1134140"/>
              <a:gd name="connsiteX6" fmla="*/ 545805 w 900053"/>
              <a:gd name="connsiteY6" fmla="*/ 1127052 h 1134140"/>
              <a:gd name="connsiteX7" fmla="*/ 559982 w 900053"/>
              <a:gd name="connsiteY7" fmla="*/ 1119963 h 1134140"/>
              <a:gd name="connsiteX8" fmla="*/ 637954 w 900053"/>
              <a:gd name="connsiteY8" fmla="*/ 1041991 h 1134140"/>
              <a:gd name="connsiteX9" fmla="*/ 673396 w 900053"/>
              <a:gd name="connsiteY9" fmla="*/ 978196 h 1134140"/>
              <a:gd name="connsiteX10" fmla="*/ 687573 w 900053"/>
              <a:gd name="connsiteY10" fmla="*/ 921489 h 1134140"/>
              <a:gd name="connsiteX11" fmla="*/ 694661 w 900053"/>
              <a:gd name="connsiteY11" fmla="*/ 857693 h 1134140"/>
              <a:gd name="connsiteX12" fmla="*/ 708838 w 900053"/>
              <a:gd name="connsiteY12" fmla="*/ 800986 h 1134140"/>
              <a:gd name="connsiteX13" fmla="*/ 737191 w 900053"/>
              <a:gd name="connsiteY13" fmla="*/ 730103 h 1134140"/>
              <a:gd name="connsiteX14" fmla="*/ 772633 w 900053"/>
              <a:gd name="connsiteY14" fmla="*/ 701749 h 1134140"/>
              <a:gd name="connsiteX15" fmla="*/ 829340 w 900053"/>
              <a:gd name="connsiteY15" fmla="*/ 659219 h 1134140"/>
              <a:gd name="connsiteX16" fmla="*/ 864782 w 900053"/>
              <a:gd name="connsiteY16" fmla="*/ 630866 h 1134140"/>
              <a:gd name="connsiteX17" fmla="*/ 864782 w 900053"/>
              <a:gd name="connsiteY17" fmla="*/ 630866 h 1134140"/>
              <a:gd name="connsiteX18" fmla="*/ 864782 w 900053"/>
              <a:gd name="connsiteY18" fmla="*/ 630866 h 1134140"/>
              <a:gd name="connsiteX19" fmla="*/ 864782 w 900053"/>
              <a:gd name="connsiteY19" fmla="*/ 630866 h 1134140"/>
              <a:gd name="connsiteX20" fmla="*/ 900053 w 900053"/>
              <a:gd name="connsiteY20" fmla="*/ 623777 h 1134140"/>
              <a:gd name="connsiteX21" fmla="*/ 538887 w 900053"/>
              <a:gd name="connsiteY21" fmla="*/ 0 h 1134140"/>
              <a:gd name="connsiteX0" fmla="*/ 538887 w 900053"/>
              <a:gd name="connsiteY0" fmla="*/ 0 h 1134140"/>
              <a:gd name="connsiteX1" fmla="*/ 0 w 900053"/>
              <a:gd name="connsiteY1" fmla="*/ 907312 h 1134140"/>
              <a:gd name="connsiteX2" fmla="*/ 276447 w 900053"/>
              <a:gd name="connsiteY2" fmla="*/ 914400 h 1134140"/>
              <a:gd name="connsiteX3" fmla="*/ 361507 w 900053"/>
              <a:gd name="connsiteY3" fmla="*/ 1006549 h 1134140"/>
              <a:gd name="connsiteX4" fmla="*/ 404038 w 900053"/>
              <a:gd name="connsiteY4" fmla="*/ 1091610 h 1134140"/>
              <a:gd name="connsiteX5" fmla="*/ 482010 w 900053"/>
              <a:gd name="connsiteY5" fmla="*/ 1134140 h 1134140"/>
              <a:gd name="connsiteX6" fmla="*/ 545805 w 900053"/>
              <a:gd name="connsiteY6" fmla="*/ 1127052 h 1134140"/>
              <a:gd name="connsiteX7" fmla="*/ 559982 w 900053"/>
              <a:gd name="connsiteY7" fmla="*/ 1119963 h 1134140"/>
              <a:gd name="connsiteX8" fmla="*/ 637954 w 900053"/>
              <a:gd name="connsiteY8" fmla="*/ 1041991 h 1134140"/>
              <a:gd name="connsiteX9" fmla="*/ 673396 w 900053"/>
              <a:gd name="connsiteY9" fmla="*/ 978196 h 1134140"/>
              <a:gd name="connsiteX10" fmla="*/ 687573 w 900053"/>
              <a:gd name="connsiteY10" fmla="*/ 921489 h 1134140"/>
              <a:gd name="connsiteX11" fmla="*/ 694661 w 900053"/>
              <a:gd name="connsiteY11" fmla="*/ 857693 h 1134140"/>
              <a:gd name="connsiteX12" fmla="*/ 708838 w 900053"/>
              <a:gd name="connsiteY12" fmla="*/ 800986 h 1134140"/>
              <a:gd name="connsiteX13" fmla="*/ 772633 w 900053"/>
              <a:gd name="connsiteY13" fmla="*/ 701749 h 1134140"/>
              <a:gd name="connsiteX14" fmla="*/ 829340 w 900053"/>
              <a:gd name="connsiteY14" fmla="*/ 659219 h 1134140"/>
              <a:gd name="connsiteX15" fmla="*/ 864782 w 900053"/>
              <a:gd name="connsiteY15" fmla="*/ 630866 h 1134140"/>
              <a:gd name="connsiteX16" fmla="*/ 864782 w 900053"/>
              <a:gd name="connsiteY16" fmla="*/ 630866 h 1134140"/>
              <a:gd name="connsiteX17" fmla="*/ 864782 w 900053"/>
              <a:gd name="connsiteY17" fmla="*/ 630866 h 1134140"/>
              <a:gd name="connsiteX18" fmla="*/ 864782 w 900053"/>
              <a:gd name="connsiteY18" fmla="*/ 630866 h 1134140"/>
              <a:gd name="connsiteX19" fmla="*/ 900053 w 900053"/>
              <a:gd name="connsiteY19" fmla="*/ 623777 h 1134140"/>
              <a:gd name="connsiteX20" fmla="*/ 538887 w 900053"/>
              <a:gd name="connsiteY20" fmla="*/ 0 h 1134140"/>
              <a:gd name="connsiteX0" fmla="*/ 538887 w 900053"/>
              <a:gd name="connsiteY0" fmla="*/ 0 h 1134140"/>
              <a:gd name="connsiteX1" fmla="*/ 0 w 900053"/>
              <a:gd name="connsiteY1" fmla="*/ 907312 h 1134140"/>
              <a:gd name="connsiteX2" fmla="*/ 276447 w 900053"/>
              <a:gd name="connsiteY2" fmla="*/ 914400 h 1134140"/>
              <a:gd name="connsiteX3" fmla="*/ 361507 w 900053"/>
              <a:gd name="connsiteY3" fmla="*/ 1006549 h 1134140"/>
              <a:gd name="connsiteX4" fmla="*/ 404038 w 900053"/>
              <a:gd name="connsiteY4" fmla="*/ 1091610 h 1134140"/>
              <a:gd name="connsiteX5" fmla="*/ 482010 w 900053"/>
              <a:gd name="connsiteY5" fmla="*/ 1134140 h 1134140"/>
              <a:gd name="connsiteX6" fmla="*/ 545805 w 900053"/>
              <a:gd name="connsiteY6" fmla="*/ 1127052 h 1134140"/>
              <a:gd name="connsiteX7" fmla="*/ 559982 w 900053"/>
              <a:gd name="connsiteY7" fmla="*/ 1119963 h 1134140"/>
              <a:gd name="connsiteX8" fmla="*/ 637954 w 900053"/>
              <a:gd name="connsiteY8" fmla="*/ 1041991 h 1134140"/>
              <a:gd name="connsiteX9" fmla="*/ 673396 w 900053"/>
              <a:gd name="connsiteY9" fmla="*/ 978196 h 1134140"/>
              <a:gd name="connsiteX10" fmla="*/ 687573 w 900053"/>
              <a:gd name="connsiteY10" fmla="*/ 921489 h 1134140"/>
              <a:gd name="connsiteX11" fmla="*/ 694661 w 900053"/>
              <a:gd name="connsiteY11" fmla="*/ 857693 h 1134140"/>
              <a:gd name="connsiteX12" fmla="*/ 708838 w 900053"/>
              <a:gd name="connsiteY12" fmla="*/ 800986 h 1134140"/>
              <a:gd name="connsiteX13" fmla="*/ 829340 w 900053"/>
              <a:gd name="connsiteY13" fmla="*/ 659219 h 1134140"/>
              <a:gd name="connsiteX14" fmla="*/ 864782 w 900053"/>
              <a:gd name="connsiteY14" fmla="*/ 630866 h 1134140"/>
              <a:gd name="connsiteX15" fmla="*/ 864782 w 900053"/>
              <a:gd name="connsiteY15" fmla="*/ 630866 h 1134140"/>
              <a:gd name="connsiteX16" fmla="*/ 864782 w 900053"/>
              <a:gd name="connsiteY16" fmla="*/ 630866 h 1134140"/>
              <a:gd name="connsiteX17" fmla="*/ 864782 w 900053"/>
              <a:gd name="connsiteY17" fmla="*/ 630866 h 1134140"/>
              <a:gd name="connsiteX18" fmla="*/ 900053 w 900053"/>
              <a:gd name="connsiteY18" fmla="*/ 623777 h 1134140"/>
              <a:gd name="connsiteX19" fmla="*/ 538887 w 900053"/>
              <a:gd name="connsiteY19" fmla="*/ 0 h 1134140"/>
              <a:gd name="connsiteX0" fmla="*/ 538887 w 900053"/>
              <a:gd name="connsiteY0" fmla="*/ 0 h 1134140"/>
              <a:gd name="connsiteX1" fmla="*/ 0 w 900053"/>
              <a:gd name="connsiteY1" fmla="*/ 907312 h 1134140"/>
              <a:gd name="connsiteX2" fmla="*/ 276447 w 900053"/>
              <a:gd name="connsiteY2" fmla="*/ 914400 h 1134140"/>
              <a:gd name="connsiteX3" fmla="*/ 361507 w 900053"/>
              <a:gd name="connsiteY3" fmla="*/ 1006549 h 1134140"/>
              <a:gd name="connsiteX4" fmla="*/ 404038 w 900053"/>
              <a:gd name="connsiteY4" fmla="*/ 1091610 h 1134140"/>
              <a:gd name="connsiteX5" fmla="*/ 482010 w 900053"/>
              <a:gd name="connsiteY5" fmla="*/ 1134140 h 1134140"/>
              <a:gd name="connsiteX6" fmla="*/ 545805 w 900053"/>
              <a:gd name="connsiteY6" fmla="*/ 1127052 h 1134140"/>
              <a:gd name="connsiteX7" fmla="*/ 559982 w 900053"/>
              <a:gd name="connsiteY7" fmla="*/ 1119963 h 1134140"/>
              <a:gd name="connsiteX8" fmla="*/ 637954 w 900053"/>
              <a:gd name="connsiteY8" fmla="*/ 1041991 h 1134140"/>
              <a:gd name="connsiteX9" fmla="*/ 673396 w 900053"/>
              <a:gd name="connsiteY9" fmla="*/ 978196 h 1134140"/>
              <a:gd name="connsiteX10" fmla="*/ 687573 w 900053"/>
              <a:gd name="connsiteY10" fmla="*/ 921489 h 1134140"/>
              <a:gd name="connsiteX11" fmla="*/ 708838 w 900053"/>
              <a:gd name="connsiteY11" fmla="*/ 800986 h 1134140"/>
              <a:gd name="connsiteX12" fmla="*/ 829340 w 900053"/>
              <a:gd name="connsiteY12" fmla="*/ 659219 h 1134140"/>
              <a:gd name="connsiteX13" fmla="*/ 864782 w 900053"/>
              <a:gd name="connsiteY13" fmla="*/ 630866 h 1134140"/>
              <a:gd name="connsiteX14" fmla="*/ 864782 w 900053"/>
              <a:gd name="connsiteY14" fmla="*/ 630866 h 1134140"/>
              <a:gd name="connsiteX15" fmla="*/ 864782 w 900053"/>
              <a:gd name="connsiteY15" fmla="*/ 630866 h 1134140"/>
              <a:gd name="connsiteX16" fmla="*/ 864782 w 900053"/>
              <a:gd name="connsiteY16" fmla="*/ 630866 h 1134140"/>
              <a:gd name="connsiteX17" fmla="*/ 900053 w 900053"/>
              <a:gd name="connsiteY17" fmla="*/ 623777 h 1134140"/>
              <a:gd name="connsiteX18" fmla="*/ 538887 w 900053"/>
              <a:gd name="connsiteY18" fmla="*/ 0 h 1134140"/>
              <a:gd name="connsiteX0" fmla="*/ 538887 w 900053"/>
              <a:gd name="connsiteY0" fmla="*/ 0 h 1134140"/>
              <a:gd name="connsiteX1" fmla="*/ 0 w 900053"/>
              <a:gd name="connsiteY1" fmla="*/ 907312 h 1134140"/>
              <a:gd name="connsiteX2" fmla="*/ 276447 w 900053"/>
              <a:gd name="connsiteY2" fmla="*/ 914400 h 1134140"/>
              <a:gd name="connsiteX3" fmla="*/ 361507 w 900053"/>
              <a:gd name="connsiteY3" fmla="*/ 1006549 h 1134140"/>
              <a:gd name="connsiteX4" fmla="*/ 404038 w 900053"/>
              <a:gd name="connsiteY4" fmla="*/ 1091610 h 1134140"/>
              <a:gd name="connsiteX5" fmla="*/ 482010 w 900053"/>
              <a:gd name="connsiteY5" fmla="*/ 1134140 h 1134140"/>
              <a:gd name="connsiteX6" fmla="*/ 545805 w 900053"/>
              <a:gd name="connsiteY6" fmla="*/ 1127052 h 1134140"/>
              <a:gd name="connsiteX7" fmla="*/ 559982 w 900053"/>
              <a:gd name="connsiteY7" fmla="*/ 1119963 h 1134140"/>
              <a:gd name="connsiteX8" fmla="*/ 637954 w 900053"/>
              <a:gd name="connsiteY8" fmla="*/ 1041991 h 1134140"/>
              <a:gd name="connsiteX9" fmla="*/ 673396 w 900053"/>
              <a:gd name="connsiteY9" fmla="*/ 978196 h 1134140"/>
              <a:gd name="connsiteX10" fmla="*/ 687573 w 900053"/>
              <a:gd name="connsiteY10" fmla="*/ 921489 h 1134140"/>
              <a:gd name="connsiteX11" fmla="*/ 672002 w 900053"/>
              <a:gd name="connsiteY11" fmla="*/ 707734 h 1134140"/>
              <a:gd name="connsiteX12" fmla="*/ 829340 w 900053"/>
              <a:gd name="connsiteY12" fmla="*/ 659219 h 1134140"/>
              <a:gd name="connsiteX13" fmla="*/ 864782 w 900053"/>
              <a:gd name="connsiteY13" fmla="*/ 630866 h 1134140"/>
              <a:gd name="connsiteX14" fmla="*/ 864782 w 900053"/>
              <a:gd name="connsiteY14" fmla="*/ 630866 h 1134140"/>
              <a:gd name="connsiteX15" fmla="*/ 864782 w 900053"/>
              <a:gd name="connsiteY15" fmla="*/ 630866 h 1134140"/>
              <a:gd name="connsiteX16" fmla="*/ 864782 w 900053"/>
              <a:gd name="connsiteY16" fmla="*/ 630866 h 1134140"/>
              <a:gd name="connsiteX17" fmla="*/ 900053 w 900053"/>
              <a:gd name="connsiteY17" fmla="*/ 623777 h 1134140"/>
              <a:gd name="connsiteX18" fmla="*/ 538887 w 900053"/>
              <a:gd name="connsiteY18" fmla="*/ 0 h 1134140"/>
              <a:gd name="connsiteX0" fmla="*/ 538887 w 900053"/>
              <a:gd name="connsiteY0" fmla="*/ 0 h 1134140"/>
              <a:gd name="connsiteX1" fmla="*/ 0 w 900053"/>
              <a:gd name="connsiteY1" fmla="*/ 907312 h 1134140"/>
              <a:gd name="connsiteX2" fmla="*/ 276447 w 900053"/>
              <a:gd name="connsiteY2" fmla="*/ 914400 h 1134140"/>
              <a:gd name="connsiteX3" fmla="*/ 361507 w 900053"/>
              <a:gd name="connsiteY3" fmla="*/ 1006549 h 1134140"/>
              <a:gd name="connsiteX4" fmla="*/ 404038 w 900053"/>
              <a:gd name="connsiteY4" fmla="*/ 1091610 h 1134140"/>
              <a:gd name="connsiteX5" fmla="*/ 482010 w 900053"/>
              <a:gd name="connsiteY5" fmla="*/ 1134140 h 1134140"/>
              <a:gd name="connsiteX6" fmla="*/ 545805 w 900053"/>
              <a:gd name="connsiteY6" fmla="*/ 1127052 h 1134140"/>
              <a:gd name="connsiteX7" fmla="*/ 559982 w 900053"/>
              <a:gd name="connsiteY7" fmla="*/ 1119963 h 1134140"/>
              <a:gd name="connsiteX8" fmla="*/ 637954 w 900053"/>
              <a:gd name="connsiteY8" fmla="*/ 1041991 h 1134140"/>
              <a:gd name="connsiteX9" fmla="*/ 673396 w 900053"/>
              <a:gd name="connsiteY9" fmla="*/ 978196 h 1134140"/>
              <a:gd name="connsiteX10" fmla="*/ 687573 w 900053"/>
              <a:gd name="connsiteY10" fmla="*/ 921489 h 1134140"/>
              <a:gd name="connsiteX11" fmla="*/ 672002 w 900053"/>
              <a:gd name="connsiteY11" fmla="*/ 707734 h 1134140"/>
              <a:gd name="connsiteX12" fmla="*/ 817061 w 900053"/>
              <a:gd name="connsiteY12" fmla="*/ 628135 h 1134140"/>
              <a:gd name="connsiteX13" fmla="*/ 864782 w 900053"/>
              <a:gd name="connsiteY13" fmla="*/ 630866 h 1134140"/>
              <a:gd name="connsiteX14" fmla="*/ 864782 w 900053"/>
              <a:gd name="connsiteY14" fmla="*/ 630866 h 1134140"/>
              <a:gd name="connsiteX15" fmla="*/ 864782 w 900053"/>
              <a:gd name="connsiteY15" fmla="*/ 630866 h 1134140"/>
              <a:gd name="connsiteX16" fmla="*/ 864782 w 900053"/>
              <a:gd name="connsiteY16" fmla="*/ 630866 h 1134140"/>
              <a:gd name="connsiteX17" fmla="*/ 900053 w 900053"/>
              <a:gd name="connsiteY17" fmla="*/ 623777 h 1134140"/>
              <a:gd name="connsiteX18" fmla="*/ 538887 w 900053"/>
              <a:gd name="connsiteY18" fmla="*/ 0 h 1134140"/>
              <a:gd name="connsiteX0" fmla="*/ 538887 w 900053"/>
              <a:gd name="connsiteY0" fmla="*/ 0 h 1134140"/>
              <a:gd name="connsiteX1" fmla="*/ 0 w 900053"/>
              <a:gd name="connsiteY1" fmla="*/ 907312 h 1134140"/>
              <a:gd name="connsiteX2" fmla="*/ 276447 w 900053"/>
              <a:gd name="connsiteY2" fmla="*/ 914400 h 1134140"/>
              <a:gd name="connsiteX3" fmla="*/ 361507 w 900053"/>
              <a:gd name="connsiteY3" fmla="*/ 1006549 h 1134140"/>
              <a:gd name="connsiteX4" fmla="*/ 404038 w 900053"/>
              <a:gd name="connsiteY4" fmla="*/ 1091610 h 1134140"/>
              <a:gd name="connsiteX5" fmla="*/ 482010 w 900053"/>
              <a:gd name="connsiteY5" fmla="*/ 1134140 h 1134140"/>
              <a:gd name="connsiteX6" fmla="*/ 545805 w 900053"/>
              <a:gd name="connsiteY6" fmla="*/ 1127052 h 1134140"/>
              <a:gd name="connsiteX7" fmla="*/ 559982 w 900053"/>
              <a:gd name="connsiteY7" fmla="*/ 1119963 h 1134140"/>
              <a:gd name="connsiteX8" fmla="*/ 637954 w 900053"/>
              <a:gd name="connsiteY8" fmla="*/ 1041991 h 1134140"/>
              <a:gd name="connsiteX9" fmla="*/ 673396 w 900053"/>
              <a:gd name="connsiteY9" fmla="*/ 978196 h 1134140"/>
              <a:gd name="connsiteX10" fmla="*/ 687573 w 900053"/>
              <a:gd name="connsiteY10" fmla="*/ 921489 h 1134140"/>
              <a:gd name="connsiteX11" fmla="*/ 672002 w 900053"/>
              <a:gd name="connsiteY11" fmla="*/ 707734 h 1134140"/>
              <a:gd name="connsiteX12" fmla="*/ 767946 w 900053"/>
              <a:gd name="connsiteY12" fmla="*/ 634352 h 1134140"/>
              <a:gd name="connsiteX13" fmla="*/ 864782 w 900053"/>
              <a:gd name="connsiteY13" fmla="*/ 630866 h 1134140"/>
              <a:gd name="connsiteX14" fmla="*/ 864782 w 900053"/>
              <a:gd name="connsiteY14" fmla="*/ 630866 h 1134140"/>
              <a:gd name="connsiteX15" fmla="*/ 864782 w 900053"/>
              <a:gd name="connsiteY15" fmla="*/ 630866 h 1134140"/>
              <a:gd name="connsiteX16" fmla="*/ 864782 w 900053"/>
              <a:gd name="connsiteY16" fmla="*/ 630866 h 1134140"/>
              <a:gd name="connsiteX17" fmla="*/ 900053 w 900053"/>
              <a:gd name="connsiteY17" fmla="*/ 623777 h 1134140"/>
              <a:gd name="connsiteX18" fmla="*/ 538887 w 900053"/>
              <a:gd name="connsiteY18" fmla="*/ 0 h 1134140"/>
              <a:gd name="connsiteX0" fmla="*/ 538887 w 900053"/>
              <a:gd name="connsiteY0" fmla="*/ 0 h 1134140"/>
              <a:gd name="connsiteX1" fmla="*/ 0 w 900053"/>
              <a:gd name="connsiteY1" fmla="*/ 907312 h 1134140"/>
              <a:gd name="connsiteX2" fmla="*/ 276447 w 900053"/>
              <a:gd name="connsiteY2" fmla="*/ 914400 h 1134140"/>
              <a:gd name="connsiteX3" fmla="*/ 361507 w 900053"/>
              <a:gd name="connsiteY3" fmla="*/ 1006549 h 1134140"/>
              <a:gd name="connsiteX4" fmla="*/ 404038 w 900053"/>
              <a:gd name="connsiteY4" fmla="*/ 1091610 h 1134140"/>
              <a:gd name="connsiteX5" fmla="*/ 482010 w 900053"/>
              <a:gd name="connsiteY5" fmla="*/ 1134140 h 1134140"/>
              <a:gd name="connsiteX6" fmla="*/ 545805 w 900053"/>
              <a:gd name="connsiteY6" fmla="*/ 1127052 h 1134140"/>
              <a:gd name="connsiteX7" fmla="*/ 559982 w 900053"/>
              <a:gd name="connsiteY7" fmla="*/ 1119963 h 1134140"/>
              <a:gd name="connsiteX8" fmla="*/ 637954 w 900053"/>
              <a:gd name="connsiteY8" fmla="*/ 1041991 h 1134140"/>
              <a:gd name="connsiteX9" fmla="*/ 673396 w 900053"/>
              <a:gd name="connsiteY9" fmla="*/ 978196 h 1134140"/>
              <a:gd name="connsiteX10" fmla="*/ 687573 w 900053"/>
              <a:gd name="connsiteY10" fmla="*/ 921489 h 1134140"/>
              <a:gd name="connsiteX11" fmla="*/ 672002 w 900053"/>
              <a:gd name="connsiteY11" fmla="*/ 745035 h 1134140"/>
              <a:gd name="connsiteX12" fmla="*/ 767946 w 900053"/>
              <a:gd name="connsiteY12" fmla="*/ 634352 h 1134140"/>
              <a:gd name="connsiteX13" fmla="*/ 864782 w 900053"/>
              <a:gd name="connsiteY13" fmla="*/ 630866 h 1134140"/>
              <a:gd name="connsiteX14" fmla="*/ 864782 w 900053"/>
              <a:gd name="connsiteY14" fmla="*/ 630866 h 1134140"/>
              <a:gd name="connsiteX15" fmla="*/ 864782 w 900053"/>
              <a:gd name="connsiteY15" fmla="*/ 630866 h 1134140"/>
              <a:gd name="connsiteX16" fmla="*/ 864782 w 900053"/>
              <a:gd name="connsiteY16" fmla="*/ 630866 h 1134140"/>
              <a:gd name="connsiteX17" fmla="*/ 900053 w 900053"/>
              <a:gd name="connsiteY17" fmla="*/ 623777 h 1134140"/>
              <a:gd name="connsiteX18" fmla="*/ 538887 w 900053"/>
              <a:gd name="connsiteY18" fmla="*/ 0 h 1134140"/>
              <a:gd name="connsiteX0" fmla="*/ 538887 w 900053"/>
              <a:gd name="connsiteY0" fmla="*/ 0 h 1134140"/>
              <a:gd name="connsiteX1" fmla="*/ 0 w 900053"/>
              <a:gd name="connsiteY1" fmla="*/ 907312 h 1134140"/>
              <a:gd name="connsiteX2" fmla="*/ 276447 w 900053"/>
              <a:gd name="connsiteY2" fmla="*/ 914400 h 1134140"/>
              <a:gd name="connsiteX3" fmla="*/ 361507 w 900053"/>
              <a:gd name="connsiteY3" fmla="*/ 1006549 h 1134140"/>
              <a:gd name="connsiteX4" fmla="*/ 404038 w 900053"/>
              <a:gd name="connsiteY4" fmla="*/ 1091610 h 1134140"/>
              <a:gd name="connsiteX5" fmla="*/ 482010 w 900053"/>
              <a:gd name="connsiteY5" fmla="*/ 1134140 h 1134140"/>
              <a:gd name="connsiteX6" fmla="*/ 545805 w 900053"/>
              <a:gd name="connsiteY6" fmla="*/ 1127052 h 1134140"/>
              <a:gd name="connsiteX7" fmla="*/ 559982 w 900053"/>
              <a:gd name="connsiteY7" fmla="*/ 1119963 h 1134140"/>
              <a:gd name="connsiteX8" fmla="*/ 637954 w 900053"/>
              <a:gd name="connsiteY8" fmla="*/ 1041991 h 1134140"/>
              <a:gd name="connsiteX9" fmla="*/ 673396 w 900053"/>
              <a:gd name="connsiteY9" fmla="*/ 978196 h 1134140"/>
              <a:gd name="connsiteX10" fmla="*/ 681434 w 900053"/>
              <a:gd name="connsiteY10" fmla="*/ 890405 h 1134140"/>
              <a:gd name="connsiteX11" fmla="*/ 672002 w 900053"/>
              <a:gd name="connsiteY11" fmla="*/ 745035 h 1134140"/>
              <a:gd name="connsiteX12" fmla="*/ 767946 w 900053"/>
              <a:gd name="connsiteY12" fmla="*/ 634352 h 1134140"/>
              <a:gd name="connsiteX13" fmla="*/ 864782 w 900053"/>
              <a:gd name="connsiteY13" fmla="*/ 630866 h 1134140"/>
              <a:gd name="connsiteX14" fmla="*/ 864782 w 900053"/>
              <a:gd name="connsiteY14" fmla="*/ 630866 h 1134140"/>
              <a:gd name="connsiteX15" fmla="*/ 864782 w 900053"/>
              <a:gd name="connsiteY15" fmla="*/ 630866 h 1134140"/>
              <a:gd name="connsiteX16" fmla="*/ 864782 w 900053"/>
              <a:gd name="connsiteY16" fmla="*/ 630866 h 1134140"/>
              <a:gd name="connsiteX17" fmla="*/ 900053 w 900053"/>
              <a:gd name="connsiteY17" fmla="*/ 623777 h 1134140"/>
              <a:gd name="connsiteX18" fmla="*/ 538887 w 900053"/>
              <a:gd name="connsiteY18" fmla="*/ 0 h 1134140"/>
              <a:gd name="connsiteX0" fmla="*/ 538887 w 900053"/>
              <a:gd name="connsiteY0" fmla="*/ 0 h 1134140"/>
              <a:gd name="connsiteX1" fmla="*/ 0 w 900053"/>
              <a:gd name="connsiteY1" fmla="*/ 907312 h 1134140"/>
              <a:gd name="connsiteX2" fmla="*/ 276447 w 900053"/>
              <a:gd name="connsiteY2" fmla="*/ 914400 h 1134140"/>
              <a:gd name="connsiteX3" fmla="*/ 361507 w 900053"/>
              <a:gd name="connsiteY3" fmla="*/ 1006549 h 1134140"/>
              <a:gd name="connsiteX4" fmla="*/ 404038 w 900053"/>
              <a:gd name="connsiteY4" fmla="*/ 1091610 h 1134140"/>
              <a:gd name="connsiteX5" fmla="*/ 482010 w 900053"/>
              <a:gd name="connsiteY5" fmla="*/ 1134140 h 1134140"/>
              <a:gd name="connsiteX6" fmla="*/ 545805 w 900053"/>
              <a:gd name="connsiteY6" fmla="*/ 1127052 h 1134140"/>
              <a:gd name="connsiteX7" fmla="*/ 559982 w 900053"/>
              <a:gd name="connsiteY7" fmla="*/ 1119963 h 1134140"/>
              <a:gd name="connsiteX8" fmla="*/ 637954 w 900053"/>
              <a:gd name="connsiteY8" fmla="*/ 1041991 h 1134140"/>
              <a:gd name="connsiteX9" fmla="*/ 673396 w 900053"/>
              <a:gd name="connsiteY9" fmla="*/ 978196 h 1134140"/>
              <a:gd name="connsiteX10" fmla="*/ 681434 w 900053"/>
              <a:gd name="connsiteY10" fmla="*/ 890405 h 1134140"/>
              <a:gd name="connsiteX11" fmla="*/ 672002 w 900053"/>
              <a:gd name="connsiteY11" fmla="*/ 745035 h 1134140"/>
              <a:gd name="connsiteX12" fmla="*/ 675856 w 900053"/>
              <a:gd name="connsiteY12" fmla="*/ 628135 h 1134140"/>
              <a:gd name="connsiteX13" fmla="*/ 864782 w 900053"/>
              <a:gd name="connsiteY13" fmla="*/ 630866 h 1134140"/>
              <a:gd name="connsiteX14" fmla="*/ 864782 w 900053"/>
              <a:gd name="connsiteY14" fmla="*/ 630866 h 1134140"/>
              <a:gd name="connsiteX15" fmla="*/ 864782 w 900053"/>
              <a:gd name="connsiteY15" fmla="*/ 630866 h 1134140"/>
              <a:gd name="connsiteX16" fmla="*/ 864782 w 900053"/>
              <a:gd name="connsiteY16" fmla="*/ 630866 h 1134140"/>
              <a:gd name="connsiteX17" fmla="*/ 900053 w 900053"/>
              <a:gd name="connsiteY17" fmla="*/ 623777 h 1134140"/>
              <a:gd name="connsiteX18" fmla="*/ 538887 w 900053"/>
              <a:gd name="connsiteY18" fmla="*/ 0 h 1134140"/>
              <a:gd name="connsiteX0" fmla="*/ 538887 w 900053"/>
              <a:gd name="connsiteY0" fmla="*/ 0 h 1134140"/>
              <a:gd name="connsiteX1" fmla="*/ 0 w 900053"/>
              <a:gd name="connsiteY1" fmla="*/ 907312 h 1134140"/>
              <a:gd name="connsiteX2" fmla="*/ 276447 w 900053"/>
              <a:gd name="connsiteY2" fmla="*/ 914400 h 1134140"/>
              <a:gd name="connsiteX3" fmla="*/ 361507 w 900053"/>
              <a:gd name="connsiteY3" fmla="*/ 1006549 h 1134140"/>
              <a:gd name="connsiteX4" fmla="*/ 404038 w 900053"/>
              <a:gd name="connsiteY4" fmla="*/ 1091610 h 1134140"/>
              <a:gd name="connsiteX5" fmla="*/ 482010 w 900053"/>
              <a:gd name="connsiteY5" fmla="*/ 1134140 h 1134140"/>
              <a:gd name="connsiteX6" fmla="*/ 545805 w 900053"/>
              <a:gd name="connsiteY6" fmla="*/ 1127052 h 1134140"/>
              <a:gd name="connsiteX7" fmla="*/ 559982 w 900053"/>
              <a:gd name="connsiteY7" fmla="*/ 1119963 h 1134140"/>
              <a:gd name="connsiteX8" fmla="*/ 637954 w 900053"/>
              <a:gd name="connsiteY8" fmla="*/ 1041991 h 1134140"/>
              <a:gd name="connsiteX9" fmla="*/ 673396 w 900053"/>
              <a:gd name="connsiteY9" fmla="*/ 978196 h 1134140"/>
              <a:gd name="connsiteX10" fmla="*/ 681434 w 900053"/>
              <a:gd name="connsiteY10" fmla="*/ 890405 h 1134140"/>
              <a:gd name="connsiteX11" fmla="*/ 672002 w 900053"/>
              <a:gd name="connsiteY11" fmla="*/ 745035 h 1134140"/>
              <a:gd name="connsiteX12" fmla="*/ 675856 w 900053"/>
              <a:gd name="connsiteY12" fmla="*/ 628135 h 1134140"/>
              <a:gd name="connsiteX13" fmla="*/ 864782 w 900053"/>
              <a:gd name="connsiteY13" fmla="*/ 630866 h 1134140"/>
              <a:gd name="connsiteX14" fmla="*/ 864782 w 900053"/>
              <a:gd name="connsiteY14" fmla="*/ 630866 h 1134140"/>
              <a:gd name="connsiteX15" fmla="*/ 864782 w 900053"/>
              <a:gd name="connsiteY15" fmla="*/ 630866 h 1134140"/>
              <a:gd name="connsiteX16" fmla="*/ 864782 w 900053"/>
              <a:gd name="connsiteY16" fmla="*/ 630866 h 1134140"/>
              <a:gd name="connsiteX17" fmla="*/ 900053 w 900053"/>
              <a:gd name="connsiteY17" fmla="*/ 623777 h 1134140"/>
              <a:gd name="connsiteX18" fmla="*/ 538887 w 900053"/>
              <a:gd name="connsiteY18" fmla="*/ 0 h 1134140"/>
              <a:gd name="connsiteX0" fmla="*/ 538887 w 900053"/>
              <a:gd name="connsiteY0" fmla="*/ 0 h 1134140"/>
              <a:gd name="connsiteX1" fmla="*/ 0 w 900053"/>
              <a:gd name="connsiteY1" fmla="*/ 907312 h 1134140"/>
              <a:gd name="connsiteX2" fmla="*/ 276447 w 900053"/>
              <a:gd name="connsiteY2" fmla="*/ 914400 h 1134140"/>
              <a:gd name="connsiteX3" fmla="*/ 361507 w 900053"/>
              <a:gd name="connsiteY3" fmla="*/ 1006549 h 1134140"/>
              <a:gd name="connsiteX4" fmla="*/ 404038 w 900053"/>
              <a:gd name="connsiteY4" fmla="*/ 1091610 h 1134140"/>
              <a:gd name="connsiteX5" fmla="*/ 482010 w 900053"/>
              <a:gd name="connsiteY5" fmla="*/ 1134140 h 1134140"/>
              <a:gd name="connsiteX6" fmla="*/ 545805 w 900053"/>
              <a:gd name="connsiteY6" fmla="*/ 1127052 h 1134140"/>
              <a:gd name="connsiteX7" fmla="*/ 559982 w 900053"/>
              <a:gd name="connsiteY7" fmla="*/ 1119963 h 1134140"/>
              <a:gd name="connsiteX8" fmla="*/ 637954 w 900053"/>
              <a:gd name="connsiteY8" fmla="*/ 1041991 h 1134140"/>
              <a:gd name="connsiteX9" fmla="*/ 673396 w 900053"/>
              <a:gd name="connsiteY9" fmla="*/ 978196 h 1134140"/>
              <a:gd name="connsiteX10" fmla="*/ 681434 w 900053"/>
              <a:gd name="connsiteY10" fmla="*/ 890405 h 1134140"/>
              <a:gd name="connsiteX11" fmla="*/ 672002 w 900053"/>
              <a:gd name="connsiteY11" fmla="*/ 745035 h 1134140"/>
              <a:gd name="connsiteX12" fmla="*/ 700413 w 900053"/>
              <a:gd name="connsiteY12" fmla="*/ 640568 h 1134140"/>
              <a:gd name="connsiteX13" fmla="*/ 864782 w 900053"/>
              <a:gd name="connsiteY13" fmla="*/ 630866 h 1134140"/>
              <a:gd name="connsiteX14" fmla="*/ 864782 w 900053"/>
              <a:gd name="connsiteY14" fmla="*/ 630866 h 1134140"/>
              <a:gd name="connsiteX15" fmla="*/ 864782 w 900053"/>
              <a:gd name="connsiteY15" fmla="*/ 630866 h 1134140"/>
              <a:gd name="connsiteX16" fmla="*/ 864782 w 900053"/>
              <a:gd name="connsiteY16" fmla="*/ 630866 h 1134140"/>
              <a:gd name="connsiteX17" fmla="*/ 900053 w 900053"/>
              <a:gd name="connsiteY17" fmla="*/ 623777 h 1134140"/>
              <a:gd name="connsiteX18" fmla="*/ 538887 w 900053"/>
              <a:gd name="connsiteY18" fmla="*/ 0 h 1134140"/>
              <a:gd name="connsiteX0" fmla="*/ 538887 w 900053"/>
              <a:gd name="connsiteY0" fmla="*/ 0 h 1134140"/>
              <a:gd name="connsiteX1" fmla="*/ 0 w 900053"/>
              <a:gd name="connsiteY1" fmla="*/ 907312 h 1134140"/>
              <a:gd name="connsiteX2" fmla="*/ 276447 w 900053"/>
              <a:gd name="connsiteY2" fmla="*/ 914400 h 1134140"/>
              <a:gd name="connsiteX3" fmla="*/ 361507 w 900053"/>
              <a:gd name="connsiteY3" fmla="*/ 1006549 h 1134140"/>
              <a:gd name="connsiteX4" fmla="*/ 404038 w 900053"/>
              <a:gd name="connsiteY4" fmla="*/ 1091610 h 1134140"/>
              <a:gd name="connsiteX5" fmla="*/ 482010 w 900053"/>
              <a:gd name="connsiteY5" fmla="*/ 1134140 h 1134140"/>
              <a:gd name="connsiteX6" fmla="*/ 545805 w 900053"/>
              <a:gd name="connsiteY6" fmla="*/ 1127052 h 1134140"/>
              <a:gd name="connsiteX7" fmla="*/ 559982 w 900053"/>
              <a:gd name="connsiteY7" fmla="*/ 1119963 h 1134140"/>
              <a:gd name="connsiteX8" fmla="*/ 637954 w 900053"/>
              <a:gd name="connsiteY8" fmla="*/ 1041991 h 1134140"/>
              <a:gd name="connsiteX9" fmla="*/ 673396 w 900053"/>
              <a:gd name="connsiteY9" fmla="*/ 978196 h 1134140"/>
              <a:gd name="connsiteX10" fmla="*/ 681434 w 900053"/>
              <a:gd name="connsiteY10" fmla="*/ 890405 h 1134140"/>
              <a:gd name="connsiteX11" fmla="*/ 672002 w 900053"/>
              <a:gd name="connsiteY11" fmla="*/ 745035 h 1134140"/>
              <a:gd name="connsiteX12" fmla="*/ 731110 w 900053"/>
              <a:gd name="connsiteY12" fmla="*/ 646785 h 1134140"/>
              <a:gd name="connsiteX13" fmla="*/ 864782 w 900053"/>
              <a:gd name="connsiteY13" fmla="*/ 630866 h 1134140"/>
              <a:gd name="connsiteX14" fmla="*/ 864782 w 900053"/>
              <a:gd name="connsiteY14" fmla="*/ 630866 h 1134140"/>
              <a:gd name="connsiteX15" fmla="*/ 864782 w 900053"/>
              <a:gd name="connsiteY15" fmla="*/ 630866 h 1134140"/>
              <a:gd name="connsiteX16" fmla="*/ 864782 w 900053"/>
              <a:gd name="connsiteY16" fmla="*/ 630866 h 1134140"/>
              <a:gd name="connsiteX17" fmla="*/ 900053 w 900053"/>
              <a:gd name="connsiteY17" fmla="*/ 623777 h 1134140"/>
              <a:gd name="connsiteX18" fmla="*/ 538887 w 900053"/>
              <a:gd name="connsiteY18" fmla="*/ 0 h 1134140"/>
              <a:gd name="connsiteX0" fmla="*/ 538887 w 900053"/>
              <a:gd name="connsiteY0" fmla="*/ 0 h 1134140"/>
              <a:gd name="connsiteX1" fmla="*/ 0 w 900053"/>
              <a:gd name="connsiteY1" fmla="*/ 907312 h 1134140"/>
              <a:gd name="connsiteX2" fmla="*/ 276447 w 900053"/>
              <a:gd name="connsiteY2" fmla="*/ 914400 h 1134140"/>
              <a:gd name="connsiteX3" fmla="*/ 361507 w 900053"/>
              <a:gd name="connsiteY3" fmla="*/ 1006549 h 1134140"/>
              <a:gd name="connsiteX4" fmla="*/ 404038 w 900053"/>
              <a:gd name="connsiteY4" fmla="*/ 1091610 h 1134140"/>
              <a:gd name="connsiteX5" fmla="*/ 482010 w 900053"/>
              <a:gd name="connsiteY5" fmla="*/ 1134140 h 1134140"/>
              <a:gd name="connsiteX6" fmla="*/ 545805 w 900053"/>
              <a:gd name="connsiteY6" fmla="*/ 1127052 h 1134140"/>
              <a:gd name="connsiteX7" fmla="*/ 559982 w 900053"/>
              <a:gd name="connsiteY7" fmla="*/ 1119963 h 1134140"/>
              <a:gd name="connsiteX8" fmla="*/ 637954 w 900053"/>
              <a:gd name="connsiteY8" fmla="*/ 1041991 h 1134140"/>
              <a:gd name="connsiteX9" fmla="*/ 673396 w 900053"/>
              <a:gd name="connsiteY9" fmla="*/ 978196 h 1134140"/>
              <a:gd name="connsiteX10" fmla="*/ 681434 w 900053"/>
              <a:gd name="connsiteY10" fmla="*/ 890405 h 1134140"/>
              <a:gd name="connsiteX11" fmla="*/ 672002 w 900053"/>
              <a:gd name="connsiteY11" fmla="*/ 745035 h 1134140"/>
              <a:gd name="connsiteX12" fmla="*/ 767946 w 900053"/>
              <a:gd name="connsiteY12" fmla="*/ 646785 h 1134140"/>
              <a:gd name="connsiteX13" fmla="*/ 864782 w 900053"/>
              <a:gd name="connsiteY13" fmla="*/ 630866 h 1134140"/>
              <a:gd name="connsiteX14" fmla="*/ 864782 w 900053"/>
              <a:gd name="connsiteY14" fmla="*/ 630866 h 1134140"/>
              <a:gd name="connsiteX15" fmla="*/ 864782 w 900053"/>
              <a:gd name="connsiteY15" fmla="*/ 630866 h 1134140"/>
              <a:gd name="connsiteX16" fmla="*/ 864782 w 900053"/>
              <a:gd name="connsiteY16" fmla="*/ 630866 h 1134140"/>
              <a:gd name="connsiteX17" fmla="*/ 900053 w 900053"/>
              <a:gd name="connsiteY17" fmla="*/ 623777 h 1134140"/>
              <a:gd name="connsiteX18" fmla="*/ 538887 w 900053"/>
              <a:gd name="connsiteY18" fmla="*/ 0 h 1134140"/>
              <a:gd name="connsiteX0" fmla="*/ 538887 w 900053"/>
              <a:gd name="connsiteY0" fmla="*/ 0 h 1134140"/>
              <a:gd name="connsiteX1" fmla="*/ 0 w 900053"/>
              <a:gd name="connsiteY1" fmla="*/ 907312 h 1134140"/>
              <a:gd name="connsiteX2" fmla="*/ 276447 w 900053"/>
              <a:gd name="connsiteY2" fmla="*/ 914400 h 1134140"/>
              <a:gd name="connsiteX3" fmla="*/ 361507 w 900053"/>
              <a:gd name="connsiteY3" fmla="*/ 1006549 h 1134140"/>
              <a:gd name="connsiteX4" fmla="*/ 404038 w 900053"/>
              <a:gd name="connsiteY4" fmla="*/ 1091610 h 1134140"/>
              <a:gd name="connsiteX5" fmla="*/ 482010 w 900053"/>
              <a:gd name="connsiteY5" fmla="*/ 1134140 h 1134140"/>
              <a:gd name="connsiteX6" fmla="*/ 545805 w 900053"/>
              <a:gd name="connsiteY6" fmla="*/ 1127052 h 1134140"/>
              <a:gd name="connsiteX7" fmla="*/ 559982 w 900053"/>
              <a:gd name="connsiteY7" fmla="*/ 1119963 h 1134140"/>
              <a:gd name="connsiteX8" fmla="*/ 637954 w 900053"/>
              <a:gd name="connsiteY8" fmla="*/ 1041991 h 1134140"/>
              <a:gd name="connsiteX9" fmla="*/ 673396 w 900053"/>
              <a:gd name="connsiteY9" fmla="*/ 978196 h 1134140"/>
              <a:gd name="connsiteX10" fmla="*/ 681434 w 900053"/>
              <a:gd name="connsiteY10" fmla="*/ 890405 h 1134140"/>
              <a:gd name="connsiteX11" fmla="*/ 672002 w 900053"/>
              <a:gd name="connsiteY11" fmla="*/ 745035 h 1134140"/>
              <a:gd name="connsiteX12" fmla="*/ 767946 w 900053"/>
              <a:gd name="connsiteY12" fmla="*/ 646785 h 1134140"/>
              <a:gd name="connsiteX13" fmla="*/ 864782 w 900053"/>
              <a:gd name="connsiteY13" fmla="*/ 630866 h 1134140"/>
              <a:gd name="connsiteX14" fmla="*/ 864782 w 900053"/>
              <a:gd name="connsiteY14" fmla="*/ 630866 h 1134140"/>
              <a:gd name="connsiteX15" fmla="*/ 864782 w 900053"/>
              <a:gd name="connsiteY15" fmla="*/ 630866 h 1134140"/>
              <a:gd name="connsiteX16" fmla="*/ 864782 w 900053"/>
              <a:gd name="connsiteY16" fmla="*/ 630866 h 1134140"/>
              <a:gd name="connsiteX17" fmla="*/ 900053 w 900053"/>
              <a:gd name="connsiteY17" fmla="*/ 623777 h 1134140"/>
              <a:gd name="connsiteX18" fmla="*/ 538887 w 900053"/>
              <a:gd name="connsiteY18" fmla="*/ 0 h 1134140"/>
              <a:gd name="connsiteX0" fmla="*/ 538887 w 900053"/>
              <a:gd name="connsiteY0" fmla="*/ 0 h 1134140"/>
              <a:gd name="connsiteX1" fmla="*/ 0 w 900053"/>
              <a:gd name="connsiteY1" fmla="*/ 907312 h 1134140"/>
              <a:gd name="connsiteX2" fmla="*/ 276447 w 900053"/>
              <a:gd name="connsiteY2" fmla="*/ 914400 h 1134140"/>
              <a:gd name="connsiteX3" fmla="*/ 361507 w 900053"/>
              <a:gd name="connsiteY3" fmla="*/ 1006549 h 1134140"/>
              <a:gd name="connsiteX4" fmla="*/ 404038 w 900053"/>
              <a:gd name="connsiteY4" fmla="*/ 1091610 h 1134140"/>
              <a:gd name="connsiteX5" fmla="*/ 482010 w 900053"/>
              <a:gd name="connsiteY5" fmla="*/ 1134140 h 1134140"/>
              <a:gd name="connsiteX6" fmla="*/ 545805 w 900053"/>
              <a:gd name="connsiteY6" fmla="*/ 1127052 h 1134140"/>
              <a:gd name="connsiteX7" fmla="*/ 559982 w 900053"/>
              <a:gd name="connsiteY7" fmla="*/ 1119963 h 1134140"/>
              <a:gd name="connsiteX8" fmla="*/ 637954 w 900053"/>
              <a:gd name="connsiteY8" fmla="*/ 1041991 h 1134140"/>
              <a:gd name="connsiteX9" fmla="*/ 673396 w 900053"/>
              <a:gd name="connsiteY9" fmla="*/ 978196 h 1134140"/>
              <a:gd name="connsiteX10" fmla="*/ 681434 w 900053"/>
              <a:gd name="connsiteY10" fmla="*/ 890405 h 1134140"/>
              <a:gd name="connsiteX11" fmla="*/ 672002 w 900053"/>
              <a:gd name="connsiteY11" fmla="*/ 745035 h 1134140"/>
              <a:gd name="connsiteX12" fmla="*/ 767946 w 900053"/>
              <a:gd name="connsiteY12" fmla="*/ 646785 h 1134140"/>
              <a:gd name="connsiteX13" fmla="*/ 864782 w 900053"/>
              <a:gd name="connsiteY13" fmla="*/ 630866 h 1134140"/>
              <a:gd name="connsiteX14" fmla="*/ 864782 w 900053"/>
              <a:gd name="connsiteY14" fmla="*/ 630866 h 1134140"/>
              <a:gd name="connsiteX15" fmla="*/ 864782 w 900053"/>
              <a:gd name="connsiteY15" fmla="*/ 630866 h 1134140"/>
              <a:gd name="connsiteX16" fmla="*/ 815668 w 900053"/>
              <a:gd name="connsiteY16" fmla="*/ 624649 h 1134140"/>
              <a:gd name="connsiteX17" fmla="*/ 900053 w 900053"/>
              <a:gd name="connsiteY17" fmla="*/ 623777 h 1134140"/>
              <a:gd name="connsiteX18" fmla="*/ 538887 w 900053"/>
              <a:gd name="connsiteY18" fmla="*/ 0 h 1134140"/>
              <a:gd name="connsiteX0" fmla="*/ 538887 w 900053"/>
              <a:gd name="connsiteY0" fmla="*/ 0 h 1134140"/>
              <a:gd name="connsiteX1" fmla="*/ 0 w 900053"/>
              <a:gd name="connsiteY1" fmla="*/ 907312 h 1134140"/>
              <a:gd name="connsiteX2" fmla="*/ 276447 w 900053"/>
              <a:gd name="connsiteY2" fmla="*/ 914400 h 1134140"/>
              <a:gd name="connsiteX3" fmla="*/ 361507 w 900053"/>
              <a:gd name="connsiteY3" fmla="*/ 1006549 h 1134140"/>
              <a:gd name="connsiteX4" fmla="*/ 404038 w 900053"/>
              <a:gd name="connsiteY4" fmla="*/ 1091610 h 1134140"/>
              <a:gd name="connsiteX5" fmla="*/ 482010 w 900053"/>
              <a:gd name="connsiteY5" fmla="*/ 1134140 h 1134140"/>
              <a:gd name="connsiteX6" fmla="*/ 545805 w 900053"/>
              <a:gd name="connsiteY6" fmla="*/ 1127052 h 1134140"/>
              <a:gd name="connsiteX7" fmla="*/ 559982 w 900053"/>
              <a:gd name="connsiteY7" fmla="*/ 1119963 h 1134140"/>
              <a:gd name="connsiteX8" fmla="*/ 637954 w 900053"/>
              <a:gd name="connsiteY8" fmla="*/ 1041991 h 1134140"/>
              <a:gd name="connsiteX9" fmla="*/ 673396 w 900053"/>
              <a:gd name="connsiteY9" fmla="*/ 978196 h 1134140"/>
              <a:gd name="connsiteX10" fmla="*/ 681434 w 900053"/>
              <a:gd name="connsiteY10" fmla="*/ 890405 h 1134140"/>
              <a:gd name="connsiteX11" fmla="*/ 672002 w 900053"/>
              <a:gd name="connsiteY11" fmla="*/ 745035 h 1134140"/>
              <a:gd name="connsiteX12" fmla="*/ 706553 w 900053"/>
              <a:gd name="connsiteY12" fmla="*/ 653002 h 1134140"/>
              <a:gd name="connsiteX13" fmla="*/ 864782 w 900053"/>
              <a:gd name="connsiteY13" fmla="*/ 630866 h 1134140"/>
              <a:gd name="connsiteX14" fmla="*/ 864782 w 900053"/>
              <a:gd name="connsiteY14" fmla="*/ 630866 h 1134140"/>
              <a:gd name="connsiteX15" fmla="*/ 864782 w 900053"/>
              <a:gd name="connsiteY15" fmla="*/ 630866 h 1134140"/>
              <a:gd name="connsiteX16" fmla="*/ 815668 w 900053"/>
              <a:gd name="connsiteY16" fmla="*/ 624649 h 1134140"/>
              <a:gd name="connsiteX17" fmla="*/ 900053 w 900053"/>
              <a:gd name="connsiteY17" fmla="*/ 623777 h 1134140"/>
              <a:gd name="connsiteX18" fmla="*/ 538887 w 900053"/>
              <a:gd name="connsiteY18" fmla="*/ 0 h 1134140"/>
              <a:gd name="connsiteX0" fmla="*/ 538887 w 900053"/>
              <a:gd name="connsiteY0" fmla="*/ 0 h 1134140"/>
              <a:gd name="connsiteX1" fmla="*/ 0 w 900053"/>
              <a:gd name="connsiteY1" fmla="*/ 907312 h 1134140"/>
              <a:gd name="connsiteX2" fmla="*/ 276447 w 900053"/>
              <a:gd name="connsiteY2" fmla="*/ 914400 h 1134140"/>
              <a:gd name="connsiteX3" fmla="*/ 361507 w 900053"/>
              <a:gd name="connsiteY3" fmla="*/ 1006549 h 1134140"/>
              <a:gd name="connsiteX4" fmla="*/ 404038 w 900053"/>
              <a:gd name="connsiteY4" fmla="*/ 1091610 h 1134140"/>
              <a:gd name="connsiteX5" fmla="*/ 482010 w 900053"/>
              <a:gd name="connsiteY5" fmla="*/ 1134140 h 1134140"/>
              <a:gd name="connsiteX6" fmla="*/ 545805 w 900053"/>
              <a:gd name="connsiteY6" fmla="*/ 1127052 h 1134140"/>
              <a:gd name="connsiteX7" fmla="*/ 559982 w 900053"/>
              <a:gd name="connsiteY7" fmla="*/ 1119963 h 1134140"/>
              <a:gd name="connsiteX8" fmla="*/ 674790 w 900053"/>
              <a:gd name="connsiteY8" fmla="*/ 1054425 h 1134140"/>
              <a:gd name="connsiteX9" fmla="*/ 673396 w 900053"/>
              <a:gd name="connsiteY9" fmla="*/ 978196 h 1134140"/>
              <a:gd name="connsiteX10" fmla="*/ 681434 w 900053"/>
              <a:gd name="connsiteY10" fmla="*/ 890405 h 1134140"/>
              <a:gd name="connsiteX11" fmla="*/ 672002 w 900053"/>
              <a:gd name="connsiteY11" fmla="*/ 745035 h 1134140"/>
              <a:gd name="connsiteX12" fmla="*/ 706553 w 900053"/>
              <a:gd name="connsiteY12" fmla="*/ 653002 h 1134140"/>
              <a:gd name="connsiteX13" fmla="*/ 864782 w 900053"/>
              <a:gd name="connsiteY13" fmla="*/ 630866 h 1134140"/>
              <a:gd name="connsiteX14" fmla="*/ 864782 w 900053"/>
              <a:gd name="connsiteY14" fmla="*/ 630866 h 1134140"/>
              <a:gd name="connsiteX15" fmla="*/ 864782 w 900053"/>
              <a:gd name="connsiteY15" fmla="*/ 630866 h 1134140"/>
              <a:gd name="connsiteX16" fmla="*/ 815668 w 900053"/>
              <a:gd name="connsiteY16" fmla="*/ 624649 h 1134140"/>
              <a:gd name="connsiteX17" fmla="*/ 900053 w 900053"/>
              <a:gd name="connsiteY17" fmla="*/ 623777 h 1134140"/>
              <a:gd name="connsiteX18" fmla="*/ 538887 w 900053"/>
              <a:gd name="connsiteY18" fmla="*/ 0 h 1134140"/>
              <a:gd name="connsiteX0" fmla="*/ 538887 w 900053"/>
              <a:gd name="connsiteY0" fmla="*/ 0 h 1134140"/>
              <a:gd name="connsiteX1" fmla="*/ 0 w 900053"/>
              <a:gd name="connsiteY1" fmla="*/ 907312 h 1134140"/>
              <a:gd name="connsiteX2" fmla="*/ 276447 w 900053"/>
              <a:gd name="connsiteY2" fmla="*/ 914400 h 1134140"/>
              <a:gd name="connsiteX3" fmla="*/ 361507 w 900053"/>
              <a:gd name="connsiteY3" fmla="*/ 1006549 h 1134140"/>
              <a:gd name="connsiteX4" fmla="*/ 404038 w 900053"/>
              <a:gd name="connsiteY4" fmla="*/ 1091610 h 1134140"/>
              <a:gd name="connsiteX5" fmla="*/ 482010 w 900053"/>
              <a:gd name="connsiteY5" fmla="*/ 1134140 h 1134140"/>
              <a:gd name="connsiteX6" fmla="*/ 545805 w 900053"/>
              <a:gd name="connsiteY6" fmla="*/ 1127052 h 1134140"/>
              <a:gd name="connsiteX7" fmla="*/ 559982 w 900053"/>
              <a:gd name="connsiteY7" fmla="*/ 1119963 h 1134140"/>
              <a:gd name="connsiteX8" fmla="*/ 674790 w 900053"/>
              <a:gd name="connsiteY8" fmla="*/ 1054425 h 1134140"/>
              <a:gd name="connsiteX9" fmla="*/ 697953 w 900053"/>
              <a:gd name="connsiteY9" fmla="*/ 984413 h 1134140"/>
              <a:gd name="connsiteX10" fmla="*/ 681434 w 900053"/>
              <a:gd name="connsiteY10" fmla="*/ 890405 h 1134140"/>
              <a:gd name="connsiteX11" fmla="*/ 672002 w 900053"/>
              <a:gd name="connsiteY11" fmla="*/ 745035 h 1134140"/>
              <a:gd name="connsiteX12" fmla="*/ 706553 w 900053"/>
              <a:gd name="connsiteY12" fmla="*/ 653002 h 1134140"/>
              <a:gd name="connsiteX13" fmla="*/ 864782 w 900053"/>
              <a:gd name="connsiteY13" fmla="*/ 630866 h 1134140"/>
              <a:gd name="connsiteX14" fmla="*/ 864782 w 900053"/>
              <a:gd name="connsiteY14" fmla="*/ 630866 h 1134140"/>
              <a:gd name="connsiteX15" fmla="*/ 864782 w 900053"/>
              <a:gd name="connsiteY15" fmla="*/ 630866 h 1134140"/>
              <a:gd name="connsiteX16" fmla="*/ 815668 w 900053"/>
              <a:gd name="connsiteY16" fmla="*/ 624649 h 1134140"/>
              <a:gd name="connsiteX17" fmla="*/ 900053 w 900053"/>
              <a:gd name="connsiteY17" fmla="*/ 623777 h 1134140"/>
              <a:gd name="connsiteX18" fmla="*/ 538887 w 900053"/>
              <a:gd name="connsiteY18" fmla="*/ 0 h 1134140"/>
              <a:gd name="connsiteX0" fmla="*/ 538887 w 900053"/>
              <a:gd name="connsiteY0" fmla="*/ 0 h 1134140"/>
              <a:gd name="connsiteX1" fmla="*/ 0 w 900053"/>
              <a:gd name="connsiteY1" fmla="*/ 907312 h 1134140"/>
              <a:gd name="connsiteX2" fmla="*/ 276447 w 900053"/>
              <a:gd name="connsiteY2" fmla="*/ 914400 h 1134140"/>
              <a:gd name="connsiteX3" fmla="*/ 361507 w 900053"/>
              <a:gd name="connsiteY3" fmla="*/ 1006549 h 1134140"/>
              <a:gd name="connsiteX4" fmla="*/ 404038 w 900053"/>
              <a:gd name="connsiteY4" fmla="*/ 1091610 h 1134140"/>
              <a:gd name="connsiteX5" fmla="*/ 482010 w 900053"/>
              <a:gd name="connsiteY5" fmla="*/ 1134140 h 1134140"/>
              <a:gd name="connsiteX6" fmla="*/ 545805 w 900053"/>
              <a:gd name="connsiteY6" fmla="*/ 1127052 h 1134140"/>
              <a:gd name="connsiteX7" fmla="*/ 596818 w 900053"/>
              <a:gd name="connsiteY7" fmla="*/ 1119963 h 1134140"/>
              <a:gd name="connsiteX8" fmla="*/ 674790 w 900053"/>
              <a:gd name="connsiteY8" fmla="*/ 1054425 h 1134140"/>
              <a:gd name="connsiteX9" fmla="*/ 697953 w 900053"/>
              <a:gd name="connsiteY9" fmla="*/ 984413 h 1134140"/>
              <a:gd name="connsiteX10" fmla="*/ 681434 w 900053"/>
              <a:gd name="connsiteY10" fmla="*/ 890405 h 1134140"/>
              <a:gd name="connsiteX11" fmla="*/ 672002 w 900053"/>
              <a:gd name="connsiteY11" fmla="*/ 745035 h 1134140"/>
              <a:gd name="connsiteX12" fmla="*/ 706553 w 900053"/>
              <a:gd name="connsiteY12" fmla="*/ 653002 h 1134140"/>
              <a:gd name="connsiteX13" fmla="*/ 864782 w 900053"/>
              <a:gd name="connsiteY13" fmla="*/ 630866 h 1134140"/>
              <a:gd name="connsiteX14" fmla="*/ 864782 w 900053"/>
              <a:gd name="connsiteY14" fmla="*/ 630866 h 1134140"/>
              <a:gd name="connsiteX15" fmla="*/ 864782 w 900053"/>
              <a:gd name="connsiteY15" fmla="*/ 630866 h 1134140"/>
              <a:gd name="connsiteX16" fmla="*/ 815668 w 900053"/>
              <a:gd name="connsiteY16" fmla="*/ 624649 h 1134140"/>
              <a:gd name="connsiteX17" fmla="*/ 900053 w 900053"/>
              <a:gd name="connsiteY17" fmla="*/ 623777 h 1134140"/>
              <a:gd name="connsiteX18" fmla="*/ 538887 w 900053"/>
              <a:gd name="connsiteY18" fmla="*/ 0 h 1134140"/>
              <a:gd name="connsiteX0" fmla="*/ 538887 w 900053"/>
              <a:gd name="connsiteY0" fmla="*/ 0 h 1134140"/>
              <a:gd name="connsiteX1" fmla="*/ 0 w 900053"/>
              <a:gd name="connsiteY1" fmla="*/ 907312 h 1134140"/>
              <a:gd name="connsiteX2" fmla="*/ 276447 w 900053"/>
              <a:gd name="connsiteY2" fmla="*/ 914400 h 1134140"/>
              <a:gd name="connsiteX3" fmla="*/ 361507 w 900053"/>
              <a:gd name="connsiteY3" fmla="*/ 1006549 h 1134140"/>
              <a:gd name="connsiteX4" fmla="*/ 404038 w 900053"/>
              <a:gd name="connsiteY4" fmla="*/ 1091610 h 1134140"/>
              <a:gd name="connsiteX5" fmla="*/ 482010 w 900053"/>
              <a:gd name="connsiteY5" fmla="*/ 1134140 h 1134140"/>
              <a:gd name="connsiteX6" fmla="*/ 545805 w 900053"/>
              <a:gd name="connsiteY6" fmla="*/ 1127052 h 1134140"/>
              <a:gd name="connsiteX7" fmla="*/ 596818 w 900053"/>
              <a:gd name="connsiteY7" fmla="*/ 1119963 h 1134140"/>
              <a:gd name="connsiteX8" fmla="*/ 674790 w 900053"/>
              <a:gd name="connsiteY8" fmla="*/ 1054425 h 1134140"/>
              <a:gd name="connsiteX9" fmla="*/ 697953 w 900053"/>
              <a:gd name="connsiteY9" fmla="*/ 984413 h 1134140"/>
              <a:gd name="connsiteX10" fmla="*/ 681434 w 900053"/>
              <a:gd name="connsiteY10" fmla="*/ 890405 h 1134140"/>
              <a:gd name="connsiteX11" fmla="*/ 672002 w 900053"/>
              <a:gd name="connsiteY11" fmla="*/ 745035 h 1134140"/>
              <a:gd name="connsiteX12" fmla="*/ 706553 w 900053"/>
              <a:gd name="connsiteY12" fmla="*/ 653002 h 1134140"/>
              <a:gd name="connsiteX13" fmla="*/ 864782 w 900053"/>
              <a:gd name="connsiteY13" fmla="*/ 630866 h 1134140"/>
              <a:gd name="connsiteX14" fmla="*/ 864782 w 900053"/>
              <a:gd name="connsiteY14" fmla="*/ 630866 h 1134140"/>
              <a:gd name="connsiteX15" fmla="*/ 864782 w 900053"/>
              <a:gd name="connsiteY15" fmla="*/ 630866 h 1134140"/>
              <a:gd name="connsiteX16" fmla="*/ 754275 w 900053"/>
              <a:gd name="connsiteY16" fmla="*/ 624649 h 1134140"/>
              <a:gd name="connsiteX17" fmla="*/ 900053 w 900053"/>
              <a:gd name="connsiteY17" fmla="*/ 623777 h 1134140"/>
              <a:gd name="connsiteX18" fmla="*/ 538887 w 900053"/>
              <a:gd name="connsiteY18" fmla="*/ 0 h 1134140"/>
              <a:gd name="connsiteX0" fmla="*/ 538887 w 900053"/>
              <a:gd name="connsiteY0" fmla="*/ 0 h 1134140"/>
              <a:gd name="connsiteX1" fmla="*/ 0 w 900053"/>
              <a:gd name="connsiteY1" fmla="*/ 907312 h 1134140"/>
              <a:gd name="connsiteX2" fmla="*/ 276447 w 900053"/>
              <a:gd name="connsiteY2" fmla="*/ 914400 h 1134140"/>
              <a:gd name="connsiteX3" fmla="*/ 361507 w 900053"/>
              <a:gd name="connsiteY3" fmla="*/ 1006549 h 1134140"/>
              <a:gd name="connsiteX4" fmla="*/ 404038 w 900053"/>
              <a:gd name="connsiteY4" fmla="*/ 1091610 h 1134140"/>
              <a:gd name="connsiteX5" fmla="*/ 482010 w 900053"/>
              <a:gd name="connsiteY5" fmla="*/ 1134140 h 1134140"/>
              <a:gd name="connsiteX6" fmla="*/ 545805 w 900053"/>
              <a:gd name="connsiteY6" fmla="*/ 1127052 h 1134140"/>
              <a:gd name="connsiteX7" fmla="*/ 596818 w 900053"/>
              <a:gd name="connsiteY7" fmla="*/ 1119963 h 1134140"/>
              <a:gd name="connsiteX8" fmla="*/ 674790 w 900053"/>
              <a:gd name="connsiteY8" fmla="*/ 1054425 h 1134140"/>
              <a:gd name="connsiteX9" fmla="*/ 697953 w 900053"/>
              <a:gd name="connsiteY9" fmla="*/ 984413 h 1134140"/>
              <a:gd name="connsiteX10" fmla="*/ 681434 w 900053"/>
              <a:gd name="connsiteY10" fmla="*/ 890405 h 1134140"/>
              <a:gd name="connsiteX11" fmla="*/ 672002 w 900053"/>
              <a:gd name="connsiteY11" fmla="*/ 745035 h 1134140"/>
              <a:gd name="connsiteX12" fmla="*/ 706553 w 900053"/>
              <a:gd name="connsiteY12" fmla="*/ 653002 h 1134140"/>
              <a:gd name="connsiteX13" fmla="*/ 864782 w 900053"/>
              <a:gd name="connsiteY13" fmla="*/ 630866 h 1134140"/>
              <a:gd name="connsiteX14" fmla="*/ 864782 w 900053"/>
              <a:gd name="connsiteY14" fmla="*/ 630866 h 1134140"/>
              <a:gd name="connsiteX15" fmla="*/ 754275 w 900053"/>
              <a:gd name="connsiteY15" fmla="*/ 624649 h 1134140"/>
              <a:gd name="connsiteX16" fmla="*/ 900053 w 900053"/>
              <a:gd name="connsiteY16" fmla="*/ 623777 h 1134140"/>
              <a:gd name="connsiteX17" fmla="*/ 538887 w 900053"/>
              <a:gd name="connsiteY17" fmla="*/ 0 h 1134140"/>
              <a:gd name="connsiteX0" fmla="*/ 538887 w 900053"/>
              <a:gd name="connsiteY0" fmla="*/ 0 h 1134140"/>
              <a:gd name="connsiteX1" fmla="*/ 0 w 900053"/>
              <a:gd name="connsiteY1" fmla="*/ 907312 h 1134140"/>
              <a:gd name="connsiteX2" fmla="*/ 276447 w 900053"/>
              <a:gd name="connsiteY2" fmla="*/ 914400 h 1134140"/>
              <a:gd name="connsiteX3" fmla="*/ 361507 w 900053"/>
              <a:gd name="connsiteY3" fmla="*/ 1006549 h 1134140"/>
              <a:gd name="connsiteX4" fmla="*/ 404038 w 900053"/>
              <a:gd name="connsiteY4" fmla="*/ 1091610 h 1134140"/>
              <a:gd name="connsiteX5" fmla="*/ 482010 w 900053"/>
              <a:gd name="connsiteY5" fmla="*/ 1134140 h 1134140"/>
              <a:gd name="connsiteX6" fmla="*/ 545805 w 900053"/>
              <a:gd name="connsiteY6" fmla="*/ 1127052 h 1134140"/>
              <a:gd name="connsiteX7" fmla="*/ 596818 w 900053"/>
              <a:gd name="connsiteY7" fmla="*/ 1119963 h 1134140"/>
              <a:gd name="connsiteX8" fmla="*/ 674790 w 900053"/>
              <a:gd name="connsiteY8" fmla="*/ 1054425 h 1134140"/>
              <a:gd name="connsiteX9" fmla="*/ 697953 w 900053"/>
              <a:gd name="connsiteY9" fmla="*/ 984413 h 1134140"/>
              <a:gd name="connsiteX10" fmla="*/ 681434 w 900053"/>
              <a:gd name="connsiteY10" fmla="*/ 890405 h 1134140"/>
              <a:gd name="connsiteX11" fmla="*/ 672002 w 900053"/>
              <a:gd name="connsiteY11" fmla="*/ 745035 h 1134140"/>
              <a:gd name="connsiteX12" fmla="*/ 706553 w 900053"/>
              <a:gd name="connsiteY12" fmla="*/ 653002 h 1134140"/>
              <a:gd name="connsiteX13" fmla="*/ 864782 w 900053"/>
              <a:gd name="connsiteY13" fmla="*/ 630866 h 1134140"/>
              <a:gd name="connsiteX14" fmla="*/ 864782 w 900053"/>
              <a:gd name="connsiteY14" fmla="*/ 630866 h 1134140"/>
              <a:gd name="connsiteX15" fmla="*/ 900053 w 900053"/>
              <a:gd name="connsiteY15" fmla="*/ 623777 h 1134140"/>
              <a:gd name="connsiteX16" fmla="*/ 538887 w 900053"/>
              <a:gd name="connsiteY16" fmla="*/ 0 h 1134140"/>
              <a:gd name="connsiteX0" fmla="*/ 538887 w 887774"/>
              <a:gd name="connsiteY0" fmla="*/ 0 h 1134140"/>
              <a:gd name="connsiteX1" fmla="*/ 0 w 887774"/>
              <a:gd name="connsiteY1" fmla="*/ 907312 h 1134140"/>
              <a:gd name="connsiteX2" fmla="*/ 276447 w 887774"/>
              <a:gd name="connsiteY2" fmla="*/ 914400 h 1134140"/>
              <a:gd name="connsiteX3" fmla="*/ 361507 w 887774"/>
              <a:gd name="connsiteY3" fmla="*/ 1006549 h 1134140"/>
              <a:gd name="connsiteX4" fmla="*/ 404038 w 887774"/>
              <a:gd name="connsiteY4" fmla="*/ 1091610 h 1134140"/>
              <a:gd name="connsiteX5" fmla="*/ 482010 w 887774"/>
              <a:gd name="connsiteY5" fmla="*/ 1134140 h 1134140"/>
              <a:gd name="connsiteX6" fmla="*/ 545805 w 887774"/>
              <a:gd name="connsiteY6" fmla="*/ 1127052 h 1134140"/>
              <a:gd name="connsiteX7" fmla="*/ 596818 w 887774"/>
              <a:gd name="connsiteY7" fmla="*/ 1119963 h 1134140"/>
              <a:gd name="connsiteX8" fmla="*/ 674790 w 887774"/>
              <a:gd name="connsiteY8" fmla="*/ 1054425 h 1134140"/>
              <a:gd name="connsiteX9" fmla="*/ 697953 w 887774"/>
              <a:gd name="connsiteY9" fmla="*/ 984413 h 1134140"/>
              <a:gd name="connsiteX10" fmla="*/ 681434 w 887774"/>
              <a:gd name="connsiteY10" fmla="*/ 890405 h 1134140"/>
              <a:gd name="connsiteX11" fmla="*/ 672002 w 887774"/>
              <a:gd name="connsiteY11" fmla="*/ 745035 h 1134140"/>
              <a:gd name="connsiteX12" fmla="*/ 706553 w 887774"/>
              <a:gd name="connsiteY12" fmla="*/ 653002 h 1134140"/>
              <a:gd name="connsiteX13" fmla="*/ 864782 w 887774"/>
              <a:gd name="connsiteY13" fmla="*/ 630866 h 1134140"/>
              <a:gd name="connsiteX14" fmla="*/ 864782 w 887774"/>
              <a:gd name="connsiteY14" fmla="*/ 630866 h 1134140"/>
              <a:gd name="connsiteX15" fmla="*/ 887774 w 887774"/>
              <a:gd name="connsiteY15" fmla="*/ 629994 h 1134140"/>
              <a:gd name="connsiteX16" fmla="*/ 538887 w 887774"/>
              <a:gd name="connsiteY16" fmla="*/ 0 h 1134140"/>
              <a:gd name="connsiteX0" fmla="*/ 514330 w 863217"/>
              <a:gd name="connsiteY0" fmla="*/ 0 h 1134140"/>
              <a:gd name="connsiteX1" fmla="*/ 0 w 863217"/>
              <a:gd name="connsiteY1" fmla="*/ 901095 h 1134140"/>
              <a:gd name="connsiteX2" fmla="*/ 251890 w 863217"/>
              <a:gd name="connsiteY2" fmla="*/ 914400 h 1134140"/>
              <a:gd name="connsiteX3" fmla="*/ 336950 w 863217"/>
              <a:gd name="connsiteY3" fmla="*/ 1006549 h 1134140"/>
              <a:gd name="connsiteX4" fmla="*/ 379481 w 863217"/>
              <a:gd name="connsiteY4" fmla="*/ 1091610 h 1134140"/>
              <a:gd name="connsiteX5" fmla="*/ 457453 w 863217"/>
              <a:gd name="connsiteY5" fmla="*/ 1134140 h 1134140"/>
              <a:gd name="connsiteX6" fmla="*/ 521248 w 863217"/>
              <a:gd name="connsiteY6" fmla="*/ 1127052 h 1134140"/>
              <a:gd name="connsiteX7" fmla="*/ 572261 w 863217"/>
              <a:gd name="connsiteY7" fmla="*/ 1119963 h 1134140"/>
              <a:gd name="connsiteX8" fmla="*/ 650233 w 863217"/>
              <a:gd name="connsiteY8" fmla="*/ 1054425 h 1134140"/>
              <a:gd name="connsiteX9" fmla="*/ 673396 w 863217"/>
              <a:gd name="connsiteY9" fmla="*/ 984413 h 1134140"/>
              <a:gd name="connsiteX10" fmla="*/ 656877 w 863217"/>
              <a:gd name="connsiteY10" fmla="*/ 890405 h 1134140"/>
              <a:gd name="connsiteX11" fmla="*/ 647445 w 863217"/>
              <a:gd name="connsiteY11" fmla="*/ 745035 h 1134140"/>
              <a:gd name="connsiteX12" fmla="*/ 681996 w 863217"/>
              <a:gd name="connsiteY12" fmla="*/ 653002 h 1134140"/>
              <a:gd name="connsiteX13" fmla="*/ 840225 w 863217"/>
              <a:gd name="connsiteY13" fmla="*/ 630866 h 1134140"/>
              <a:gd name="connsiteX14" fmla="*/ 840225 w 863217"/>
              <a:gd name="connsiteY14" fmla="*/ 630866 h 1134140"/>
              <a:gd name="connsiteX15" fmla="*/ 863217 w 863217"/>
              <a:gd name="connsiteY15" fmla="*/ 629994 h 1134140"/>
              <a:gd name="connsiteX16" fmla="*/ 514330 w 863217"/>
              <a:gd name="connsiteY16" fmla="*/ 0 h 1134140"/>
              <a:gd name="connsiteX0" fmla="*/ 514330 w 863217"/>
              <a:gd name="connsiteY0" fmla="*/ 0 h 1134140"/>
              <a:gd name="connsiteX1" fmla="*/ 0 w 863217"/>
              <a:gd name="connsiteY1" fmla="*/ 901095 h 1134140"/>
              <a:gd name="connsiteX2" fmla="*/ 251890 w 863217"/>
              <a:gd name="connsiteY2" fmla="*/ 914400 h 1134140"/>
              <a:gd name="connsiteX3" fmla="*/ 336950 w 863217"/>
              <a:gd name="connsiteY3" fmla="*/ 1006549 h 1134140"/>
              <a:gd name="connsiteX4" fmla="*/ 379481 w 863217"/>
              <a:gd name="connsiteY4" fmla="*/ 1091610 h 1134140"/>
              <a:gd name="connsiteX5" fmla="*/ 457453 w 863217"/>
              <a:gd name="connsiteY5" fmla="*/ 1134140 h 1134140"/>
              <a:gd name="connsiteX6" fmla="*/ 521248 w 863217"/>
              <a:gd name="connsiteY6" fmla="*/ 1127052 h 1134140"/>
              <a:gd name="connsiteX7" fmla="*/ 572261 w 863217"/>
              <a:gd name="connsiteY7" fmla="*/ 1119963 h 1134140"/>
              <a:gd name="connsiteX8" fmla="*/ 650233 w 863217"/>
              <a:gd name="connsiteY8" fmla="*/ 1054425 h 1134140"/>
              <a:gd name="connsiteX9" fmla="*/ 673396 w 863217"/>
              <a:gd name="connsiteY9" fmla="*/ 984413 h 1134140"/>
              <a:gd name="connsiteX10" fmla="*/ 656877 w 863217"/>
              <a:gd name="connsiteY10" fmla="*/ 890405 h 1134140"/>
              <a:gd name="connsiteX11" fmla="*/ 647445 w 863217"/>
              <a:gd name="connsiteY11" fmla="*/ 745035 h 1134140"/>
              <a:gd name="connsiteX12" fmla="*/ 681996 w 863217"/>
              <a:gd name="connsiteY12" fmla="*/ 653002 h 1134140"/>
              <a:gd name="connsiteX13" fmla="*/ 840225 w 863217"/>
              <a:gd name="connsiteY13" fmla="*/ 630866 h 1134140"/>
              <a:gd name="connsiteX14" fmla="*/ 840225 w 863217"/>
              <a:gd name="connsiteY14" fmla="*/ 630866 h 1134140"/>
              <a:gd name="connsiteX15" fmla="*/ 863217 w 863217"/>
              <a:gd name="connsiteY15" fmla="*/ 629994 h 1134140"/>
              <a:gd name="connsiteX16" fmla="*/ 514330 w 863217"/>
              <a:gd name="connsiteY16" fmla="*/ 0 h 1134140"/>
              <a:gd name="connsiteX0" fmla="*/ 514330 w 840225"/>
              <a:gd name="connsiteY0" fmla="*/ 0 h 1134140"/>
              <a:gd name="connsiteX1" fmla="*/ 0 w 840225"/>
              <a:gd name="connsiteY1" fmla="*/ 901095 h 1134140"/>
              <a:gd name="connsiteX2" fmla="*/ 251890 w 840225"/>
              <a:gd name="connsiteY2" fmla="*/ 914400 h 1134140"/>
              <a:gd name="connsiteX3" fmla="*/ 336950 w 840225"/>
              <a:gd name="connsiteY3" fmla="*/ 1006549 h 1134140"/>
              <a:gd name="connsiteX4" fmla="*/ 379481 w 840225"/>
              <a:gd name="connsiteY4" fmla="*/ 1091610 h 1134140"/>
              <a:gd name="connsiteX5" fmla="*/ 457453 w 840225"/>
              <a:gd name="connsiteY5" fmla="*/ 1134140 h 1134140"/>
              <a:gd name="connsiteX6" fmla="*/ 521248 w 840225"/>
              <a:gd name="connsiteY6" fmla="*/ 1127052 h 1134140"/>
              <a:gd name="connsiteX7" fmla="*/ 572261 w 840225"/>
              <a:gd name="connsiteY7" fmla="*/ 1119963 h 1134140"/>
              <a:gd name="connsiteX8" fmla="*/ 650233 w 840225"/>
              <a:gd name="connsiteY8" fmla="*/ 1054425 h 1134140"/>
              <a:gd name="connsiteX9" fmla="*/ 673396 w 840225"/>
              <a:gd name="connsiteY9" fmla="*/ 984413 h 1134140"/>
              <a:gd name="connsiteX10" fmla="*/ 656877 w 840225"/>
              <a:gd name="connsiteY10" fmla="*/ 890405 h 1134140"/>
              <a:gd name="connsiteX11" fmla="*/ 647445 w 840225"/>
              <a:gd name="connsiteY11" fmla="*/ 745035 h 1134140"/>
              <a:gd name="connsiteX12" fmla="*/ 681996 w 840225"/>
              <a:gd name="connsiteY12" fmla="*/ 653002 h 1134140"/>
              <a:gd name="connsiteX13" fmla="*/ 840225 w 840225"/>
              <a:gd name="connsiteY13" fmla="*/ 630866 h 1134140"/>
              <a:gd name="connsiteX14" fmla="*/ 840225 w 840225"/>
              <a:gd name="connsiteY14" fmla="*/ 630866 h 1134140"/>
              <a:gd name="connsiteX15" fmla="*/ 514330 w 840225"/>
              <a:gd name="connsiteY15" fmla="*/ 0 h 1134140"/>
              <a:gd name="connsiteX0" fmla="*/ 514330 w 840225"/>
              <a:gd name="connsiteY0" fmla="*/ 0 h 1134140"/>
              <a:gd name="connsiteX1" fmla="*/ 0 w 840225"/>
              <a:gd name="connsiteY1" fmla="*/ 901095 h 1134140"/>
              <a:gd name="connsiteX2" fmla="*/ 251890 w 840225"/>
              <a:gd name="connsiteY2" fmla="*/ 914400 h 1134140"/>
              <a:gd name="connsiteX3" fmla="*/ 336950 w 840225"/>
              <a:gd name="connsiteY3" fmla="*/ 1006549 h 1134140"/>
              <a:gd name="connsiteX4" fmla="*/ 379481 w 840225"/>
              <a:gd name="connsiteY4" fmla="*/ 1091610 h 1134140"/>
              <a:gd name="connsiteX5" fmla="*/ 457453 w 840225"/>
              <a:gd name="connsiteY5" fmla="*/ 1134140 h 1134140"/>
              <a:gd name="connsiteX6" fmla="*/ 521248 w 840225"/>
              <a:gd name="connsiteY6" fmla="*/ 1127052 h 1134140"/>
              <a:gd name="connsiteX7" fmla="*/ 572261 w 840225"/>
              <a:gd name="connsiteY7" fmla="*/ 1119963 h 1134140"/>
              <a:gd name="connsiteX8" fmla="*/ 650233 w 840225"/>
              <a:gd name="connsiteY8" fmla="*/ 1054425 h 1134140"/>
              <a:gd name="connsiteX9" fmla="*/ 673396 w 840225"/>
              <a:gd name="connsiteY9" fmla="*/ 984413 h 1134140"/>
              <a:gd name="connsiteX10" fmla="*/ 656877 w 840225"/>
              <a:gd name="connsiteY10" fmla="*/ 890405 h 1134140"/>
              <a:gd name="connsiteX11" fmla="*/ 647445 w 840225"/>
              <a:gd name="connsiteY11" fmla="*/ 745035 h 1134140"/>
              <a:gd name="connsiteX12" fmla="*/ 681996 w 840225"/>
              <a:gd name="connsiteY12" fmla="*/ 653002 h 1134140"/>
              <a:gd name="connsiteX13" fmla="*/ 840225 w 840225"/>
              <a:gd name="connsiteY13" fmla="*/ 630866 h 1134140"/>
              <a:gd name="connsiteX14" fmla="*/ 514330 w 840225"/>
              <a:gd name="connsiteY14" fmla="*/ 0 h 1134140"/>
              <a:gd name="connsiteX0" fmla="*/ 514330 w 681996"/>
              <a:gd name="connsiteY0" fmla="*/ 0 h 1134140"/>
              <a:gd name="connsiteX1" fmla="*/ 0 w 681996"/>
              <a:gd name="connsiteY1" fmla="*/ 901095 h 1134140"/>
              <a:gd name="connsiteX2" fmla="*/ 251890 w 681996"/>
              <a:gd name="connsiteY2" fmla="*/ 914400 h 1134140"/>
              <a:gd name="connsiteX3" fmla="*/ 336950 w 681996"/>
              <a:gd name="connsiteY3" fmla="*/ 1006549 h 1134140"/>
              <a:gd name="connsiteX4" fmla="*/ 379481 w 681996"/>
              <a:gd name="connsiteY4" fmla="*/ 1091610 h 1134140"/>
              <a:gd name="connsiteX5" fmla="*/ 457453 w 681996"/>
              <a:gd name="connsiteY5" fmla="*/ 1134140 h 1134140"/>
              <a:gd name="connsiteX6" fmla="*/ 521248 w 681996"/>
              <a:gd name="connsiteY6" fmla="*/ 1127052 h 1134140"/>
              <a:gd name="connsiteX7" fmla="*/ 572261 w 681996"/>
              <a:gd name="connsiteY7" fmla="*/ 1119963 h 1134140"/>
              <a:gd name="connsiteX8" fmla="*/ 650233 w 681996"/>
              <a:gd name="connsiteY8" fmla="*/ 1054425 h 1134140"/>
              <a:gd name="connsiteX9" fmla="*/ 673396 w 681996"/>
              <a:gd name="connsiteY9" fmla="*/ 984413 h 1134140"/>
              <a:gd name="connsiteX10" fmla="*/ 656877 w 681996"/>
              <a:gd name="connsiteY10" fmla="*/ 890405 h 1134140"/>
              <a:gd name="connsiteX11" fmla="*/ 647445 w 681996"/>
              <a:gd name="connsiteY11" fmla="*/ 745035 h 1134140"/>
              <a:gd name="connsiteX12" fmla="*/ 681996 w 681996"/>
              <a:gd name="connsiteY12" fmla="*/ 653002 h 1134140"/>
              <a:gd name="connsiteX13" fmla="*/ 514330 w 681996"/>
              <a:gd name="connsiteY13" fmla="*/ 0 h 1134140"/>
              <a:gd name="connsiteX0" fmla="*/ 514330 w 673402"/>
              <a:gd name="connsiteY0" fmla="*/ 0 h 1134140"/>
              <a:gd name="connsiteX1" fmla="*/ 0 w 673402"/>
              <a:gd name="connsiteY1" fmla="*/ 901095 h 1134140"/>
              <a:gd name="connsiteX2" fmla="*/ 251890 w 673402"/>
              <a:gd name="connsiteY2" fmla="*/ 914400 h 1134140"/>
              <a:gd name="connsiteX3" fmla="*/ 336950 w 673402"/>
              <a:gd name="connsiteY3" fmla="*/ 1006549 h 1134140"/>
              <a:gd name="connsiteX4" fmla="*/ 379481 w 673402"/>
              <a:gd name="connsiteY4" fmla="*/ 1091610 h 1134140"/>
              <a:gd name="connsiteX5" fmla="*/ 457453 w 673402"/>
              <a:gd name="connsiteY5" fmla="*/ 1134140 h 1134140"/>
              <a:gd name="connsiteX6" fmla="*/ 521248 w 673402"/>
              <a:gd name="connsiteY6" fmla="*/ 1127052 h 1134140"/>
              <a:gd name="connsiteX7" fmla="*/ 572261 w 673402"/>
              <a:gd name="connsiteY7" fmla="*/ 1119963 h 1134140"/>
              <a:gd name="connsiteX8" fmla="*/ 650233 w 673402"/>
              <a:gd name="connsiteY8" fmla="*/ 1054425 h 1134140"/>
              <a:gd name="connsiteX9" fmla="*/ 673396 w 673402"/>
              <a:gd name="connsiteY9" fmla="*/ 984413 h 1134140"/>
              <a:gd name="connsiteX10" fmla="*/ 656877 w 673402"/>
              <a:gd name="connsiteY10" fmla="*/ 890405 h 1134140"/>
              <a:gd name="connsiteX11" fmla="*/ 647445 w 673402"/>
              <a:gd name="connsiteY11" fmla="*/ 745035 h 1134140"/>
              <a:gd name="connsiteX12" fmla="*/ 514330 w 673402"/>
              <a:gd name="connsiteY12" fmla="*/ 0 h 1134140"/>
              <a:gd name="connsiteX0" fmla="*/ 262440 w 421512"/>
              <a:gd name="connsiteY0" fmla="*/ 0 h 1134140"/>
              <a:gd name="connsiteX1" fmla="*/ 0 w 421512"/>
              <a:gd name="connsiteY1" fmla="*/ 914400 h 1134140"/>
              <a:gd name="connsiteX2" fmla="*/ 85060 w 421512"/>
              <a:gd name="connsiteY2" fmla="*/ 1006549 h 1134140"/>
              <a:gd name="connsiteX3" fmla="*/ 127591 w 421512"/>
              <a:gd name="connsiteY3" fmla="*/ 1091610 h 1134140"/>
              <a:gd name="connsiteX4" fmla="*/ 205563 w 421512"/>
              <a:gd name="connsiteY4" fmla="*/ 1134140 h 1134140"/>
              <a:gd name="connsiteX5" fmla="*/ 269358 w 421512"/>
              <a:gd name="connsiteY5" fmla="*/ 1127052 h 1134140"/>
              <a:gd name="connsiteX6" fmla="*/ 320371 w 421512"/>
              <a:gd name="connsiteY6" fmla="*/ 1119963 h 1134140"/>
              <a:gd name="connsiteX7" fmla="*/ 398343 w 421512"/>
              <a:gd name="connsiteY7" fmla="*/ 1054425 h 1134140"/>
              <a:gd name="connsiteX8" fmla="*/ 421506 w 421512"/>
              <a:gd name="connsiteY8" fmla="*/ 984413 h 1134140"/>
              <a:gd name="connsiteX9" fmla="*/ 404987 w 421512"/>
              <a:gd name="connsiteY9" fmla="*/ 890405 h 1134140"/>
              <a:gd name="connsiteX10" fmla="*/ 395555 w 421512"/>
              <a:gd name="connsiteY10" fmla="*/ 745035 h 1134140"/>
              <a:gd name="connsiteX11" fmla="*/ 262440 w 421512"/>
              <a:gd name="connsiteY11" fmla="*/ 0 h 1134140"/>
              <a:gd name="connsiteX0" fmla="*/ 177380 w 336452"/>
              <a:gd name="connsiteY0" fmla="*/ 0 h 1134140"/>
              <a:gd name="connsiteX1" fmla="*/ 0 w 336452"/>
              <a:gd name="connsiteY1" fmla="*/ 1006549 h 1134140"/>
              <a:gd name="connsiteX2" fmla="*/ 42531 w 336452"/>
              <a:gd name="connsiteY2" fmla="*/ 1091610 h 1134140"/>
              <a:gd name="connsiteX3" fmla="*/ 120503 w 336452"/>
              <a:gd name="connsiteY3" fmla="*/ 1134140 h 1134140"/>
              <a:gd name="connsiteX4" fmla="*/ 184298 w 336452"/>
              <a:gd name="connsiteY4" fmla="*/ 1127052 h 1134140"/>
              <a:gd name="connsiteX5" fmla="*/ 235311 w 336452"/>
              <a:gd name="connsiteY5" fmla="*/ 1119963 h 1134140"/>
              <a:gd name="connsiteX6" fmla="*/ 313283 w 336452"/>
              <a:gd name="connsiteY6" fmla="*/ 1054425 h 1134140"/>
              <a:gd name="connsiteX7" fmla="*/ 336446 w 336452"/>
              <a:gd name="connsiteY7" fmla="*/ 984413 h 1134140"/>
              <a:gd name="connsiteX8" fmla="*/ 319927 w 336452"/>
              <a:gd name="connsiteY8" fmla="*/ 890405 h 1134140"/>
              <a:gd name="connsiteX9" fmla="*/ 310495 w 336452"/>
              <a:gd name="connsiteY9" fmla="*/ 745035 h 1134140"/>
              <a:gd name="connsiteX10" fmla="*/ 177380 w 336452"/>
              <a:gd name="connsiteY10" fmla="*/ 0 h 113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6452" h="1134140">
                <a:moveTo>
                  <a:pt x="177380" y="0"/>
                </a:moveTo>
                <a:lnTo>
                  <a:pt x="0" y="1006549"/>
                </a:lnTo>
                <a:lnTo>
                  <a:pt x="42531" y="1091610"/>
                </a:lnTo>
                <a:lnTo>
                  <a:pt x="120503" y="1134140"/>
                </a:lnTo>
                <a:lnTo>
                  <a:pt x="184298" y="1127052"/>
                </a:lnTo>
                <a:lnTo>
                  <a:pt x="235311" y="1119963"/>
                </a:lnTo>
                <a:lnTo>
                  <a:pt x="313283" y="1054425"/>
                </a:lnTo>
                <a:cubicBezTo>
                  <a:pt x="312818" y="1029015"/>
                  <a:pt x="336911" y="1009823"/>
                  <a:pt x="336446" y="984413"/>
                </a:cubicBezTo>
                <a:lnTo>
                  <a:pt x="319927" y="890405"/>
                </a:lnTo>
                <a:lnTo>
                  <a:pt x="310495" y="745035"/>
                </a:lnTo>
                <a:lnTo>
                  <a:pt x="177380" y="0"/>
                </a:lnTo>
                <a:close/>
              </a:path>
            </a:pathLst>
          </a:custGeom>
          <a:solidFill>
            <a:srgbClr val="BFBFBF">
              <a:alpha val="50196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5274275" y="4223661"/>
            <a:ext cx="2421925" cy="2113005"/>
          </a:xfrm>
          <a:custGeom>
            <a:avLst/>
            <a:gdLst>
              <a:gd name="connsiteX0" fmla="*/ 1248032 w 2471351"/>
              <a:gd name="connsiteY0" fmla="*/ 0 h 2125362"/>
              <a:gd name="connsiteX1" fmla="*/ 0 w 2471351"/>
              <a:gd name="connsiteY1" fmla="*/ 2113005 h 2125362"/>
              <a:gd name="connsiteX2" fmla="*/ 1309816 w 2471351"/>
              <a:gd name="connsiteY2" fmla="*/ 2125362 h 2125362"/>
              <a:gd name="connsiteX3" fmla="*/ 1396314 w 2471351"/>
              <a:gd name="connsiteY3" fmla="*/ 1643449 h 2125362"/>
              <a:gd name="connsiteX4" fmla="*/ 1421027 w 2471351"/>
              <a:gd name="connsiteY4" fmla="*/ 1445741 h 2125362"/>
              <a:gd name="connsiteX5" fmla="*/ 1507524 w 2471351"/>
              <a:gd name="connsiteY5" fmla="*/ 1285103 h 2125362"/>
              <a:gd name="connsiteX6" fmla="*/ 1507524 w 2471351"/>
              <a:gd name="connsiteY6" fmla="*/ 1285103 h 2125362"/>
              <a:gd name="connsiteX7" fmla="*/ 1729946 w 2471351"/>
              <a:gd name="connsiteY7" fmla="*/ 1235676 h 2125362"/>
              <a:gd name="connsiteX8" fmla="*/ 1804087 w 2471351"/>
              <a:gd name="connsiteY8" fmla="*/ 1421027 h 2125362"/>
              <a:gd name="connsiteX9" fmla="*/ 1902941 w 2471351"/>
              <a:gd name="connsiteY9" fmla="*/ 1742303 h 2125362"/>
              <a:gd name="connsiteX10" fmla="*/ 1940011 w 2471351"/>
              <a:gd name="connsiteY10" fmla="*/ 1977081 h 2125362"/>
              <a:gd name="connsiteX11" fmla="*/ 1964724 w 2471351"/>
              <a:gd name="connsiteY11" fmla="*/ 2113005 h 2125362"/>
              <a:gd name="connsiteX12" fmla="*/ 2471351 w 2471351"/>
              <a:gd name="connsiteY12" fmla="*/ 2113005 h 2125362"/>
              <a:gd name="connsiteX13" fmla="*/ 1248032 w 2471351"/>
              <a:gd name="connsiteY13" fmla="*/ 0 h 2125362"/>
              <a:gd name="connsiteX0" fmla="*/ 1248032 w 2471351"/>
              <a:gd name="connsiteY0" fmla="*/ 0 h 2113005"/>
              <a:gd name="connsiteX1" fmla="*/ 0 w 2471351"/>
              <a:gd name="connsiteY1" fmla="*/ 2113005 h 2113005"/>
              <a:gd name="connsiteX2" fmla="*/ 1309816 w 2471351"/>
              <a:gd name="connsiteY2" fmla="*/ 2113005 h 2113005"/>
              <a:gd name="connsiteX3" fmla="*/ 1396314 w 2471351"/>
              <a:gd name="connsiteY3" fmla="*/ 1643449 h 2113005"/>
              <a:gd name="connsiteX4" fmla="*/ 1421027 w 2471351"/>
              <a:gd name="connsiteY4" fmla="*/ 1445741 h 2113005"/>
              <a:gd name="connsiteX5" fmla="*/ 1507524 w 2471351"/>
              <a:gd name="connsiteY5" fmla="*/ 1285103 h 2113005"/>
              <a:gd name="connsiteX6" fmla="*/ 1507524 w 2471351"/>
              <a:gd name="connsiteY6" fmla="*/ 1285103 h 2113005"/>
              <a:gd name="connsiteX7" fmla="*/ 1729946 w 2471351"/>
              <a:gd name="connsiteY7" fmla="*/ 1235676 h 2113005"/>
              <a:gd name="connsiteX8" fmla="*/ 1804087 w 2471351"/>
              <a:gd name="connsiteY8" fmla="*/ 1421027 h 2113005"/>
              <a:gd name="connsiteX9" fmla="*/ 1902941 w 2471351"/>
              <a:gd name="connsiteY9" fmla="*/ 1742303 h 2113005"/>
              <a:gd name="connsiteX10" fmla="*/ 1940011 w 2471351"/>
              <a:gd name="connsiteY10" fmla="*/ 1977081 h 2113005"/>
              <a:gd name="connsiteX11" fmla="*/ 1964724 w 2471351"/>
              <a:gd name="connsiteY11" fmla="*/ 2113005 h 2113005"/>
              <a:gd name="connsiteX12" fmla="*/ 2471351 w 2471351"/>
              <a:gd name="connsiteY12" fmla="*/ 2113005 h 2113005"/>
              <a:gd name="connsiteX13" fmla="*/ 1248032 w 2471351"/>
              <a:gd name="connsiteY13" fmla="*/ 0 h 2113005"/>
              <a:gd name="connsiteX0" fmla="*/ 1210962 w 2434281"/>
              <a:gd name="connsiteY0" fmla="*/ 0 h 2125362"/>
              <a:gd name="connsiteX1" fmla="*/ 0 w 2434281"/>
              <a:gd name="connsiteY1" fmla="*/ 2125362 h 2125362"/>
              <a:gd name="connsiteX2" fmla="*/ 1272746 w 2434281"/>
              <a:gd name="connsiteY2" fmla="*/ 2113005 h 2125362"/>
              <a:gd name="connsiteX3" fmla="*/ 1359244 w 2434281"/>
              <a:gd name="connsiteY3" fmla="*/ 1643449 h 2125362"/>
              <a:gd name="connsiteX4" fmla="*/ 1383957 w 2434281"/>
              <a:gd name="connsiteY4" fmla="*/ 1445741 h 2125362"/>
              <a:gd name="connsiteX5" fmla="*/ 1470454 w 2434281"/>
              <a:gd name="connsiteY5" fmla="*/ 1285103 h 2125362"/>
              <a:gd name="connsiteX6" fmla="*/ 1470454 w 2434281"/>
              <a:gd name="connsiteY6" fmla="*/ 1285103 h 2125362"/>
              <a:gd name="connsiteX7" fmla="*/ 1692876 w 2434281"/>
              <a:gd name="connsiteY7" fmla="*/ 1235676 h 2125362"/>
              <a:gd name="connsiteX8" fmla="*/ 1767017 w 2434281"/>
              <a:gd name="connsiteY8" fmla="*/ 1421027 h 2125362"/>
              <a:gd name="connsiteX9" fmla="*/ 1865871 w 2434281"/>
              <a:gd name="connsiteY9" fmla="*/ 1742303 h 2125362"/>
              <a:gd name="connsiteX10" fmla="*/ 1902941 w 2434281"/>
              <a:gd name="connsiteY10" fmla="*/ 1977081 h 2125362"/>
              <a:gd name="connsiteX11" fmla="*/ 1927654 w 2434281"/>
              <a:gd name="connsiteY11" fmla="*/ 2113005 h 2125362"/>
              <a:gd name="connsiteX12" fmla="*/ 2434281 w 2434281"/>
              <a:gd name="connsiteY12" fmla="*/ 2113005 h 2125362"/>
              <a:gd name="connsiteX13" fmla="*/ 1210962 w 2434281"/>
              <a:gd name="connsiteY13" fmla="*/ 0 h 2125362"/>
              <a:gd name="connsiteX0" fmla="*/ 1198606 w 2421925"/>
              <a:gd name="connsiteY0" fmla="*/ 0 h 2125362"/>
              <a:gd name="connsiteX1" fmla="*/ 0 w 2421925"/>
              <a:gd name="connsiteY1" fmla="*/ 2125362 h 2125362"/>
              <a:gd name="connsiteX2" fmla="*/ 1260390 w 2421925"/>
              <a:gd name="connsiteY2" fmla="*/ 2113005 h 2125362"/>
              <a:gd name="connsiteX3" fmla="*/ 1346888 w 2421925"/>
              <a:gd name="connsiteY3" fmla="*/ 1643449 h 2125362"/>
              <a:gd name="connsiteX4" fmla="*/ 1371601 w 2421925"/>
              <a:gd name="connsiteY4" fmla="*/ 1445741 h 2125362"/>
              <a:gd name="connsiteX5" fmla="*/ 1458098 w 2421925"/>
              <a:gd name="connsiteY5" fmla="*/ 1285103 h 2125362"/>
              <a:gd name="connsiteX6" fmla="*/ 1458098 w 2421925"/>
              <a:gd name="connsiteY6" fmla="*/ 1285103 h 2125362"/>
              <a:gd name="connsiteX7" fmla="*/ 1680520 w 2421925"/>
              <a:gd name="connsiteY7" fmla="*/ 1235676 h 2125362"/>
              <a:gd name="connsiteX8" fmla="*/ 1754661 w 2421925"/>
              <a:gd name="connsiteY8" fmla="*/ 1421027 h 2125362"/>
              <a:gd name="connsiteX9" fmla="*/ 1853515 w 2421925"/>
              <a:gd name="connsiteY9" fmla="*/ 1742303 h 2125362"/>
              <a:gd name="connsiteX10" fmla="*/ 1890585 w 2421925"/>
              <a:gd name="connsiteY10" fmla="*/ 1977081 h 2125362"/>
              <a:gd name="connsiteX11" fmla="*/ 1915298 w 2421925"/>
              <a:gd name="connsiteY11" fmla="*/ 2113005 h 2125362"/>
              <a:gd name="connsiteX12" fmla="*/ 2421925 w 2421925"/>
              <a:gd name="connsiteY12" fmla="*/ 2113005 h 2125362"/>
              <a:gd name="connsiteX13" fmla="*/ 1198606 w 2421925"/>
              <a:gd name="connsiteY13" fmla="*/ 0 h 2125362"/>
              <a:gd name="connsiteX0" fmla="*/ 1198606 w 2421925"/>
              <a:gd name="connsiteY0" fmla="*/ 0 h 2113005"/>
              <a:gd name="connsiteX1" fmla="*/ 0 w 2421925"/>
              <a:gd name="connsiteY1" fmla="*/ 2100648 h 2113005"/>
              <a:gd name="connsiteX2" fmla="*/ 1260390 w 2421925"/>
              <a:gd name="connsiteY2" fmla="*/ 2113005 h 2113005"/>
              <a:gd name="connsiteX3" fmla="*/ 1346888 w 2421925"/>
              <a:gd name="connsiteY3" fmla="*/ 1643449 h 2113005"/>
              <a:gd name="connsiteX4" fmla="*/ 1371601 w 2421925"/>
              <a:gd name="connsiteY4" fmla="*/ 1445741 h 2113005"/>
              <a:gd name="connsiteX5" fmla="*/ 1458098 w 2421925"/>
              <a:gd name="connsiteY5" fmla="*/ 1285103 h 2113005"/>
              <a:gd name="connsiteX6" fmla="*/ 1458098 w 2421925"/>
              <a:gd name="connsiteY6" fmla="*/ 1285103 h 2113005"/>
              <a:gd name="connsiteX7" fmla="*/ 1680520 w 2421925"/>
              <a:gd name="connsiteY7" fmla="*/ 1235676 h 2113005"/>
              <a:gd name="connsiteX8" fmla="*/ 1754661 w 2421925"/>
              <a:gd name="connsiteY8" fmla="*/ 1421027 h 2113005"/>
              <a:gd name="connsiteX9" fmla="*/ 1853515 w 2421925"/>
              <a:gd name="connsiteY9" fmla="*/ 1742303 h 2113005"/>
              <a:gd name="connsiteX10" fmla="*/ 1890585 w 2421925"/>
              <a:gd name="connsiteY10" fmla="*/ 1977081 h 2113005"/>
              <a:gd name="connsiteX11" fmla="*/ 1915298 w 2421925"/>
              <a:gd name="connsiteY11" fmla="*/ 2113005 h 2113005"/>
              <a:gd name="connsiteX12" fmla="*/ 2421925 w 2421925"/>
              <a:gd name="connsiteY12" fmla="*/ 2113005 h 2113005"/>
              <a:gd name="connsiteX13" fmla="*/ 1198606 w 2421925"/>
              <a:gd name="connsiteY13" fmla="*/ 0 h 2113005"/>
              <a:gd name="connsiteX0" fmla="*/ 1198606 w 2421925"/>
              <a:gd name="connsiteY0" fmla="*/ 0 h 2113005"/>
              <a:gd name="connsiteX1" fmla="*/ 0 w 2421925"/>
              <a:gd name="connsiteY1" fmla="*/ 2100648 h 2113005"/>
              <a:gd name="connsiteX2" fmla="*/ 1260390 w 2421925"/>
              <a:gd name="connsiteY2" fmla="*/ 2100649 h 2113005"/>
              <a:gd name="connsiteX3" fmla="*/ 1346888 w 2421925"/>
              <a:gd name="connsiteY3" fmla="*/ 1643449 h 2113005"/>
              <a:gd name="connsiteX4" fmla="*/ 1371601 w 2421925"/>
              <a:gd name="connsiteY4" fmla="*/ 1445741 h 2113005"/>
              <a:gd name="connsiteX5" fmla="*/ 1458098 w 2421925"/>
              <a:gd name="connsiteY5" fmla="*/ 1285103 h 2113005"/>
              <a:gd name="connsiteX6" fmla="*/ 1458098 w 2421925"/>
              <a:gd name="connsiteY6" fmla="*/ 1285103 h 2113005"/>
              <a:gd name="connsiteX7" fmla="*/ 1680520 w 2421925"/>
              <a:gd name="connsiteY7" fmla="*/ 1235676 h 2113005"/>
              <a:gd name="connsiteX8" fmla="*/ 1754661 w 2421925"/>
              <a:gd name="connsiteY8" fmla="*/ 1421027 h 2113005"/>
              <a:gd name="connsiteX9" fmla="*/ 1853515 w 2421925"/>
              <a:gd name="connsiteY9" fmla="*/ 1742303 h 2113005"/>
              <a:gd name="connsiteX10" fmla="*/ 1890585 w 2421925"/>
              <a:gd name="connsiteY10" fmla="*/ 1977081 h 2113005"/>
              <a:gd name="connsiteX11" fmla="*/ 1915298 w 2421925"/>
              <a:gd name="connsiteY11" fmla="*/ 2113005 h 2113005"/>
              <a:gd name="connsiteX12" fmla="*/ 2421925 w 2421925"/>
              <a:gd name="connsiteY12" fmla="*/ 2113005 h 2113005"/>
              <a:gd name="connsiteX13" fmla="*/ 1198606 w 2421925"/>
              <a:gd name="connsiteY13" fmla="*/ 0 h 2113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21925" h="2113005">
                <a:moveTo>
                  <a:pt x="1198606" y="0"/>
                </a:moveTo>
                <a:lnTo>
                  <a:pt x="0" y="2100648"/>
                </a:lnTo>
                <a:lnTo>
                  <a:pt x="1260390" y="2100649"/>
                </a:lnTo>
                <a:lnTo>
                  <a:pt x="1346888" y="1643449"/>
                </a:lnTo>
                <a:lnTo>
                  <a:pt x="1371601" y="1445741"/>
                </a:lnTo>
                <a:lnTo>
                  <a:pt x="1458098" y="1285103"/>
                </a:lnTo>
                <a:lnTo>
                  <a:pt x="1458098" y="1285103"/>
                </a:lnTo>
                <a:lnTo>
                  <a:pt x="1680520" y="1235676"/>
                </a:lnTo>
                <a:lnTo>
                  <a:pt x="1754661" y="1421027"/>
                </a:lnTo>
                <a:lnTo>
                  <a:pt x="1853515" y="1742303"/>
                </a:lnTo>
                <a:lnTo>
                  <a:pt x="1890585" y="1977081"/>
                </a:lnTo>
                <a:lnTo>
                  <a:pt x="1915298" y="2113005"/>
                </a:lnTo>
                <a:lnTo>
                  <a:pt x="2421925" y="2113005"/>
                </a:lnTo>
                <a:lnTo>
                  <a:pt x="1198606" y="0"/>
                </a:lnTo>
                <a:close/>
              </a:path>
            </a:pathLst>
          </a:custGeom>
          <a:solidFill>
            <a:srgbClr val="BFBFBF">
              <a:alpha val="50196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28131" y="3830595"/>
            <a:ext cx="5229669" cy="2789934"/>
            <a:chOff x="-84513" y="3830595"/>
            <a:chExt cx="5229669" cy="2789934"/>
          </a:xfrm>
        </p:grpSpPr>
        <p:sp>
          <p:nvSpPr>
            <p:cNvPr id="55" name="Title 1"/>
            <p:cNvSpPr txBox="1">
              <a:spLocks/>
            </p:cNvSpPr>
            <p:nvPr/>
          </p:nvSpPr>
          <p:spPr bwMode="auto">
            <a:xfrm>
              <a:off x="3773556" y="6301744"/>
              <a:ext cx="1371600" cy="318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US" altLang="en-US" sz="1600" dirty="0" smtClean="0">
                  <a:latin typeface="Arial" charset="0"/>
                  <a:ea typeface="Arial" charset="0"/>
                  <a:cs typeface="Arial" charset="0"/>
                </a:rPr>
                <a:t>Bucharest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36497" y="4125826"/>
              <a:ext cx="182880" cy="1828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983371" y="4556458"/>
              <a:ext cx="182880" cy="1828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219204" y="4639660"/>
              <a:ext cx="182880" cy="1828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300528" y="5140330"/>
              <a:ext cx="182880" cy="1828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369641" y="5679732"/>
              <a:ext cx="182880" cy="1828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344706" y="6133798"/>
              <a:ext cx="182880" cy="1828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>
              <a:stCxn id="36" idx="3"/>
            </p:cNvCxnSpPr>
            <p:nvPr/>
          </p:nvCxnSpPr>
          <p:spPr>
            <a:xfrm>
              <a:off x="719377" y="4217266"/>
              <a:ext cx="1263994" cy="430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166251" y="4647898"/>
              <a:ext cx="1052953" cy="832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 flipV="1">
              <a:off x="2074811" y="4739338"/>
              <a:ext cx="317157" cy="4009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2483408" y="5231770"/>
              <a:ext cx="886233" cy="5394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 flipV="1">
              <a:off x="3552521" y="5771172"/>
              <a:ext cx="792185" cy="4540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 flipV="1">
              <a:off x="3310644" y="4822540"/>
              <a:ext cx="1125502" cy="13112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itle 1"/>
            <p:cNvSpPr txBox="1">
              <a:spLocks/>
            </p:cNvSpPr>
            <p:nvPr/>
          </p:nvSpPr>
          <p:spPr bwMode="auto">
            <a:xfrm>
              <a:off x="-84513" y="4057873"/>
              <a:ext cx="712450" cy="318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US" altLang="en-US" sz="1600" dirty="0" smtClean="0">
                  <a:latin typeface="Arial" charset="0"/>
                  <a:ea typeface="Arial" charset="0"/>
                  <a:cs typeface="Arial" charset="0"/>
                </a:rPr>
                <a:t>Arad</a:t>
              </a:r>
            </a:p>
          </p:txBody>
        </p:sp>
        <p:sp>
          <p:nvSpPr>
            <p:cNvPr id="43" name="Title 1"/>
            <p:cNvSpPr txBox="1">
              <a:spLocks/>
            </p:cNvSpPr>
            <p:nvPr/>
          </p:nvSpPr>
          <p:spPr bwMode="auto">
            <a:xfrm>
              <a:off x="1696661" y="4221168"/>
              <a:ext cx="712450" cy="318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US" altLang="en-US" sz="1600" dirty="0" smtClean="0">
                  <a:latin typeface="Arial" charset="0"/>
                  <a:ea typeface="Arial" charset="0"/>
                  <a:cs typeface="Arial" charset="0"/>
                </a:rPr>
                <a:t>Sibiu</a:t>
              </a:r>
            </a:p>
          </p:txBody>
        </p:sp>
        <p:sp>
          <p:nvSpPr>
            <p:cNvPr id="44" name="Title 1"/>
            <p:cNvSpPr txBox="1">
              <a:spLocks/>
            </p:cNvSpPr>
            <p:nvPr/>
          </p:nvSpPr>
          <p:spPr bwMode="auto">
            <a:xfrm>
              <a:off x="3092393" y="4287680"/>
              <a:ext cx="952978" cy="318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US" altLang="en-US" sz="1600" smtClean="0">
                  <a:latin typeface="Arial" charset="0"/>
                  <a:ea typeface="Arial" charset="0"/>
                  <a:cs typeface="Arial" charset="0"/>
                </a:rPr>
                <a:t>Fagaras</a:t>
              </a:r>
              <a:endParaRPr lang="en-US" altLang="en-US" sz="1600" dirty="0" smtClean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5" name="Title 1"/>
            <p:cNvSpPr txBox="1">
              <a:spLocks/>
            </p:cNvSpPr>
            <p:nvPr/>
          </p:nvSpPr>
          <p:spPr bwMode="auto">
            <a:xfrm>
              <a:off x="735149" y="5047824"/>
              <a:ext cx="1622715" cy="318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US" altLang="en-US" sz="1600" dirty="0" err="1" smtClean="0">
                  <a:latin typeface="Arial" charset="0"/>
                  <a:ea typeface="Arial" charset="0"/>
                  <a:cs typeface="Arial" charset="0"/>
                </a:rPr>
                <a:t>Rimnicu</a:t>
              </a:r>
              <a:r>
                <a:rPr lang="en-US" altLang="en-US" sz="1600" dirty="0" smtClean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altLang="en-US" sz="1600" dirty="0" err="1" smtClean="0">
                  <a:latin typeface="Arial" charset="0"/>
                  <a:ea typeface="Arial" charset="0"/>
                  <a:cs typeface="Arial" charset="0"/>
                </a:rPr>
                <a:t>Vilcea</a:t>
              </a:r>
              <a:endParaRPr lang="en-US" altLang="en-US" sz="1600" dirty="0" smtClean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6" name="Title 1"/>
            <p:cNvSpPr txBox="1">
              <a:spLocks/>
            </p:cNvSpPr>
            <p:nvPr/>
          </p:nvSpPr>
          <p:spPr bwMode="auto">
            <a:xfrm>
              <a:off x="2984592" y="5826980"/>
              <a:ext cx="952978" cy="318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US" altLang="en-US" sz="1600" smtClean="0">
                  <a:latin typeface="Arial" charset="0"/>
                  <a:ea typeface="Arial" charset="0"/>
                  <a:cs typeface="Arial" charset="0"/>
                </a:rPr>
                <a:t>Pitesti</a:t>
              </a:r>
              <a:endParaRPr lang="en-US" altLang="en-US" sz="1600" dirty="0" smtClean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7" name="Title 1"/>
            <p:cNvSpPr txBox="1">
              <a:spLocks/>
            </p:cNvSpPr>
            <p:nvPr/>
          </p:nvSpPr>
          <p:spPr bwMode="auto">
            <a:xfrm>
              <a:off x="1009863" y="4103510"/>
              <a:ext cx="657472" cy="318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US" altLang="en-US" sz="1600" dirty="0" smtClean="0">
                  <a:latin typeface="Arial" charset="0"/>
                  <a:ea typeface="Arial" charset="0"/>
                  <a:cs typeface="Arial" charset="0"/>
                </a:rPr>
                <a:t>140</a:t>
              </a:r>
            </a:p>
          </p:txBody>
        </p:sp>
        <p:sp>
          <p:nvSpPr>
            <p:cNvPr id="48" name="Title 1"/>
            <p:cNvSpPr txBox="1">
              <a:spLocks/>
            </p:cNvSpPr>
            <p:nvPr/>
          </p:nvSpPr>
          <p:spPr bwMode="auto">
            <a:xfrm>
              <a:off x="2422702" y="4404077"/>
              <a:ext cx="657472" cy="318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US" altLang="en-US" sz="1600" dirty="0" smtClean="0">
                  <a:latin typeface="Arial" charset="0"/>
                  <a:ea typeface="Arial" charset="0"/>
                  <a:cs typeface="Arial" charset="0"/>
                </a:rPr>
                <a:t>99</a:t>
              </a:r>
            </a:p>
          </p:txBody>
        </p:sp>
        <p:sp>
          <p:nvSpPr>
            <p:cNvPr id="49" name="Title 1"/>
            <p:cNvSpPr txBox="1">
              <a:spLocks/>
            </p:cNvSpPr>
            <p:nvPr/>
          </p:nvSpPr>
          <p:spPr bwMode="auto">
            <a:xfrm>
              <a:off x="1731364" y="4798686"/>
              <a:ext cx="657472" cy="318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US" altLang="en-US" sz="1600" dirty="0" smtClean="0">
                  <a:latin typeface="Arial" charset="0"/>
                  <a:ea typeface="Arial" charset="0"/>
                  <a:cs typeface="Arial" charset="0"/>
                </a:rPr>
                <a:t>80</a:t>
              </a:r>
            </a:p>
          </p:txBody>
        </p:sp>
        <p:sp>
          <p:nvSpPr>
            <p:cNvPr id="50" name="Title 1"/>
            <p:cNvSpPr txBox="1">
              <a:spLocks/>
            </p:cNvSpPr>
            <p:nvPr/>
          </p:nvSpPr>
          <p:spPr bwMode="auto">
            <a:xfrm>
              <a:off x="2563406" y="5513932"/>
              <a:ext cx="657472" cy="318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US" altLang="en-US" sz="1600" dirty="0" smtClean="0">
                  <a:latin typeface="Arial" charset="0"/>
                  <a:ea typeface="Arial" charset="0"/>
                  <a:cs typeface="Arial" charset="0"/>
                </a:rPr>
                <a:t>97</a:t>
              </a:r>
            </a:p>
          </p:txBody>
        </p:sp>
        <p:sp>
          <p:nvSpPr>
            <p:cNvPr id="51" name="Title 1"/>
            <p:cNvSpPr txBox="1">
              <a:spLocks/>
            </p:cNvSpPr>
            <p:nvPr/>
          </p:nvSpPr>
          <p:spPr bwMode="auto">
            <a:xfrm>
              <a:off x="3585201" y="6007071"/>
              <a:ext cx="657472" cy="318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US" altLang="en-US" sz="1600" dirty="0" smtClean="0">
                  <a:latin typeface="Arial" charset="0"/>
                  <a:ea typeface="Arial" charset="0"/>
                  <a:cs typeface="Arial" charset="0"/>
                </a:rPr>
                <a:t>101</a:t>
              </a:r>
            </a:p>
          </p:txBody>
        </p:sp>
        <p:sp>
          <p:nvSpPr>
            <p:cNvPr id="52" name="Title 1"/>
            <p:cNvSpPr txBox="1">
              <a:spLocks/>
            </p:cNvSpPr>
            <p:nvPr/>
          </p:nvSpPr>
          <p:spPr bwMode="auto">
            <a:xfrm>
              <a:off x="3702462" y="5120375"/>
              <a:ext cx="657472" cy="318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US" altLang="en-US" sz="1600" smtClean="0">
                  <a:latin typeface="Arial" charset="0"/>
                  <a:ea typeface="Arial" charset="0"/>
                  <a:cs typeface="Arial" charset="0"/>
                </a:rPr>
                <a:t>211</a:t>
              </a:r>
              <a:endParaRPr lang="en-US" altLang="en-US" sz="1600" dirty="0" smtClean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3" name="Title 1"/>
            <p:cNvSpPr txBox="1">
              <a:spLocks/>
            </p:cNvSpPr>
            <p:nvPr/>
          </p:nvSpPr>
          <p:spPr bwMode="auto">
            <a:xfrm>
              <a:off x="2229657" y="6155091"/>
              <a:ext cx="657472" cy="318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US" alt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418</a:t>
              </a:r>
            </a:p>
          </p:txBody>
        </p:sp>
        <p:sp>
          <p:nvSpPr>
            <p:cNvPr id="54" name="Title 1"/>
            <p:cNvSpPr txBox="1">
              <a:spLocks/>
            </p:cNvSpPr>
            <p:nvPr/>
          </p:nvSpPr>
          <p:spPr bwMode="auto">
            <a:xfrm>
              <a:off x="4333251" y="4869543"/>
              <a:ext cx="657472" cy="318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US" altLang="en-US" b="1" dirty="0" smtClean="0">
                  <a:latin typeface="Arial" charset="0"/>
                  <a:ea typeface="Arial" charset="0"/>
                  <a:cs typeface="Arial" charset="0"/>
                </a:rPr>
                <a:t>450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395416" y="4497859"/>
              <a:ext cx="3212757" cy="2001828"/>
            </a:xfrm>
            <a:custGeom>
              <a:avLst/>
              <a:gdLst>
                <a:gd name="connsiteX0" fmla="*/ 0 w 3212757"/>
                <a:gd name="connsiteY0" fmla="*/ 0 h 2001828"/>
                <a:gd name="connsiteX1" fmla="*/ 123568 w 3212757"/>
                <a:gd name="connsiteY1" fmla="*/ 49427 h 2001828"/>
                <a:gd name="connsiteX2" fmla="*/ 234779 w 3212757"/>
                <a:gd name="connsiteY2" fmla="*/ 61784 h 2001828"/>
                <a:gd name="connsiteX3" fmla="*/ 296562 w 3212757"/>
                <a:gd name="connsiteY3" fmla="*/ 98855 h 2001828"/>
                <a:gd name="connsiteX4" fmla="*/ 444843 w 3212757"/>
                <a:gd name="connsiteY4" fmla="*/ 148282 h 2001828"/>
                <a:gd name="connsiteX5" fmla="*/ 543698 w 3212757"/>
                <a:gd name="connsiteY5" fmla="*/ 197709 h 2001828"/>
                <a:gd name="connsiteX6" fmla="*/ 642552 w 3212757"/>
                <a:gd name="connsiteY6" fmla="*/ 234779 h 2001828"/>
                <a:gd name="connsiteX7" fmla="*/ 679622 w 3212757"/>
                <a:gd name="connsiteY7" fmla="*/ 259492 h 2001828"/>
                <a:gd name="connsiteX8" fmla="*/ 766119 w 3212757"/>
                <a:gd name="connsiteY8" fmla="*/ 271849 h 2001828"/>
                <a:gd name="connsiteX9" fmla="*/ 852616 w 3212757"/>
                <a:gd name="connsiteY9" fmla="*/ 296563 h 2001828"/>
                <a:gd name="connsiteX10" fmla="*/ 889687 w 3212757"/>
                <a:gd name="connsiteY10" fmla="*/ 321276 h 2001828"/>
                <a:gd name="connsiteX11" fmla="*/ 1000898 w 3212757"/>
                <a:gd name="connsiteY11" fmla="*/ 383060 h 2001828"/>
                <a:gd name="connsiteX12" fmla="*/ 1112108 w 3212757"/>
                <a:gd name="connsiteY12" fmla="*/ 481914 h 2001828"/>
                <a:gd name="connsiteX13" fmla="*/ 1173892 w 3212757"/>
                <a:gd name="connsiteY13" fmla="*/ 556055 h 2001828"/>
                <a:gd name="connsiteX14" fmla="*/ 1248033 w 3212757"/>
                <a:gd name="connsiteY14" fmla="*/ 654909 h 2001828"/>
                <a:gd name="connsiteX15" fmla="*/ 1285103 w 3212757"/>
                <a:gd name="connsiteY15" fmla="*/ 691979 h 2001828"/>
                <a:gd name="connsiteX16" fmla="*/ 1309816 w 3212757"/>
                <a:gd name="connsiteY16" fmla="*/ 729049 h 2001828"/>
                <a:gd name="connsiteX17" fmla="*/ 1346887 w 3212757"/>
                <a:gd name="connsiteY17" fmla="*/ 778476 h 2001828"/>
                <a:gd name="connsiteX18" fmla="*/ 1383957 w 3212757"/>
                <a:gd name="connsiteY18" fmla="*/ 815546 h 2001828"/>
                <a:gd name="connsiteX19" fmla="*/ 1421027 w 3212757"/>
                <a:gd name="connsiteY19" fmla="*/ 864973 h 2001828"/>
                <a:gd name="connsiteX20" fmla="*/ 1507525 w 3212757"/>
                <a:gd name="connsiteY20" fmla="*/ 951471 h 2001828"/>
                <a:gd name="connsiteX21" fmla="*/ 1532238 w 3212757"/>
                <a:gd name="connsiteY21" fmla="*/ 988541 h 2001828"/>
                <a:gd name="connsiteX22" fmla="*/ 1581665 w 3212757"/>
                <a:gd name="connsiteY22" fmla="*/ 1013255 h 2001828"/>
                <a:gd name="connsiteX23" fmla="*/ 1655806 w 3212757"/>
                <a:gd name="connsiteY23" fmla="*/ 1087395 h 2001828"/>
                <a:gd name="connsiteX24" fmla="*/ 1754660 w 3212757"/>
                <a:gd name="connsiteY24" fmla="*/ 1161536 h 2001828"/>
                <a:gd name="connsiteX25" fmla="*/ 1841157 w 3212757"/>
                <a:gd name="connsiteY25" fmla="*/ 1235676 h 2001828"/>
                <a:gd name="connsiteX26" fmla="*/ 1878227 w 3212757"/>
                <a:gd name="connsiteY26" fmla="*/ 1272746 h 2001828"/>
                <a:gd name="connsiteX27" fmla="*/ 1915298 w 3212757"/>
                <a:gd name="connsiteY27" fmla="*/ 1297460 h 2001828"/>
                <a:gd name="connsiteX28" fmla="*/ 2038865 w 3212757"/>
                <a:gd name="connsiteY28" fmla="*/ 1396314 h 2001828"/>
                <a:gd name="connsiteX29" fmla="*/ 2100649 w 3212757"/>
                <a:gd name="connsiteY29" fmla="*/ 1433384 h 2001828"/>
                <a:gd name="connsiteX30" fmla="*/ 2150076 w 3212757"/>
                <a:gd name="connsiteY30" fmla="*/ 1470455 h 2001828"/>
                <a:gd name="connsiteX31" fmla="*/ 2224216 w 3212757"/>
                <a:gd name="connsiteY31" fmla="*/ 1519882 h 2001828"/>
                <a:gd name="connsiteX32" fmla="*/ 2273643 w 3212757"/>
                <a:gd name="connsiteY32" fmla="*/ 1569309 h 2001828"/>
                <a:gd name="connsiteX33" fmla="*/ 2397211 w 3212757"/>
                <a:gd name="connsiteY33" fmla="*/ 1643449 h 2001828"/>
                <a:gd name="connsiteX34" fmla="*/ 2434281 w 3212757"/>
                <a:gd name="connsiteY34" fmla="*/ 1668163 h 2001828"/>
                <a:gd name="connsiteX35" fmla="*/ 2483708 w 3212757"/>
                <a:gd name="connsiteY35" fmla="*/ 1692876 h 2001828"/>
                <a:gd name="connsiteX36" fmla="*/ 2582562 w 3212757"/>
                <a:gd name="connsiteY36" fmla="*/ 1754660 h 2001828"/>
                <a:gd name="connsiteX37" fmla="*/ 2631989 w 3212757"/>
                <a:gd name="connsiteY37" fmla="*/ 1779373 h 2001828"/>
                <a:gd name="connsiteX38" fmla="*/ 2730843 w 3212757"/>
                <a:gd name="connsiteY38" fmla="*/ 1841157 h 2001828"/>
                <a:gd name="connsiteX39" fmla="*/ 2767914 w 3212757"/>
                <a:gd name="connsiteY39" fmla="*/ 1853514 h 2001828"/>
                <a:gd name="connsiteX40" fmla="*/ 2817341 w 3212757"/>
                <a:gd name="connsiteY40" fmla="*/ 1865871 h 2001828"/>
                <a:gd name="connsiteX41" fmla="*/ 2916195 w 3212757"/>
                <a:gd name="connsiteY41" fmla="*/ 1915298 h 2001828"/>
                <a:gd name="connsiteX42" fmla="*/ 3002692 w 3212757"/>
                <a:gd name="connsiteY42" fmla="*/ 1940011 h 2001828"/>
                <a:gd name="connsiteX43" fmla="*/ 3052119 w 3212757"/>
                <a:gd name="connsiteY43" fmla="*/ 1952368 h 2001828"/>
                <a:gd name="connsiteX44" fmla="*/ 3126260 w 3212757"/>
                <a:gd name="connsiteY44" fmla="*/ 1977082 h 2001828"/>
                <a:gd name="connsiteX45" fmla="*/ 3163330 w 3212757"/>
                <a:gd name="connsiteY45" fmla="*/ 1989438 h 2001828"/>
                <a:gd name="connsiteX46" fmla="*/ 3212757 w 3212757"/>
                <a:gd name="connsiteY46" fmla="*/ 2001795 h 200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212757" h="2001828">
                  <a:moveTo>
                    <a:pt x="0" y="0"/>
                  </a:moveTo>
                  <a:cubicBezTo>
                    <a:pt x="35711" y="17856"/>
                    <a:pt x="84300" y="45064"/>
                    <a:pt x="123568" y="49427"/>
                  </a:cubicBezTo>
                  <a:lnTo>
                    <a:pt x="234779" y="61784"/>
                  </a:lnTo>
                  <a:cubicBezTo>
                    <a:pt x="255373" y="74141"/>
                    <a:pt x="274698" y="88917"/>
                    <a:pt x="296562" y="98855"/>
                  </a:cubicBezTo>
                  <a:cubicBezTo>
                    <a:pt x="296574" y="98861"/>
                    <a:pt x="444831" y="148275"/>
                    <a:pt x="444843" y="148282"/>
                  </a:cubicBezTo>
                  <a:cubicBezTo>
                    <a:pt x="579107" y="228839"/>
                    <a:pt x="450591" y="157807"/>
                    <a:pt x="543698" y="197709"/>
                  </a:cubicBezTo>
                  <a:cubicBezTo>
                    <a:pt x="634162" y="236479"/>
                    <a:pt x="551425" y="211997"/>
                    <a:pt x="642552" y="234779"/>
                  </a:cubicBezTo>
                  <a:cubicBezTo>
                    <a:pt x="654909" y="243017"/>
                    <a:pt x="665398" y="255225"/>
                    <a:pt x="679622" y="259492"/>
                  </a:cubicBezTo>
                  <a:cubicBezTo>
                    <a:pt x="707519" y="267861"/>
                    <a:pt x="737464" y="266639"/>
                    <a:pt x="766119" y="271849"/>
                  </a:cubicBezTo>
                  <a:cubicBezTo>
                    <a:pt x="778563" y="274112"/>
                    <a:pt x="837490" y="289000"/>
                    <a:pt x="852616" y="296563"/>
                  </a:cubicBezTo>
                  <a:cubicBezTo>
                    <a:pt x="865899" y="303205"/>
                    <a:pt x="876404" y="314634"/>
                    <a:pt x="889687" y="321276"/>
                  </a:cubicBezTo>
                  <a:cubicBezTo>
                    <a:pt x="951838" y="352351"/>
                    <a:pt x="922981" y="305143"/>
                    <a:pt x="1000898" y="383060"/>
                  </a:cubicBezTo>
                  <a:cubicBezTo>
                    <a:pt x="1085539" y="467701"/>
                    <a:pt x="1045958" y="437813"/>
                    <a:pt x="1112108" y="481914"/>
                  </a:cubicBezTo>
                  <a:cubicBezTo>
                    <a:pt x="1178859" y="582038"/>
                    <a:pt x="1088262" y="451396"/>
                    <a:pt x="1173892" y="556055"/>
                  </a:cubicBezTo>
                  <a:cubicBezTo>
                    <a:pt x="1199975" y="587934"/>
                    <a:pt x="1218908" y="625784"/>
                    <a:pt x="1248033" y="654909"/>
                  </a:cubicBezTo>
                  <a:cubicBezTo>
                    <a:pt x="1260390" y="667266"/>
                    <a:pt x="1273916" y="678554"/>
                    <a:pt x="1285103" y="691979"/>
                  </a:cubicBezTo>
                  <a:cubicBezTo>
                    <a:pt x="1294610" y="703388"/>
                    <a:pt x="1301184" y="716964"/>
                    <a:pt x="1309816" y="729049"/>
                  </a:cubicBezTo>
                  <a:cubicBezTo>
                    <a:pt x="1321787" y="745808"/>
                    <a:pt x="1333484" y="762839"/>
                    <a:pt x="1346887" y="778476"/>
                  </a:cubicBezTo>
                  <a:cubicBezTo>
                    <a:pt x="1358260" y="791744"/>
                    <a:pt x="1372584" y="802278"/>
                    <a:pt x="1383957" y="815546"/>
                  </a:cubicBezTo>
                  <a:cubicBezTo>
                    <a:pt x="1397360" y="831183"/>
                    <a:pt x="1407174" y="849734"/>
                    <a:pt x="1421027" y="864973"/>
                  </a:cubicBezTo>
                  <a:cubicBezTo>
                    <a:pt x="1448456" y="895144"/>
                    <a:pt x="1480248" y="921163"/>
                    <a:pt x="1507525" y="951471"/>
                  </a:cubicBezTo>
                  <a:cubicBezTo>
                    <a:pt x="1517460" y="962510"/>
                    <a:pt x="1520829" y="979034"/>
                    <a:pt x="1532238" y="988541"/>
                  </a:cubicBezTo>
                  <a:cubicBezTo>
                    <a:pt x="1546389" y="1000334"/>
                    <a:pt x="1567281" y="1001748"/>
                    <a:pt x="1581665" y="1013255"/>
                  </a:cubicBezTo>
                  <a:cubicBezTo>
                    <a:pt x="1608957" y="1035088"/>
                    <a:pt x="1628515" y="1065562"/>
                    <a:pt x="1655806" y="1087395"/>
                  </a:cubicBezTo>
                  <a:cubicBezTo>
                    <a:pt x="1729186" y="1146100"/>
                    <a:pt x="1695645" y="1122192"/>
                    <a:pt x="1754660" y="1161536"/>
                  </a:cubicBezTo>
                  <a:cubicBezTo>
                    <a:pt x="1801911" y="1232413"/>
                    <a:pt x="1751735" y="1168610"/>
                    <a:pt x="1841157" y="1235676"/>
                  </a:cubicBezTo>
                  <a:cubicBezTo>
                    <a:pt x="1855137" y="1246161"/>
                    <a:pt x="1864802" y="1261559"/>
                    <a:pt x="1878227" y="1272746"/>
                  </a:cubicBezTo>
                  <a:cubicBezTo>
                    <a:pt x="1889636" y="1282254"/>
                    <a:pt x="1903527" y="1288405"/>
                    <a:pt x="1915298" y="1297460"/>
                  </a:cubicBezTo>
                  <a:cubicBezTo>
                    <a:pt x="1957107" y="1329621"/>
                    <a:pt x="1993634" y="1369176"/>
                    <a:pt x="2038865" y="1396314"/>
                  </a:cubicBezTo>
                  <a:cubicBezTo>
                    <a:pt x="2059460" y="1408671"/>
                    <a:pt x="2080665" y="1420062"/>
                    <a:pt x="2100649" y="1433384"/>
                  </a:cubicBezTo>
                  <a:cubicBezTo>
                    <a:pt x="2117785" y="1444808"/>
                    <a:pt x="2133204" y="1458645"/>
                    <a:pt x="2150076" y="1470455"/>
                  </a:cubicBezTo>
                  <a:cubicBezTo>
                    <a:pt x="2174409" y="1487488"/>
                    <a:pt x="2203214" y="1498880"/>
                    <a:pt x="2224216" y="1519882"/>
                  </a:cubicBezTo>
                  <a:cubicBezTo>
                    <a:pt x="2240692" y="1536358"/>
                    <a:pt x="2255952" y="1554146"/>
                    <a:pt x="2273643" y="1569309"/>
                  </a:cubicBezTo>
                  <a:cubicBezTo>
                    <a:pt x="2295350" y="1587915"/>
                    <a:pt x="2393957" y="1641497"/>
                    <a:pt x="2397211" y="1643449"/>
                  </a:cubicBezTo>
                  <a:cubicBezTo>
                    <a:pt x="2409946" y="1651090"/>
                    <a:pt x="2421387" y="1660795"/>
                    <a:pt x="2434281" y="1668163"/>
                  </a:cubicBezTo>
                  <a:cubicBezTo>
                    <a:pt x="2450274" y="1677302"/>
                    <a:pt x="2467797" y="1683595"/>
                    <a:pt x="2483708" y="1692876"/>
                  </a:cubicBezTo>
                  <a:cubicBezTo>
                    <a:pt x="2517273" y="1712455"/>
                    <a:pt x="2547806" y="1737283"/>
                    <a:pt x="2582562" y="1754660"/>
                  </a:cubicBezTo>
                  <a:cubicBezTo>
                    <a:pt x="2599038" y="1762898"/>
                    <a:pt x="2616369" y="1769610"/>
                    <a:pt x="2631989" y="1779373"/>
                  </a:cubicBezTo>
                  <a:cubicBezTo>
                    <a:pt x="2709404" y="1827757"/>
                    <a:pt x="2651143" y="1807000"/>
                    <a:pt x="2730843" y="1841157"/>
                  </a:cubicBezTo>
                  <a:cubicBezTo>
                    <a:pt x="2742815" y="1846288"/>
                    <a:pt x="2755390" y="1849936"/>
                    <a:pt x="2767914" y="1853514"/>
                  </a:cubicBezTo>
                  <a:cubicBezTo>
                    <a:pt x="2784243" y="1858180"/>
                    <a:pt x="2801665" y="1859339"/>
                    <a:pt x="2817341" y="1865871"/>
                  </a:cubicBezTo>
                  <a:cubicBezTo>
                    <a:pt x="2851348" y="1880041"/>
                    <a:pt x="2880454" y="1906363"/>
                    <a:pt x="2916195" y="1915298"/>
                  </a:cubicBezTo>
                  <a:cubicBezTo>
                    <a:pt x="3070713" y="1953928"/>
                    <a:pt x="2878602" y="1904557"/>
                    <a:pt x="3002692" y="1940011"/>
                  </a:cubicBezTo>
                  <a:cubicBezTo>
                    <a:pt x="3019021" y="1944676"/>
                    <a:pt x="3035852" y="1947488"/>
                    <a:pt x="3052119" y="1952368"/>
                  </a:cubicBezTo>
                  <a:cubicBezTo>
                    <a:pt x="3077071" y="1959854"/>
                    <a:pt x="3101546" y="1968844"/>
                    <a:pt x="3126260" y="1977082"/>
                  </a:cubicBezTo>
                  <a:lnTo>
                    <a:pt x="3163330" y="1989438"/>
                  </a:lnTo>
                  <a:cubicBezTo>
                    <a:pt x="3204309" y="2003098"/>
                    <a:pt x="3187374" y="2001795"/>
                    <a:pt x="3212757" y="2001795"/>
                  </a:cubicBezTo>
                </a:path>
              </a:pathLst>
            </a:cu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864973" y="3830595"/>
              <a:ext cx="3867665" cy="1890583"/>
            </a:xfrm>
            <a:custGeom>
              <a:avLst/>
              <a:gdLst>
                <a:gd name="connsiteX0" fmla="*/ 0 w 3867665"/>
                <a:gd name="connsiteY0" fmla="*/ 0 h 1890583"/>
                <a:gd name="connsiteX1" fmla="*/ 778476 w 3867665"/>
                <a:gd name="connsiteY1" fmla="*/ 210064 h 1890583"/>
                <a:gd name="connsiteX2" fmla="*/ 840259 w 3867665"/>
                <a:gd name="connsiteY2" fmla="*/ 234778 h 1890583"/>
                <a:gd name="connsiteX3" fmla="*/ 902043 w 3867665"/>
                <a:gd name="connsiteY3" fmla="*/ 247135 h 1890583"/>
                <a:gd name="connsiteX4" fmla="*/ 1025611 w 3867665"/>
                <a:gd name="connsiteY4" fmla="*/ 284205 h 1890583"/>
                <a:gd name="connsiteX5" fmla="*/ 1112108 w 3867665"/>
                <a:gd name="connsiteY5" fmla="*/ 296562 h 1890583"/>
                <a:gd name="connsiteX6" fmla="*/ 1186249 w 3867665"/>
                <a:gd name="connsiteY6" fmla="*/ 308919 h 1890583"/>
                <a:gd name="connsiteX7" fmla="*/ 1346886 w 3867665"/>
                <a:gd name="connsiteY7" fmla="*/ 321275 h 1890583"/>
                <a:gd name="connsiteX8" fmla="*/ 1816443 w 3867665"/>
                <a:gd name="connsiteY8" fmla="*/ 345989 h 1890583"/>
                <a:gd name="connsiteX9" fmla="*/ 1952368 w 3867665"/>
                <a:gd name="connsiteY9" fmla="*/ 383059 h 1890583"/>
                <a:gd name="connsiteX10" fmla="*/ 1952368 w 3867665"/>
                <a:gd name="connsiteY10" fmla="*/ 383059 h 1890583"/>
                <a:gd name="connsiteX11" fmla="*/ 2051222 w 3867665"/>
                <a:gd name="connsiteY11" fmla="*/ 407773 h 1890583"/>
                <a:gd name="connsiteX12" fmla="*/ 2088292 w 3867665"/>
                <a:gd name="connsiteY12" fmla="*/ 420129 h 1890583"/>
                <a:gd name="connsiteX13" fmla="*/ 2187146 w 3867665"/>
                <a:gd name="connsiteY13" fmla="*/ 444843 h 1890583"/>
                <a:gd name="connsiteX14" fmla="*/ 2298357 w 3867665"/>
                <a:gd name="connsiteY14" fmla="*/ 481913 h 1890583"/>
                <a:gd name="connsiteX15" fmla="*/ 2335427 w 3867665"/>
                <a:gd name="connsiteY15" fmla="*/ 494270 h 1890583"/>
                <a:gd name="connsiteX16" fmla="*/ 2384854 w 3867665"/>
                <a:gd name="connsiteY16" fmla="*/ 506627 h 1890583"/>
                <a:gd name="connsiteX17" fmla="*/ 2458995 w 3867665"/>
                <a:gd name="connsiteY17" fmla="*/ 531340 h 1890583"/>
                <a:gd name="connsiteX18" fmla="*/ 2533135 w 3867665"/>
                <a:gd name="connsiteY18" fmla="*/ 556054 h 1890583"/>
                <a:gd name="connsiteX19" fmla="*/ 2570205 w 3867665"/>
                <a:gd name="connsiteY19" fmla="*/ 568410 h 1890583"/>
                <a:gd name="connsiteX20" fmla="*/ 2607276 w 3867665"/>
                <a:gd name="connsiteY20" fmla="*/ 580767 h 1890583"/>
                <a:gd name="connsiteX21" fmla="*/ 2656703 w 3867665"/>
                <a:gd name="connsiteY21" fmla="*/ 593124 h 1890583"/>
                <a:gd name="connsiteX22" fmla="*/ 2693773 w 3867665"/>
                <a:gd name="connsiteY22" fmla="*/ 617837 h 1890583"/>
                <a:gd name="connsiteX23" fmla="*/ 2780270 w 3867665"/>
                <a:gd name="connsiteY23" fmla="*/ 654908 h 1890583"/>
                <a:gd name="connsiteX24" fmla="*/ 2854411 w 3867665"/>
                <a:gd name="connsiteY24" fmla="*/ 704335 h 1890583"/>
                <a:gd name="connsiteX25" fmla="*/ 2891481 w 3867665"/>
                <a:gd name="connsiteY25" fmla="*/ 729048 h 1890583"/>
                <a:gd name="connsiteX26" fmla="*/ 2928551 w 3867665"/>
                <a:gd name="connsiteY26" fmla="*/ 753762 h 1890583"/>
                <a:gd name="connsiteX27" fmla="*/ 2965622 w 3867665"/>
                <a:gd name="connsiteY27" fmla="*/ 778475 h 1890583"/>
                <a:gd name="connsiteX28" fmla="*/ 3039762 w 3867665"/>
                <a:gd name="connsiteY28" fmla="*/ 840259 h 1890583"/>
                <a:gd name="connsiteX29" fmla="*/ 3089189 w 3867665"/>
                <a:gd name="connsiteY29" fmla="*/ 889686 h 1890583"/>
                <a:gd name="connsiteX30" fmla="*/ 3126259 w 3867665"/>
                <a:gd name="connsiteY30" fmla="*/ 914400 h 1890583"/>
                <a:gd name="connsiteX31" fmla="*/ 3200400 w 3867665"/>
                <a:gd name="connsiteY31" fmla="*/ 976183 h 1890583"/>
                <a:gd name="connsiteX32" fmla="*/ 3249827 w 3867665"/>
                <a:gd name="connsiteY32" fmla="*/ 1050324 h 1890583"/>
                <a:gd name="connsiteX33" fmla="*/ 3274541 w 3867665"/>
                <a:gd name="connsiteY33" fmla="*/ 1087394 h 1890583"/>
                <a:gd name="connsiteX34" fmla="*/ 3311611 w 3867665"/>
                <a:gd name="connsiteY34" fmla="*/ 1124464 h 1890583"/>
                <a:gd name="connsiteX35" fmla="*/ 3361038 w 3867665"/>
                <a:gd name="connsiteY35" fmla="*/ 1198605 h 1890583"/>
                <a:gd name="connsiteX36" fmla="*/ 3435178 w 3867665"/>
                <a:gd name="connsiteY36" fmla="*/ 1272746 h 1890583"/>
                <a:gd name="connsiteX37" fmla="*/ 3484605 w 3867665"/>
                <a:gd name="connsiteY37" fmla="*/ 1346886 h 1890583"/>
                <a:gd name="connsiteX38" fmla="*/ 3509319 w 3867665"/>
                <a:gd name="connsiteY38" fmla="*/ 1383956 h 1890583"/>
                <a:gd name="connsiteX39" fmla="*/ 3546389 w 3867665"/>
                <a:gd name="connsiteY39" fmla="*/ 1408670 h 1890583"/>
                <a:gd name="connsiteX40" fmla="*/ 3558746 w 3867665"/>
                <a:gd name="connsiteY40" fmla="*/ 1445740 h 1890583"/>
                <a:gd name="connsiteX41" fmla="*/ 3595816 w 3867665"/>
                <a:gd name="connsiteY41" fmla="*/ 1482810 h 1890583"/>
                <a:gd name="connsiteX42" fmla="*/ 3620530 w 3867665"/>
                <a:gd name="connsiteY42" fmla="*/ 1519881 h 1890583"/>
                <a:gd name="connsiteX43" fmla="*/ 3682313 w 3867665"/>
                <a:gd name="connsiteY43" fmla="*/ 1631091 h 1890583"/>
                <a:gd name="connsiteX44" fmla="*/ 3731741 w 3867665"/>
                <a:gd name="connsiteY44" fmla="*/ 1705232 h 1890583"/>
                <a:gd name="connsiteX45" fmla="*/ 3756454 w 3867665"/>
                <a:gd name="connsiteY45" fmla="*/ 1742302 h 1890583"/>
                <a:gd name="connsiteX46" fmla="*/ 3793524 w 3867665"/>
                <a:gd name="connsiteY46" fmla="*/ 1767016 h 1890583"/>
                <a:gd name="connsiteX47" fmla="*/ 3805881 w 3867665"/>
                <a:gd name="connsiteY47" fmla="*/ 1804086 h 1890583"/>
                <a:gd name="connsiteX48" fmla="*/ 3867665 w 3867665"/>
                <a:gd name="connsiteY48" fmla="*/ 1890583 h 1890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867665" h="1890583">
                  <a:moveTo>
                    <a:pt x="0" y="0"/>
                  </a:moveTo>
                  <a:lnTo>
                    <a:pt x="778476" y="210064"/>
                  </a:lnTo>
                  <a:cubicBezTo>
                    <a:pt x="799839" y="216033"/>
                    <a:pt x="819014" y="228404"/>
                    <a:pt x="840259" y="234778"/>
                  </a:cubicBezTo>
                  <a:cubicBezTo>
                    <a:pt x="860376" y="240813"/>
                    <a:pt x="881780" y="241609"/>
                    <a:pt x="902043" y="247135"/>
                  </a:cubicBezTo>
                  <a:cubicBezTo>
                    <a:pt x="966516" y="264718"/>
                    <a:pt x="967717" y="273679"/>
                    <a:pt x="1025611" y="284205"/>
                  </a:cubicBezTo>
                  <a:cubicBezTo>
                    <a:pt x="1054266" y="289415"/>
                    <a:pt x="1083322" y="292133"/>
                    <a:pt x="1112108" y="296562"/>
                  </a:cubicBezTo>
                  <a:cubicBezTo>
                    <a:pt x="1136871" y="300372"/>
                    <a:pt x="1161332" y="306296"/>
                    <a:pt x="1186249" y="308919"/>
                  </a:cubicBezTo>
                  <a:cubicBezTo>
                    <a:pt x="1239658" y="314541"/>
                    <a:pt x="1293301" y="317703"/>
                    <a:pt x="1346886" y="321275"/>
                  </a:cubicBezTo>
                  <a:cubicBezTo>
                    <a:pt x="1521327" y="332904"/>
                    <a:pt x="1637590" y="337472"/>
                    <a:pt x="1816443" y="345989"/>
                  </a:cubicBezTo>
                  <a:cubicBezTo>
                    <a:pt x="1903772" y="363455"/>
                    <a:pt x="1858302" y="351705"/>
                    <a:pt x="1952368" y="383059"/>
                  </a:cubicBezTo>
                  <a:lnTo>
                    <a:pt x="1952368" y="383059"/>
                  </a:lnTo>
                  <a:cubicBezTo>
                    <a:pt x="1985319" y="391297"/>
                    <a:pt x="2018999" y="397033"/>
                    <a:pt x="2051222" y="407773"/>
                  </a:cubicBezTo>
                  <a:cubicBezTo>
                    <a:pt x="2063579" y="411892"/>
                    <a:pt x="2075726" y="416702"/>
                    <a:pt x="2088292" y="420129"/>
                  </a:cubicBezTo>
                  <a:cubicBezTo>
                    <a:pt x="2121061" y="429066"/>
                    <a:pt x="2154923" y="434102"/>
                    <a:pt x="2187146" y="444843"/>
                  </a:cubicBezTo>
                  <a:lnTo>
                    <a:pt x="2298357" y="481913"/>
                  </a:lnTo>
                  <a:cubicBezTo>
                    <a:pt x="2310714" y="486032"/>
                    <a:pt x="2322791" y="491111"/>
                    <a:pt x="2335427" y="494270"/>
                  </a:cubicBezTo>
                  <a:cubicBezTo>
                    <a:pt x="2351903" y="498389"/>
                    <a:pt x="2368587" y="501747"/>
                    <a:pt x="2384854" y="506627"/>
                  </a:cubicBezTo>
                  <a:cubicBezTo>
                    <a:pt x="2409806" y="514112"/>
                    <a:pt x="2434281" y="523102"/>
                    <a:pt x="2458995" y="531340"/>
                  </a:cubicBezTo>
                  <a:lnTo>
                    <a:pt x="2533135" y="556054"/>
                  </a:lnTo>
                  <a:lnTo>
                    <a:pt x="2570205" y="568410"/>
                  </a:lnTo>
                  <a:cubicBezTo>
                    <a:pt x="2582562" y="572529"/>
                    <a:pt x="2594639" y="577608"/>
                    <a:pt x="2607276" y="580767"/>
                  </a:cubicBezTo>
                  <a:lnTo>
                    <a:pt x="2656703" y="593124"/>
                  </a:lnTo>
                  <a:cubicBezTo>
                    <a:pt x="2669060" y="601362"/>
                    <a:pt x="2680490" y="611196"/>
                    <a:pt x="2693773" y="617837"/>
                  </a:cubicBezTo>
                  <a:cubicBezTo>
                    <a:pt x="2796037" y="668969"/>
                    <a:pt x="2651708" y="577770"/>
                    <a:pt x="2780270" y="654908"/>
                  </a:cubicBezTo>
                  <a:cubicBezTo>
                    <a:pt x="2805739" y="670190"/>
                    <a:pt x="2829697" y="687859"/>
                    <a:pt x="2854411" y="704335"/>
                  </a:cubicBezTo>
                  <a:lnTo>
                    <a:pt x="2891481" y="729048"/>
                  </a:lnTo>
                  <a:lnTo>
                    <a:pt x="2928551" y="753762"/>
                  </a:lnTo>
                  <a:cubicBezTo>
                    <a:pt x="2940908" y="762000"/>
                    <a:pt x="2955121" y="767974"/>
                    <a:pt x="2965622" y="778475"/>
                  </a:cubicBezTo>
                  <a:cubicBezTo>
                    <a:pt x="3094153" y="907009"/>
                    <a:pt x="2919350" y="737050"/>
                    <a:pt x="3039762" y="840259"/>
                  </a:cubicBezTo>
                  <a:cubicBezTo>
                    <a:pt x="3057453" y="855422"/>
                    <a:pt x="3071498" y="874522"/>
                    <a:pt x="3089189" y="889686"/>
                  </a:cubicBezTo>
                  <a:cubicBezTo>
                    <a:pt x="3100465" y="899351"/>
                    <a:pt x="3114850" y="904893"/>
                    <a:pt x="3126259" y="914400"/>
                  </a:cubicBezTo>
                  <a:cubicBezTo>
                    <a:pt x="3221395" y="993679"/>
                    <a:pt x="3108369" y="914830"/>
                    <a:pt x="3200400" y="976183"/>
                  </a:cubicBezTo>
                  <a:lnTo>
                    <a:pt x="3249827" y="1050324"/>
                  </a:lnTo>
                  <a:cubicBezTo>
                    <a:pt x="3258065" y="1062681"/>
                    <a:pt x="3264040" y="1076893"/>
                    <a:pt x="3274541" y="1087394"/>
                  </a:cubicBezTo>
                  <a:cubicBezTo>
                    <a:pt x="3286898" y="1099751"/>
                    <a:pt x="3300882" y="1110670"/>
                    <a:pt x="3311611" y="1124464"/>
                  </a:cubicBezTo>
                  <a:cubicBezTo>
                    <a:pt x="3329846" y="1147909"/>
                    <a:pt x="3340036" y="1177602"/>
                    <a:pt x="3361038" y="1198605"/>
                  </a:cubicBezTo>
                  <a:cubicBezTo>
                    <a:pt x="3385751" y="1223319"/>
                    <a:pt x="3415791" y="1243666"/>
                    <a:pt x="3435178" y="1272746"/>
                  </a:cubicBezTo>
                  <a:lnTo>
                    <a:pt x="3484605" y="1346886"/>
                  </a:lnTo>
                  <a:cubicBezTo>
                    <a:pt x="3492843" y="1359243"/>
                    <a:pt x="3496962" y="1375718"/>
                    <a:pt x="3509319" y="1383956"/>
                  </a:cubicBezTo>
                  <a:lnTo>
                    <a:pt x="3546389" y="1408670"/>
                  </a:lnTo>
                  <a:cubicBezTo>
                    <a:pt x="3550508" y="1421027"/>
                    <a:pt x="3551521" y="1434902"/>
                    <a:pt x="3558746" y="1445740"/>
                  </a:cubicBezTo>
                  <a:cubicBezTo>
                    <a:pt x="3568439" y="1460280"/>
                    <a:pt x="3584629" y="1469385"/>
                    <a:pt x="3595816" y="1482810"/>
                  </a:cubicBezTo>
                  <a:cubicBezTo>
                    <a:pt x="3605324" y="1494219"/>
                    <a:pt x="3612292" y="1507524"/>
                    <a:pt x="3620530" y="1519881"/>
                  </a:cubicBezTo>
                  <a:cubicBezTo>
                    <a:pt x="3642278" y="1585129"/>
                    <a:pt x="3625661" y="1546113"/>
                    <a:pt x="3682313" y="1631091"/>
                  </a:cubicBezTo>
                  <a:lnTo>
                    <a:pt x="3731741" y="1705232"/>
                  </a:lnTo>
                  <a:cubicBezTo>
                    <a:pt x="3739979" y="1717589"/>
                    <a:pt x="3744097" y="1734064"/>
                    <a:pt x="3756454" y="1742302"/>
                  </a:cubicBezTo>
                  <a:lnTo>
                    <a:pt x="3793524" y="1767016"/>
                  </a:lnTo>
                  <a:cubicBezTo>
                    <a:pt x="3797643" y="1779373"/>
                    <a:pt x="3799555" y="1792700"/>
                    <a:pt x="3805881" y="1804086"/>
                  </a:cubicBezTo>
                  <a:cubicBezTo>
                    <a:pt x="3838795" y="1863331"/>
                    <a:pt x="3838177" y="1861097"/>
                    <a:pt x="3867665" y="189058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dash"/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913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304800" y="1295400"/>
                <a:ext cx="8839200" cy="55626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dirty="0" smtClean="0"/>
                  <a:t>Strategy: Uniform-cost + Best-first</a:t>
                </a:r>
                <a:endParaRPr lang="en-US" dirty="0"/>
              </a:p>
              <a:p>
                <a:pPr lvl="1">
                  <a:lnSpc>
                    <a:spcPct val="130000"/>
                  </a:lnSpc>
                </a:pPr>
                <a:r>
                  <a:rPr lang="en-US" dirty="0" smtClean="0"/>
                  <a:t>Evaluation </a:t>
                </a:r>
                <a:r>
                  <a:rPr lang="en-US" dirty="0"/>
                  <a:t>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latin typeface="Cambria Math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b="0" dirty="0" smtClean="0"/>
                  <a:t>: cost estimate of the cheapest solution THROUGH node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charset="0"/>
                      </a:rPr>
                      <m:t>𝑛</m:t>
                    </m:r>
                  </m:oMath>
                </a14:m>
                <a:endParaRPr lang="en-US" b="0" dirty="0" smtClean="0"/>
              </a:p>
              <a:p>
                <a:pPr lvl="2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: cost to get to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 lvl="2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b="0" dirty="0" smtClean="0"/>
                  <a:t>: cost (estimate) to get to the goal state from node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charset="0"/>
                      </a:rPr>
                      <m:t>𝑛</m:t>
                    </m:r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304800" y="1295400"/>
                <a:ext cx="8839200" cy="5562600"/>
              </a:xfrm>
              <a:blipFill rotWithShape="0">
                <a:blip r:embed="rId3"/>
                <a:stretch>
                  <a:fillRect l="-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A* Search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817604" y="8629"/>
            <a:ext cx="1295400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Summary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771" y="954"/>
            <a:ext cx="1259054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Overview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965004" y="8629"/>
            <a:ext cx="2454596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Uninformed Search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876800" y="0"/>
            <a:ext cx="2514600" cy="27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Informed Search</a:t>
            </a:r>
            <a:endParaRPr lang="en-US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C06F-56FD-4A19-85AD-54BFBC2DB0C2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7" t="18422" r="14135" b="10827"/>
          <a:stretch/>
        </p:blipFill>
        <p:spPr>
          <a:xfrm>
            <a:off x="609600" y="3766053"/>
            <a:ext cx="2238958" cy="30098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5867400" y="6524051"/>
            <a:ext cx="3276600" cy="346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Credit</a:t>
            </a:r>
            <a:r>
              <a:rPr lang="en-US" sz="16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SRI/ Pixel Packet Studio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2737483" y="6330538"/>
            <a:ext cx="2220467" cy="44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altLang="en-US" sz="1600" dirty="0"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altLang="en-US" sz="1600" dirty="0" smtClean="0">
                <a:latin typeface="Arial" charset="0"/>
                <a:ea typeface="Arial" charset="0"/>
                <a:cs typeface="Arial" charset="0"/>
              </a:rPr>
              <a:t>* search for </a:t>
            </a:r>
            <a:r>
              <a:rPr lang="en-US" altLang="en-US" sz="1600" dirty="0" err="1" smtClean="0">
                <a:latin typeface="Arial" charset="0"/>
                <a:ea typeface="Arial" charset="0"/>
                <a:cs typeface="Arial" charset="0"/>
              </a:rPr>
              <a:t>Shakey</a:t>
            </a:r>
            <a:r>
              <a:rPr lang="en-US" altLang="en-US" sz="1600" dirty="0" smtClean="0">
                <a:latin typeface="Arial" charset="0"/>
                <a:ea typeface="Arial" charset="0"/>
                <a:cs typeface="Arial" charset="0"/>
              </a:rPr>
              <a:t> the Robot (1968)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5832269" y="6281596"/>
            <a:ext cx="2950055" cy="22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altLang="en-US" sz="1600">
                <a:latin typeface="Arial" charset="0"/>
                <a:ea typeface="Arial" charset="0"/>
                <a:cs typeface="Arial" charset="0"/>
              </a:rPr>
              <a:t>Reaper of the Undead </a:t>
            </a:r>
            <a:r>
              <a:rPr lang="en-US" altLang="en-US" sz="1600" dirty="0" smtClean="0">
                <a:latin typeface="Arial" charset="0"/>
                <a:ea typeface="Arial" charset="0"/>
                <a:cs typeface="Arial" charset="0"/>
              </a:rPr>
              <a:t>(2017)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762492"/>
            <a:ext cx="4315816" cy="24859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2445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3" grpId="0"/>
      <p:bldP spid="1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" name="Table 1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696607"/>
              </p:ext>
            </p:extLst>
          </p:nvPr>
        </p:nvGraphicFramePr>
        <p:xfrm>
          <a:off x="67748" y="5501640"/>
          <a:ext cx="2216493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6252"/>
                <a:gridCol w="760241"/>
              </a:tblGrid>
              <a:tr h="12737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Arad</a:t>
                      </a:r>
                      <a:endParaRPr lang="en-US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366</a:t>
                      </a:r>
                      <a:endParaRPr lang="en-US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737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Bucharest</a:t>
                      </a:r>
                      <a:endParaRPr lang="en-US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0</a:t>
                      </a:r>
                      <a:endParaRPr lang="en-US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7370">
                <a:tc>
                  <a:txBody>
                    <a:bodyPr/>
                    <a:lstStyle/>
                    <a:p>
                      <a:r>
                        <a:rPr lang="en-US" sz="1400" b="0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Fagaras</a:t>
                      </a:r>
                      <a:endParaRPr lang="en-US" sz="14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176</a:t>
                      </a:r>
                      <a:endParaRPr lang="en-US" sz="14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737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Pitesti</a:t>
                      </a:r>
                      <a:endParaRPr lang="en-US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100</a:t>
                      </a:r>
                      <a:endParaRPr lang="en-US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7370">
                <a:tc>
                  <a:txBody>
                    <a:bodyPr/>
                    <a:lstStyle/>
                    <a:p>
                      <a:r>
                        <a:rPr lang="en-US" sz="1400" b="0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Rimnicu</a:t>
                      </a:r>
                      <a:r>
                        <a:rPr lang="en-US" sz="1400" b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Vilcea</a:t>
                      </a:r>
                      <a:endParaRPr lang="en-US" sz="14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193</a:t>
                      </a:r>
                      <a:endParaRPr lang="en-US" sz="14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737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Sibiu</a:t>
                      </a:r>
                      <a:endParaRPr lang="en-US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253</a:t>
                      </a:r>
                      <a:endParaRPr lang="en-US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itle 1"/>
              <p:cNvSpPr txBox="1">
                <a:spLocks/>
              </p:cNvSpPr>
              <p:nvPr/>
            </p:nvSpPr>
            <p:spPr bwMode="auto">
              <a:xfrm>
                <a:off x="20685" y="4992716"/>
                <a:ext cx="2925451" cy="4070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rgbClr val="C00000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𝒉</m:t>
                    </m:r>
                    <m:r>
                      <a:rPr lang="en-US" altLang="en-US" b="1" i="1" smtClean="0">
                        <a:solidFill>
                          <a:srgbClr val="C00000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(</m:t>
                    </m:r>
                    <m:r>
                      <a:rPr lang="en-US" altLang="en-US" b="1" i="1" smtClean="0">
                        <a:solidFill>
                          <a:srgbClr val="C00000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𝒏</m:t>
                    </m:r>
                    <m:r>
                      <a:rPr lang="en-US" altLang="en-US" b="1" i="1" smtClean="0">
                        <a:solidFill>
                          <a:srgbClr val="C00000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en-US" b="1" dirty="0" smtClean="0">
                    <a:solidFill>
                      <a:srgbClr val="C00000"/>
                    </a:solidFill>
                    <a:latin typeface="Arial" charset="0"/>
                    <a:ea typeface="Arial" charset="0"/>
                    <a:cs typeface="Arial" charset="0"/>
                  </a:rPr>
                  <a:t>: straight distance to</a:t>
                </a:r>
              </a:p>
              <a:p>
                <a:r>
                  <a:rPr lang="en-US" altLang="en-US" b="1" dirty="0" smtClean="0">
                    <a:solidFill>
                      <a:srgbClr val="C00000"/>
                    </a:solidFill>
                    <a:latin typeface="Arial" charset="0"/>
                    <a:ea typeface="Arial" charset="0"/>
                    <a:cs typeface="Arial" charset="0"/>
                  </a:rPr>
                  <a:t>Bucharest from city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C00000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𝒏</m:t>
                    </m:r>
                  </m:oMath>
                </a14:m>
                <a:endParaRPr lang="en-US" altLang="en-US" b="1" dirty="0" smtClean="0">
                  <a:solidFill>
                    <a:srgbClr val="C0000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6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685" y="4992716"/>
                <a:ext cx="2925451" cy="407081"/>
              </a:xfrm>
              <a:prstGeom prst="rect">
                <a:avLst/>
              </a:prstGeom>
              <a:blipFill rotWithShape="0">
                <a:blip r:embed="rId3"/>
                <a:stretch>
                  <a:fillRect l="-1667" t="-37313" r="-1458" b="-5223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304800" y="1295400"/>
                <a:ext cx="8839200" cy="55626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dirty="0" smtClean="0"/>
                  <a:t>Strategy: Uniform-cost + Best-first</a:t>
                </a:r>
                <a:endParaRPr lang="en-US" dirty="0"/>
              </a:p>
              <a:p>
                <a:pPr lvl="1">
                  <a:lnSpc>
                    <a:spcPct val="130000"/>
                  </a:lnSpc>
                </a:pPr>
                <a:r>
                  <a:rPr lang="en-US" dirty="0" smtClean="0"/>
                  <a:t>Evaluation </a:t>
                </a:r>
                <a:r>
                  <a:rPr lang="en-US" dirty="0"/>
                  <a:t>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304800" y="1295400"/>
                <a:ext cx="8839200" cy="5562600"/>
              </a:xfrm>
              <a:blipFill rotWithShape="0">
                <a:blip r:embed="rId4"/>
                <a:stretch>
                  <a:fillRect l="-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A* Search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817604" y="8629"/>
            <a:ext cx="1295400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Summary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771" y="954"/>
            <a:ext cx="1259054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Overview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965004" y="8629"/>
            <a:ext cx="2454596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Uninformed Search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876800" y="0"/>
            <a:ext cx="2514600" cy="27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Informed Search</a:t>
            </a:r>
            <a:endParaRPr lang="en-US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C06F-56FD-4A19-85AD-54BFBC2DB0C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2844655" y="2286000"/>
            <a:ext cx="3847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1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7210" y="2876709"/>
            <a:ext cx="182880" cy="1828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144084" y="3307341"/>
            <a:ext cx="182880" cy="1828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379917" y="3390543"/>
            <a:ext cx="182880" cy="1828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461241" y="3891213"/>
            <a:ext cx="182880" cy="1828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530354" y="4430615"/>
            <a:ext cx="182880" cy="1828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505419" y="4884681"/>
            <a:ext cx="182880" cy="1828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24" idx="3"/>
          </p:cNvCxnSpPr>
          <p:nvPr/>
        </p:nvCxnSpPr>
        <p:spPr>
          <a:xfrm>
            <a:off x="880090" y="2968149"/>
            <a:ext cx="1263994" cy="4306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326964" y="3398781"/>
            <a:ext cx="1052953" cy="832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2235524" y="3490221"/>
            <a:ext cx="317157" cy="4009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2644121" y="3982653"/>
            <a:ext cx="886233" cy="5394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3713234" y="4522055"/>
            <a:ext cx="792185" cy="4540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3471357" y="3573423"/>
            <a:ext cx="1125502" cy="13112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/>
          <p:cNvSpPr txBox="1">
            <a:spLocks/>
          </p:cNvSpPr>
          <p:nvPr/>
        </p:nvSpPr>
        <p:spPr bwMode="auto">
          <a:xfrm>
            <a:off x="76200" y="2808756"/>
            <a:ext cx="712450" cy="31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altLang="en-US" sz="1600" smtClean="0">
                <a:latin typeface="Arial" charset="0"/>
                <a:ea typeface="Arial" charset="0"/>
                <a:cs typeface="Arial" charset="0"/>
              </a:rPr>
              <a:t>Arad</a:t>
            </a:r>
            <a:endParaRPr lang="en-US" altLang="en-US" sz="16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 bwMode="auto">
          <a:xfrm>
            <a:off x="1857374" y="2972051"/>
            <a:ext cx="712450" cy="31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altLang="en-US" sz="1600" dirty="0" smtClean="0">
                <a:latin typeface="Arial" charset="0"/>
                <a:ea typeface="Arial" charset="0"/>
                <a:cs typeface="Arial" charset="0"/>
              </a:rPr>
              <a:t>Sibiu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 bwMode="auto">
          <a:xfrm>
            <a:off x="3253106" y="3038563"/>
            <a:ext cx="952978" cy="31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altLang="en-US" sz="1600" smtClean="0">
                <a:latin typeface="Arial" charset="0"/>
                <a:ea typeface="Arial" charset="0"/>
                <a:cs typeface="Arial" charset="0"/>
              </a:rPr>
              <a:t>Fagaras</a:t>
            </a:r>
            <a:endParaRPr lang="en-US" altLang="en-US" sz="16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 bwMode="auto">
          <a:xfrm>
            <a:off x="840306" y="3810580"/>
            <a:ext cx="1622715" cy="31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altLang="en-US" sz="1600" dirty="0" err="1" smtClean="0">
                <a:latin typeface="Arial" charset="0"/>
                <a:ea typeface="Arial" charset="0"/>
                <a:cs typeface="Arial" charset="0"/>
              </a:rPr>
              <a:t>Rimnicu</a:t>
            </a:r>
            <a:r>
              <a:rPr lang="en-US" alt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en-US" sz="1600" dirty="0" err="1" smtClean="0">
                <a:latin typeface="Arial" charset="0"/>
                <a:ea typeface="Arial" charset="0"/>
                <a:cs typeface="Arial" charset="0"/>
              </a:rPr>
              <a:t>Vilcea</a:t>
            </a:r>
            <a:endParaRPr lang="en-US" altLang="en-US" sz="16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 bwMode="auto">
          <a:xfrm>
            <a:off x="3145305" y="4577863"/>
            <a:ext cx="952978" cy="31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altLang="en-US" sz="1600" smtClean="0">
                <a:latin typeface="Arial" charset="0"/>
                <a:ea typeface="Arial" charset="0"/>
                <a:cs typeface="Arial" charset="0"/>
              </a:rPr>
              <a:t>Pitesti</a:t>
            </a:r>
            <a:endParaRPr lang="en-US" altLang="en-US" sz="16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 bwMode="auto">
          <a:xfrm>
            <a:off x="3946186" y="5052627"/>
            <a:ext cx="1371600" cy="31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altLang="en-US" sz="1600" smtClean="0">
                <a:latin typeface="Arial" charset="0"/>
                <a:ea typeface="Arial" charset="0"/>
                <a:cs typeface="Arial" charset="0"/>
              </a:rPr>
              <a:t>Bucharest</a:t>
            </a:r>
            <a:endParaRPr lang="en-US" altLang="en-US" sz="16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 bwMode="auto">
          <a:xfrm>
            <a:off x="1170576" y="2854393"/>
            <a:ext cx="657472" cy="31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altLang="en-US" sz="1600" dirty="0" smtClean="0">
                <a:latin typeface="Arial" charset="0"/>
                <a:ea typeface="Arial" charset="0"/>
                <a:cs typeface="Arial" charset="0"/>
              </a:rPr>
              <a:t>140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 bwMode="auto">
          <a:xfrm>
            <a:off x="2583415" y="3154960"/>
            <a:ext cx="657472" cy="31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altLang="en-US" sz="1600" dirty="0" smtClean="0">
                <a:latin typeface="Arial" charset="0"/>
                <a:ea typeface="Arial" charset="0"/>
                <a:cs typeface="Arial" charset="0"/>
              </a:rPr>
              <a:t>99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 bwMode="auto">
          <a:xfrm>
            <a:off x="1892077" y="3549569"/>
            <a:ext cx="657472" cy="31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altLang="en-US" sz="1600" dirty="0" smtClean="0">
                <a:latin typeface="Arial" charset="0"/>
                <a:ea typeface="Arial" charset="0"/>
                <a:cs typeface="Arial" charset="0"/>
              </a:rPr>
              <a:t>80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 bwMode="auto">
          <a:xfrm>
            <a:off x="2724119" y="4264815"/>
            <a:ext cx="657472" cy="31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altLang="en-US" sz="1600" dirty="0" smtClean="0">
                <a:latin typeface="Arial" charset="0"/>
                <a:ea typeface="Arial" charset="0"/>
                <a:cs typeface="Arial" charset="0"/>
              </a:rPr>
              <a:t>97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 bwMode="auto">
          <a:xfrm>
            <a:off x="3745914" y="4757954"/>
            <a:ext cx="657472" cy="31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altLang="en-US" sz="1600" dirty="0" smtClean="0">
                <a:latin typeface="Arial" charset="0"/>
                <a:ea typeface="Arial" charset="0"/>
                <a:cs typeface="Arial" charset="0"/>
              </a:rPr>
              <a:t>101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 bwMode="auto">
          <a:xfrm>
            <a:off x="3863175" y="3871258"/>
            <a:ext cx="657472" cy="31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altLang="en-US" sz="1600" smtClean="0">
                <a:latin typeface="Arial" charset="0"/>
                <a:ea typeface="Arial" charset="0"/>
                <a:cs typeface="Arial" charset="0"/>
              </a:rPr>
              <a:t>211</a:t>
            </a:r>
            <a:endParaRPr lang="en-US" altLang="en-US" sz="16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6534200" y="3124200"/>
            <a:ext cx="920716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Arad</a:t>
            </a:r>
            <a:endParaRPr lang="en-US" sz="140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5613484" y="4638471"/>
            <a:ext cx="920716" cy="4570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Fagaras</a:t>
            </a:r>
            <a:endParaRPr lang="en-US" sz="14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6534200" y="3796919"/>
            <a:ext cx="920716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Sibiu</a:t>
            </a:r>
            <a:endParaRPr lang="en-US" sz="14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7535515" y="4638470"/>
            <a:ext cx="920716" cy="4570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Rimnicu</a:t>
            </a:r>
            <a:r>
              <a:rPr lang="en-US" sz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Vilcea</a:t>
            </a:r>
            <a:endParaRPr lang="en-US" sz="12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5613484" y="5317652"/>
            <a:ext cx="920716" cy="4570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Bucharest</a:t>
            </a:r>
            <a:endParaRPr lang="en-US" sz="11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7535515" y="5295351"/>
            <a:ext cx="920716" cy="4570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Pitesti</a:t>
            </a:r>
            <a:endParaRPr lang="en-US" sz="14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6994558" y="3581400"/>
            <a:ext cx="0" cy="2155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6073842" y="4254119"/>
            <a:ext cx="920716" cy="3843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994558" y="4254119"/>
            <a:ext cx="1001315" cy="3843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073842" y="5095532"/>
            <a:ext cx="0" cy="222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995873" y="5095531"/>
            <a:ext cx="0" cy="1998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7535515" y="5981151"/>
            <a:ext cx="920716" cy="4570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Bucharest</a:t>
            </a:r>
            <a:endParaRPr lang="en-US" sz="11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7995873" y="5752412"/>
            <a:ext cx="0" cy="2287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1543330" y="2711345"/>
            <a:ext cx="1517544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en-US" b="1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140</a:t>
            </a:r>
            <a:r>
              <a:rPr lang="en-US" altLang="en-US" b="1" dirty="0" smtClean="0">
                <a:latin typeface="Arial" charset="0"/>
                <a:ea typeface="Arial" charset="0"/>
                <a:cs typeface="Arial" charset="0"/>
              </a:rPr>
              <a:t>+</a:t>
            </a:r>
            <a:r>
              <a:rPr lang="en-US" altLang="en-US" b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253</a:t>
            </a:r>
            <a:r>
              <a:rPr lang="en-US" altLang="en-US" b="1" dirty="0" smtClean="0">
                <a:latin typeface="Arial" charset="0"/>
                <a:ea typeface="Arial" charset="0"/>
                <a:cs typeface="Arial" charset="0"/>
              </a:rPr>
              <a:t>=393</a:t>
            </a:r>
            <a:endParaRPr lang="en-US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566334" y="2816091"/>
            <a:ext cx="173670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en-US" b="1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239</a:t>
            </a:r>
            <a:r>
              <a:rPr lang="en-US" altLang="en-US" b="1" dirty="0" smtClean="0">
                <a:latin typeface="Arial" charset="0"/>
                <a:ea typeface="Arial" charset="0"/>
                <a:cs typeface="Arial" charset="0"/>
              </a:rPr>
              <a:t>+</a:t>
            </a:r>
            <a:r>
              <a:rPr lang="en-US" altLang="en-US" b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176</a:t>
            </a:r>
            <a:r>
              <a:rPr lang="en-US" altLang="en-US" b="1" dirty="0" smtClean="0">
                <a:latin typeface="Arial" charset="0"/>
                <a:ea typeface="Arial" charset="0"/>
                <a:cs typeface="Arial" charset="0"/>
              </a:rPr>
              <a:t>=415</a:t>
            </a:r>
            <a:endParaRPr lang="en-US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360122" y="4134293"/>
            <a:ext cx="1423467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b="1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220</a:t>
            </a:r>
            <a:r>
              <a:rPr lang="en-US" altLang="en-US" b="1" dirty="0" smtClean="0">
                <a:latin typeface="Arial" charset="0"/>
                <a:ea typeface="Arial" charset="0"/>
                <a:cs typeface="Arial" charset="0"/>
              </a:rPr>
              <a:t>+</a:t>
            </a:r>
            <a:r>
              <a:rPr lang="en-US" altLang="en-US" b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193</a:t>
            </a:r>
            <a:r>
              <a:rPr lang="en-US" altLang="en-US" b="1" dirty="0" smtClean="0">
                <a:latin typeface="Arial" charset="0"/>
                <a:ea typeface="Arial" charset="0"/>
                <a:cs typeface="Arial" charset="0"/>
              </a:rPr>
              <a:t>=413</a:t>
            </a:r>
            <a:endParaRPr lang="en-US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640065" y="4620729"/>
            <a:ext cx="1620699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en-US" b="1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317</a:t>
            </a:r>
            <a:r>
              <a:rPr lang="en-US" altLang="en-US" b="1" dirty="0" smtClean="0">
                <a:latin typeface="Arial" charset="0"/>
                <a:ea typeface="Arial" charset="0"/>
                <a:cs typeface="Arial" charset="0"/>
              </a:rPr>
              <a:t>+</a:t>
            </a:r>
            <a:r>
              <a:rPr lang="en-US" altLang="en-US" b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100</a:t>
            </a:r>
            <a:r>
              <a:rPr lang="en-US" altLang="en-US" b="1" dirty="0" smtClean="0">
                <a:latin typeface="Arial" charset="0"/>
                <a:ea typeface="Arial" charset="0"/>
                <a:cs typeface="Arial" charset="0"/>
              </a:rPr>
              <a:t>=417</a:t>
            </a:r>
            <a:endParaRPr lang="en-US" altLang="en-US" b="1" dirty="0"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>
                <a:spLocks noChangeArrowheads="1"/>
              </p:cNvSpPr>
              <p:nvPr/>
            </p:nvSpPr>
            <p:spPr bwMode="auto">
              <a:xfrm>
                <a:off x="7883433" y="4173106"/>
                <a:ext cx="126041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𝑓</m:t>
                      </m:r>
                      <m:r>
                        <a:rPr lang="en-US" sz="160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(</m:t>
                      </m:r>
                      <m:r>
                        <a:rPr lang="en-US" sz="160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𝑛</m:t>
                      </m:r>
                      <m:r>
                        <a:rPr lang="en-US" sz="160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)=413</m:t>
                      </m:r>
                    </m:oMath>
                  </m:oMathPara>
                </a14:m>
                <a:endParaRPr lang="en-US" sz="16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83433" y="4173106"/>
                <a:ext cx="1260410" cy="338554"/>
              </a:xfrm>
              <a:prstGeom prst="rect">
                <a:avLst/>
              </a:prstGeom>
              <a:blipFill rotWithShape="0">
                <a:blip r:embed="rId5"/>
                <a:stretch>
                  <a:fillRect b="-1454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Rectangle 134"/>
          <p:cNvSpPr/>
          <p:nvPr/>
        </p:nvSpPr>
        <p:spPr>
          <a:xfrm>
            <a:off x="121636" y="2452040"/>
            <a:ext cx="5241586" cy="4329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6" name="Group 135"/>
          <p:cNvGrpSpPr/>
          <p:nvPr/>
        </p:nvGrpSpPr>
        <p:grpSpPr>
          <a:xfrm>
            <a:off x="74136" y="2578242"/>
            <a:ext cx="5245925" cy="2789934"/>
            <a:chOff x="-84513" y="3830595"/>
            <a:chExt cx="5245925" cy="2789934"/>
          </a:xfrm>
        </p:grpSpPr>
        <p:sp>
          <p:nvSpPr>
            <p:cNvPr id="137" name="Title 1"/>
            <p:cNvSpPr txBox="1">
              <a:spLocks/>
            </p:cNvSpPr>
            <p:nvPr/>
          </p:nvSpPr>
          <p:spPr bwMode="auto">
            <a:xfrm>
              <a:off x="3789812" y="6301744"/>
              <a:ext cx="1371600" cy="318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US" altLang="en-US" sz="1600" dirty="0" smtClean="0">
                  <a:latin typeface="Arial" charset="0"/>
                  <a:ea typeface="Arial" charset="0"/>
                  <a:cs typeface="Arial" charset="0"/>
                </a:rPr>
                <a:t>Bucharest</a:t>
              </a: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536497" y="4125826"/>
              <a:ext cx="182880" cy="1828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1983371" y="4556458"/>
              <a:ext cx="182880" cy="1828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3219204" y="4639660"/>
              <a:ext cx="182880" cy="1828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2300528" y="5140330"/>
              <a:ext cx="182880" cy="1828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3369641" y="5679732"/>
              <a:ext cx="182880" cy="1828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4344706" y="6133798"/>
              <a:ext cx="182880" cy="1828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4" name="Straight Connector 143"/>
            <p:cNvCxnSpPr/>
            <p:nvPr/>
          </p:nvCxnSpPr>
          <p:spPr>
            <a:xfrm>
              <a:off x="719377" y="4217266"/>
              <a:ext cx="1263994" cy="430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2166251" y="4647898"/>
              <a:ext cx="1052953" cy="832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H="1" flipV="1">
              <a:off x="2074811" y="4739338"/>
              <a:ext cx="317157" cy="4009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H="1" flipV="1">
              <a:off x="2483408" y="5231770"/>
              <a:ext cx="886233" cy="5394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H="1" flipV="1">
              <a:off x="3552521" y="5771172"/>
              <a:ext cx="792185" cy="4540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H="1" flipV="1">
              <a:off x="3310644" y="4822540"/>
              <a:ext cx="1125502" cy="13112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itle 1"/>
            <p:cNvSpPr txBox="1">
              <a:spLocks/>
            </p:cNvSpPr>
            <p:nvPr/>
          </p:nvSpPr>
          <p:spPr bwMode="auto">
            <a:xfrm>
              <a:off x="-84513" y="4057873"/>
              <a:ext cx="712450" cy="318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US" altLang="en-US" sz="1600" dirty="0" smtClean="0">
                  <a:latin typeface="Arial" charset="0"/>
                  <a:ea typeface="Arial" charset="0"/>
                  <a:cs typeface="Arial" charset="0"/>
                </a:rPr>
                <a:t>Arad</a:t>
              </a:r>
            </a:p>
          </p:txBody>
        </p:sp>
        <p:sp>
          <p:nvSpPr>
            <p:cNvPr id="151" name="Title 1"/>
            <p:cNvSpPr txBox="1">
              <a:spLocks/>
            </p:cNvSpPr>
            <p:nvPr/>
          </p:nvSpPr>
          <p:spPr bwMode="auto">
            <a:xfrm>
              <a:off x="1696661" y="4221168"/>
              <a:ext cx="712450" cy="318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US" altLang="en-US" sz="1600" dirty="0" smtClean="0">
                  <a:latin typeface="Arial" charset="0"/>
                  <a:ea typeface="Arial" charset="0"/>
                  <a:cs typeface="Arial" charset="0"/>
                </a:rPr>
                <a:t>Sibiu</a:t>
              </a:r>
            </a:p>
          </p:txBody>
        </p:sp>
        <p:sp>
          <p:nvSpPr>
            <p:cNvPr id="152" name="Title 1"/>
            <p:cNvSpPr txBox="1">
              <a:spLocks/>
            </p:cNvSpPr>
            <p:nvPr/>
          </p:nvSpPr>
          <p:spPr bwMode="auto">
            <a:xfrm>
              <a:off x="3092393" y="4287680"/>
              <a:ext cx="952978" cy="318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US" altLang="en-US" sz="1600" smtClean="0">
                  <a:latin typeface="Arial" charset="0"/>
                  <a:ea typeface="Arial" charset="0"/>
                  <a:cs typeface="Arial" charset="0"/>
                </a:rPr>
                <a:t>Fagaras</a:t>
              </a:r>
              <a:endParaRPr lang="en-US" altLang="en-US" sz="1600" dirty="0" smtClean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53" name="Title 1"/>
            <p:cNvSpPr txBox="1">
              <a:spLocks/>
            </p:cNvSpPr>
            <p:nvPr/>
          </p:nvSpPr>
          <p:spPr bwMode="auto">
            <a:xfrm>
              <a:off x="735149" y="5047824"/>
              <a:ext cx="1622715" cy="318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US" altLang="en-US" sz="1600" dirty="0" err="1" smtClean="0">
                  <a:latin typeface="Arial" charset="0"/>
                  <a:ea typeface="Arial" charset="0"/>
                  <a:cs typeface="Arial" charset="0"/>
                </a:rPr>
                <a:t>Rimnicu</a:t>
              </a:r>
              <a:r>
                <a:rPr lang="en-US" altLang="en-US" sz="1600" dirty="0" smtClean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altLang="en-US" sz="1600" dirty="0" err="1" smtClean="0">
                  <a:latin typeface="Arial" charset="0"/>
                  <a:ea typeface="Arial" charset="0"/>
                  <a:cs typeface="Arial" charset="0"/>
                </a:rPr>
                <a:t>Vilcea</a:t>
              </a:r>
              <a:endParaRPr lang="en-US" altLang="en-US" sz="1600" dirty="0" smtClean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54" name="Title 1"/>
            <p:cNvSpPr txBox="1">
              <a:spLocks/>
            </p:cNvSpPr>
            <p:nvPr/>
          </p:nvSpPr>
          <p:spPr bwMode="auto">
            <a:xfrm>
              <a:off x="2984592" y="5826980"/>
              <a:ext cx="952978" cy="318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US" altLang="en-US" sz="1600" smtClean="0">
                  <a:latin typeface="Arial" charset="0"/>
                  <a:ea typeface="Arial" charset="0"/>
                  <a:cs typeface="Arial" charset="0"/>
                </a:rPr>
                <a:t>Pitesti</a:t>
              </a:r>
              <a:endParaRPr lang="en-US" altLang="en-US" sz="1600" dirty="0" smtClean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55" name="Title 1"/>
            <p:cNvSpPr txBox="1">
              <a:spLocks/>
            </p:cNvSpPr>
            <p:nvPr/>
          </p:nvSpPr>
          <p:spPr bwMode="auto">
            <a:xfrm>
              <a:off x="1009863" y="4103510"/>
              <a:ext cx="657472" cy="318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US" altLang="en-US" sz="1600" dirty="0" smtClean="0">
                  <a:latin typeface="Arial" charset="0"/>
                  <a:ea typeface="Arial" charset="0"/>
                  <a:cs typeface="Arial" charset="0"/>
                </a:rPr>
                <a:t>140</a:t>
              </a:r>
            </a:p>
          </p:txBody>
        </p:sp>
        <p:sp>
          <p:nvSpPr>
            <p:cNvPr id="156" name="Title 1"/>
            <p:cNvSpPr txBox="1">
              <a:spLocks/>
            </p:cNvSpPr>
            <p:nvPr/>
          </p:nvSpPr>
          <p:spPr bwMode="auto">
            <a:xfrm>
              <a:off x="2422702" y="4404077"/>
              <a:ext cx="657472" cy="318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US" altLang="en-US" sz="1600" dirty="0" smtClean="0">
                  <a:latin typeface="Arial" charset="0"/>
                  <a:ea typeface="Arial" charset="0"/>
                  <a:cs typeface="Arial" charset="0"/>
                </a:rPr>
                <a:t>99</a:t>
              </a:r>
            </a:p>
          </p:txBody>
        </p:sp>
        <p:sp>
          <p:nvSpPr>
            <p:cNvPr id="157" name="Title 1"/>
            <p:cNvSpPr txBox="1">
              <a:spLocks/>
            </p:cNvSpPr>
            <p:nvPr/>
          </p:nvSpPr>
          <p:spPr bwMode="auto">
            <a:xfrm>
              <a:off x="1731364" y="4798686"/>
              <a:ext cx="657472" cy="318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US" altLang="en-US" sz="1600" dirty="0" smtClean="0">
                  <a:latin typeface="Arial" charset="0"/>
                  <a:ea typeface="Arial" charset="0"/>
                  <a:cs typeface="Arial" charset="0"/>
                </a:rPr>
                <a:t>80</a:t>
              </a:r>
            </a:p>
          </p:txBody>
        </p:sp>
        <p:sp>
          <p:nvSpPr>
            <p:cNvPr id="158" name="Title 1"/>
            <p:cNvSpPr txBox="1">
              <a:spLocks/>
            </p:cNvSpPr>
            <p:nvPr/>
          </p:nvSpPr>
          <p:spPr bwMode="auto">
            <a:xfrm>
              <a:off x="2563406" y="5513932"/>
              <a:ext cx="657472" cy="318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US" altLang="en-US" sz="1600" dirty="0" smtClean="0">
                  <a:latin typeface="Arial" charset="0"/>
                  <a:ea typeface="Arial" charset="0"/>
                  <a:cs typeface="Arial" charset="0"/>
                </a:rPr>
                <a:t>97</a:t>
              </a:r>
            </a:p>
          </p:txBody>
        </p:sp>
        <p:sp>
          <p:nvSpPr>
            <p:cNvPr id="159" name="Title 1"/>
            <p:cNvSpPr txBox="1">
              <a:spLocks/>
            </p:cNvSpPr>
            <p:nvPr/>
          </p:nvSpPr>
          <p:spPr bwMode="auto">
            <a:xfrm>
              <a:off x="3585201" y="6007071"/>
              <a:ext cx="657472" cy="318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US" altLang="en-US" sz="1600" dirty="0" smtClean="0">
                  <a:latin typeface="Arial" charset="0"/>
                  <a:ea typeface="Arial" charset="0"/>
                  <a:cs typeface="Arial" charset="0"/>
                </a:rPr>
                <a:t>101</a:t>
              </a:r>
            </a:p>
          </p:txBody>
        </p:sp>
        <p:sp>
          <p:nvSpPr>
            <p:cNvPr id="160" name="Title 1"/>
            <p:cNvSpPr txBox="1">
              <a:spLocks/>
            </p:cNvSpPr>
            <p:nvPr/>
          </p:nvSpPr>
          <p:spPr bwMode="auto">
            <a:xfrm>
              <a:off x="3702462" y="5120375"/>
              <a:ext cx="657472" cy="318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US" altLang="en-US" sz="1600" smtClean="0">
                  <a:latin typeface="Arial" charset="0"/>
                  <a:ea typeface="Arial" charset="0"/>
                  <a:cs typeface="Arial" charset="0"/>
                </a:rPr>
                <a:t>211</a:t>
              </a:r>
              <a:endParaRPr lang="en-US" altLang="en-US" sz="1600" dirty="0" smtClean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61" name="Title 1"/>
            <p:cNvSpPr txBox="1">
              <a:spLocks/>
            </p:cNvSpPr>
            <p:nvPr/>
          </p:nvSpPr>
          <p:spPr bwMode="auto">
            <a:xfrm>
              <a:off x="2229657" y="6155091"/>
              <a:ext cx="657472" cy="318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US" altLang="en-US" b="1" dirty="0" smtClean="0">
                  <a:latin typeface="Arial" charset="0"/>
                  <a:ea typeface="Arial" charset="0"/>
                  <a:cs typeface="Arial" charset="0"/>
                </a:rPr>
                <a:t>418</a:t>
              </a:r>
            </a:p>
          </p:txBody>
        </p:sp>
        <p:sp>
          <p:nvSpPr>
            <p:cNvPr id="162" name="Title 1"/>
            <p:cNvSpPr txBox="1">
              <a:spLocks/>
            </p:cNvSpPr>
            <p:nvPr/>
          </p:nvSpPr>
          <p:spPr bwMode="auto">
            <a:xfrm>
              <a:off x="4333251" y="4869543"/>
              <a:ext cx="657472" cy="318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US" alt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450</a:t>
              </a:r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395416" y="4497859"/>
              <a:ext cx="3212757" cy="2001828"/>
            </a:xfrm>
            <a:custGeom>
              <a:avLst/>
              <a:gdLst>
                <a:gd name="connsiteX0" fmla="*/ 0 w 3212757"/>
                <a:gd name="connsiteY0" fmla="*/ 0 h 2001828"/>
                <a:gd name="connsiteX1" fmla="*/ 123568 w 3212757"/>
                <a:gd name="connsiteY1" fmla="*/ 49427 h 2001828"/>
                <a:gd name="connsiteX2" fmla="*/ 234779 w 3212757"/>
                <a:gd name="connsiteY2" fmla="*/ 61784 h 2001828"/>
                <a:gd name="connsiteX3" fmla="*/ 296562 w 3212757"/>
                <a:gd name="connsiteY3" fmla="*/ 98855 h 2001828"/>
                <a:gd name="connsiteX4" fmla="*/ 444843 w 3212757"/>
                <a:gd name="connsiteY4" fmla="*/ 148282 h 2001828"/>
                <a:gd name="connsiteX5" fmla="*/ 543698 w 3212757"/>
                <a:gd name="connsiteY5" fmla="*/ 197709 h 2001828"/>
                <a:gd name="connsiteX6" fmla="*/ 642552 w 3212757"/>
                <a:gd name="connsiteY6" fmla="*/ 234779 h 2001828"/>
                <a:gd name="connsiteX7" fmla="*/ 679622 w 3212757"/>
                <a:gd name="connsiteY7" fmla="*/ 259492 h 2001828"/>
                <a:gd name="connsiteX8" fmla="*/ 766119 w 3212757"/>
                <a:gd name="connsiteY8" fmla="*/ 271849 h 2001828"/>
                <a:gd name="connsiteX9" fmla="*/ 852616 w 3212757"/>
                <a:gd name="connsiteY9" fmla="*/ 296563 h 2001828"/>
                <a:gd name="connsiteX10" fmla="*/ 889687 w 3212757"/>
                <a:gd name="connsiteY10" fmla="*/ 321276 h 2001828"/>
                <a:gd name="connsiteX11" fmla="*/ 1000898 w 3212757"/>
                <a:gd name="connsiteY11" fmla="*/ 383060 h 2001828"/>
                <a:gd name="connsiteX12" fmla="*/ 1112108 w 3212757"/>
                <a:gd name="connsiteY12" fmla="*/ 481914 h 2001828"/>
                <a:gd name="connsiteX13" fmla="*/ 1173892 w 3212757"/>
                <a:gd name="connsiteY13" fmla="*/ 556055 h 2001828"/>
                <a:gd name="connsiteX14" fmla="*/ 1248033 w 3212757"/>
                <a:gd name="connsiteY14" fmla="*/ 654909 h 2001828"/>
                <a:gd name="connsiteX15" fmla="*/ 1285103 w 3212757"/>
                <a:gd name="connsiteY15" fmla="*/ 691979 h 2001828"/>
                <a:gd name="connsiteX16" fmla="*/ 1309816 w 3212757"/>
                <a:gd name="connsiteY16" fmla="*/ 729049 h 2001828"/>
                <a:gd name="connsiteX17" fmla="*/ 1346887 w 3212757"/>
                <a:gd name="connsiteY17" fmla="*/ 778476 h 2001828"/>
                <a:gd name="connsiteX18" fmla="*/ 1383957 w 3212757"/>
                <a:gd name="connsiteY18" fmla="*/ 815546 h 2001828"/>
                <a:gd name="connsiteX19" fmla="*/ 1421027 w 3212757"/>
                <a:gd name="connsiteY19" fmla="*/ 864973 h 2001828"/>
                <a:gd name="connsiteX20" fmla="*/ 1507525 w 3212757"/>
                <a:gd name="connsiteY20" fmla="*/ 951471 h 2001828"/>
                <a:gd name="connsiteX21" fmla="*/ 1532238 w 3212757"/>
                <a:gd name="connsiteY21" fmla="*/ 988541 h 2001828"/>
                <a:gd name="connsiteX22" fmla="*/ 1581665 w 3212757"/>
                <a:gd name="connsiteY22" fmla="*/ 1013255 h 2001828"/>
                <a:gd name="connsiteX23" fmla="*/ 1655806 w 3212757"/>
                <a:gd name="connsiteY23" fmla="*/ 1087395 h 2001828"/>
                <a:gd name="connsiteX24" fmla="*/ 1754660 w 3212757"/>
                <a:gd name="connsiteY24" fmla="*/ 1161536 h 2001828"/>
                <a:gd name="connsiteX25" fmla="*/ 1841157 w 3212757"/>
                <a:gd name="connsiteY25" fmla="*/ 1235676 h 2001828"/>
                <a:gd name="connsiteX26" fmla="*/ 1878227 w 3212757"/>
                <a:gd name="connsiteY26" fmla="*/ 1272746 h 2001828"/>
                <a:gd name="connsiteX27" fmla="*/ 1915298 w 3212757"/>
                <a:gd name="connsiteY27" fmla="*/ 1297460 h 2001828"/>
                <a:gd name="connsiteX28" fmla="*/ 2038865 w 3212757"/>
                <a:gd name="connsiteY28" fmla="*/ 1396314 h 2001828"/>
                <a:gd name="connsiteX29" fmla="*/ 2100649 w 3212757"/>
                <a:gd name="connsiteY29" fmla="*/ 1433384 h 2001828"/>
                <a:gd name="connsiteX30" fmla="*/ 2150076 w 3212757"/>
                <a:gd name="connsiteY30" fmla="*/ 1470455 h 2001828"/>
                <a:gd name="connsiteX31" fmla="*/ 2224216 w 3212757"/>
                <a:gd name="connsiteY31" fmla="*/ 1519882 h 2001828"/>
                <a:gd name="connsiteX32" fmla="*/ 2273643 w 3212757"/>
                <a:gd name="connsiteY32" fmla="*/ 1569309 h 2001828"/>
                <a:gd name="connsiteX33" fmla="*/ 2397211 w 3212757"/>
                <a:gd name="connsiteY33" fmla="*/ 1643449 h 2001828"/>
                <a:gd name="connsiteX34" fmla="*/ 2434281 w 3212757"/>
                <a:gd name="connsiteY34" fmla="*/ 1668163 h 2001828"/>
                <a:gd name="connsiteX35" fmla="*/ 2483708 w 3212757"/>
                <a:gd name="connsiteY35" fmla="*/ 1692876 h 2001828"/>
                <a:gd name="connsiteX36" fmla="*/ 2582562 w 3212757"/>
                <a:gd name="connsiteY36" fmla="*/ 1754660 h 2001828"/>
                <a:gd name="connsiteX37" fmla="*/ 2631989 w 3212757"/>
                <a:gd name="connsiteY37" fmla="*/ 1779373 h 2001828"/>
                <a:gd name="connsiteX38" fmla="*/ 2730843 w 3212757"/>
                <a:gd name="connsiteY38" fmla="*/ 1841157 h 2001828"/>
                <a:gd name="connsiteX39" fmla="*/ 2767914 w 3212757"/>
                <a:gd name="connsiteY39" fmla="*/ 1853514 h 2001828"/>
                <a:gd name="connsiteX40" fmla="*/ 2817341 w 3212757"/>
                <a:gd name="connsiteY40" fmla="*/ 1865871 h 2001828"/>
                <a:gd name="connsiteX41" fmla="*/ 2916195 w 3212757"/>
                <a:gd name="connsiteY41" fmla="*/ 1915298 h 2001828"/>
                <a:gd name="connsiteX42" fmla="*/ 3002692 w 3212757"/>
                <a:gd name="connsiteY42" fmla="*/ 1940011 h 2001828"/>
                <a:gd name="connsiteX43" fmla="*/ 3052119 w 3212757"/>
                <a:gd name="connsiteY43" fmla="*/ 1952368 h 2001828"/>
                <a:gd name="connsiteX44" fmla="*/ 3126260 w 3212757"/>
                <a:gd name="connsiteY44" fmla="*/ 1977082 h 2001828"/>
                <a:gd name="connsiteX45" fmla="*/ 3163330 w 3212757"/>
                <a:gd name="connsiteY45" fmla="*/ 1989438 h 2001828"/>
                <a:gd name="connsiteX46" fmla="*/ 3212757 w 3212757"/>
                <a:gd name="connsiteY46" fmla="*/ 2001795 h 200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212757" h="2001828">
                  <a:moveTo>
                    <a:pt x="0" y="0"/>
                  </a:moveTo>
                  <a:cubicBezTo>
                    <a:pt x="35711" y="17856"/>
                    <a:pt x="84300" y="45064"/>
                    <a:pt x="123568" y="49427"/>
                  </a:cubicBezTo>
                  <a:lnTo>
                    <a:pt x="234779" y="61784"/>
                  </a:lnTo>
                  <a:cubicBezTo>
                    <a:pt x="255373" y="74141"/>
                    <a:pt x="274698" y="88917"/>
                    <a:pt x="296562" y="98855"/>
                  </a:cubicBezTo>
                  <a:cubicBezTo>
                    <a:pt x="296574" y="98861"/>
                    <a:pt x="444831" y="148275"/>
                    <a:pt x="444843" y="148282"/>
                  </a:cubicBezTo>
                  <a:cubicBezTo>
                    <a:pt x="579107" y="228839"/>
                    <a:pt x="450591" y="157807"/>
                    <a:pt x="543698" y="197709"/>
                  </a:cubicBezTo>
                  <a:cubicBezTo>
                    <a:pt x="634162" y="236479"/>
                    <a:pt x="551425" y="211997"/>
                    <a:pt x="642552" y="234779"/>
                  </a:cubicBezTo>
                  <a:cubicBezTo>
                    <a:pt x="654909" y="243017"/>
                    <a:pt x="665398" y="255225"/>
                    <a:pt x="679622" y="259492"/>
                  </a:cubicBezTo>
                  <a:cubicBezTo>
                    <a:pt x="707519" y="267861"/>
                    <a:pt x="737464" y="266639"/>
                    <a:pt x="766119" y="271849"/>
                  </a:cubicBezTo>
                  <a:cubicBezTo>
                    <a:pt x="778563" y="274112"/>
                    <a:pt x="837490" y="289000"/>
                    <a:pt x="852616" y="296563"/>
                  </a:cubicBezTo>
                  <a:cubicBezTo>
                    <a:pt x="865899" y="303205"/>
                    <a:pt x="876404" y="314634"/>
                    <a:pt x="889687" y="321276"/>
                  </a:cubicBezTo>
                  <a:cubicBezTo>
                    <a:pt x="951838" y="352351"/>
                    <a:pt x="922981" y="305143"/>
                    <a:pt x="1000898" y="383060"/>
                  </a:cubicBezTo>
                  <a:cubicBezTo>
                    <a:pt x="1085539" y="467701"/>
                    <a:pt x="1045958" y="437813"/>
                    <a:pt x="1112108" y="481914"/>
                  </a:cubicBezTo>
                  <a:cubicBezTo>
                    <a:pt x="1178859" y="582038"/>
                    <a:pt x="1088262" y="451396"/>
                    <a:pt x="1173892" y="556055"/>
                  </a:cubicBezTo>
                  <a:cubicBezTo>
                    <a:pt x="1199975" y="587934"/>
                    <a:pt x="1218908" y="625784"/>
                    <a:pt x="1248033" y="654909"/>
                  </a:cubicBezTo>
                  <a:cubicBezTo>
                    <a:pt x="1260390" y="667266"/>
                    <a:pt x="1273916" y="678554"/>
                    <a:pt x="1285103" y="691979"/>
                  </a:cubicBezTo>
                  <a:cubicBezTo>
                    <a:pt x="1294610" y="703388"/>
                    <a:pt x="1301184" y="716964"/>
                    <a:pt x="1309816" y="729049"/>
                  </a:cubicBezTo>
                  <a:cubicBezTo>
                    <a:pt x="1321787" y="745808"/>
                    <a:pt x="1333484" y="762839"/>
                    <a:pt x="1346887" y="778476"/>
                  </a:cubicBezTo>
                  <a:cubicBezTo>
                    <a:pt x="1358260" y="791744"/>
                    <a:pt x="1372584" y="802278"/>
                    <a:pt x="1383957" y="815546"/>
                  </a:cubicBezTo>
                  <a:cubicBezTo>
                    <a:pt x="1397360" y="831183"/>
                    <a:pt x="1407174" y="849734"/>
                    <a:pt x="1421027" y="864973"/>
                  </a:cubicBezTo>
                  <a:cubicBezTo>
                    <a:pt x="1448456" y="895144"/>
                    <a:pt x="1480248" y="921163"/>
                    <a:pt x="1507525" y="951471"/>
                  </a:cubicBezTo>
                  <a:cubicBezTo>
                    <a:pt x="1517460" y="962510"/>
                    <a:pt x="1520829" y="979034"/>
                    <a:pt x="1532238" y="988541"/>
                  </a:cubicBezTo>
                  <a:cubicBezTo>
                    <a:pt x="1546389" y="1000334"/>
                    <a:pt x="1567281" y="1001748"/>
                    <a:pt x="1581665" y="1013255"/>
                  </a:cubicBezTo>
                  <a:cubicBezTo>
                    <a:pt x="1608957" y="1035088"/>
                    <a:pt x="1628515" y="1065562"/>
                    <a:pt x="1655806" y="1087395"/>
                  </a:cubicBezTo>
                  <a:cubicBezTo>
                    <a:pt x="1729186" y="1146100"/>
                    <a:pt x="1695645" y="1122192"/>
                    <a:pt x="1754660" y="1161536"/>
                  </a:cubicBezTo>
                  <a:cubicBezTo>
                    <a:pt x="1801911" y="1232413"/>
                    <a:pt x="1751735" y="1168610"/>
                    <a:pt x="1841157" y="1235676"/>
                  </a:cubicBezTo>
                  <a:cubicBezTo>
                    <a:pt x="1855137" y="1246161"/>
                    <a:pt x="1864802" y="1261559"/>
                    <a:pt x="1878227" y="1272746"/>
                  </a:cubicBezTo>
                  <a:cubicBezTo>
                    <a:pt x="1889636" y="1282254"/>
                    <a:pt x="1903527" y="1288405"/>
                    <a:pt x="1915298" y="1297460"/>
                  </a:cubicBezTo>
                  <a:cubicBezTo>
                    <a:pt x="1957107" y="1329621"/>
                    <a:pt x="1993634" y="1369176"/>
                    <a:pt x="2038865" y="1396314"/>
                  </a:cubicBezTo>
                  <a:cubicBezTo>
                    <a:pt x="2059460" y="1408671"/>
                    <a:pt x="2080665" y="1420062"/>
                    <a:pt x="2100649" y="1433384"/>
                  </a:cubicBezTo>
                  <a:cubicBezTo>
                    <a:pt x="2117785" y="1444808"/>
                    <a:pt x="2133204" y="1458645"/>
                    <a:pt x="2150076" y="1470455"/>
                  </a:cubicBezTo>
                  <a:cubicBezTo>
                    <a:pt x="2174409" y="1487488"/>
                    <a:pt x="2203214" y="1498880"/>
                    <a:pt x="2224216" y="1519882"/>
                  </a:cubicBezTo>
                  <a:cubicBezTo>
                    <a:pt x="2240692" y="1536358"/>
                    <a:pt x="2255952" y="1554146"/>
                    <a:pt x="2273643" y="1569309"/>
                  </a:cubicBezTo>
                  <a:cubicBezTo>
                    <a:pt x="2295350" y="1587915"/>
                    <a:pt x="2393957" y="1641497"/>
                    <a:pt x="2397211" y="1643449"/>
                  </a:cubicBezTo>
                  <a:cubicBezTo>
                    <a:pt x="2409946" y="1651090"/>
                    <a:pt x="2421387" y="1660795"/>
                    <a:pt x="2434281" y="1668163"/>
                  </a:cubicBezTo>
                  <a:cubicBezTo>
                    <a:pt x="2450274" y="1677302"/>
                    <a:pt x="2467797" y="1683595"/>
                    <a:pt x="2483708" y="1692876"/>
                  </a:cubicBezTo>
                  <a:cubicBezTo>
                    <a:pt x="2517273" y="1712455"/>
                    <a:pt x="2547806" y="1737283"/>
                    <a:pt x="2582562" y="1754660"/>
                  </a:cubicBezTo>
                  <a:cubicBezTo>
                    <a:pt x="2599038" y="1762898"/>
                    <a:pt x="2616369" y="1769610"/>
                    <a:pt x="2631989" y="1779373"/>
                  </a:cubicBezTo>
                  <a:cubicBezTo>
                    <a:pt x="2709404" y="1827757"/>
                    <a:pt x="2651143" y="1807000"/>
                    <a:pt x="2730843" y="1841157"/>
                  </a:cubicBezTo>
                  <a:cubicBezTo>
                    <a:pt x="2742815" y="1846288"/>
                    <a:pt x="2755390" y="1849936"/>
                    <a:pt x="2767914" y="1853514"/>
                  </a:cubicBezTo>
                  <a:cubicBezTo>
                    <a:pt x="2784243" y="1858180"/>
                    <a:pt x="2801665" y="1859339"/>
                    <a:pt x="2817341" y="1865871"/>
                  </a:cubicBezTo>
                  <a:cubicBezTo>
                    <a:pt x="2851348" y="1880041"/>
                    <a:pt x="2880454" y="1906363"/>
                    <a:pt x="2916195" y="1915298"/>
                  </a:cubicBezTo>
                  <a:cubicBezTo>
                    <a:pt x="3070713" y="1953928"/>
                    <a:pt x="2878602" y="1904557"/>
                    <a:pt x="3002692" y="1940011"/>
                  </a:cubicBezTo>
                  <a:cubicBezTo>
                    <a:pt x="3019021" y="1944676"/>
                    <a:pt x="3035852" y="1947488"/>
                    <a:pt x="3052119" y="1952368"/>
                  </a:cubicBezTo>
                  <a:cubicBezTo>
                    <a:pt x="3077071" y="1959854"/>
                    <a:pt x="3101546" y="1968844"/>
                    <a:pt x="3126260" y="1977082"/>
                  </a:cubicBezTo>
                  <a:lnTo>
                    <a:pt x="3163330" y="1989438"/>
                  </a:lnTo>
                  <a:cubicBezTo>
                    <a:pt x="3204309" y="2003098"/>
                    <a:pt x="3187374" y="2001795"/>
                    <a:pt x="3212757" y="200179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dash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864973" y="3830595"/>
              <a:ext cx="3867665" cy="1890583"/>
            </a:xfrm>
            <a:custGeom>
              <a:avLst/>
              <a:gdLst>
                <a:gd name="connsiteX0" fmla="*/ 0 w 3867665"/>
                <a:gd name="connsiteY0" fmla="*/ 0 h 1890583"/>
                <a:gd name="connsiteX1" fmla="*/ 778476 w 3867665"/>
                <a:gd name="connsiteY1" fmla="*/ 210064 h 1890583"/>
                <a:gd name="connsiteX2" fmla="*/ 840259 w 3867665"/>
                <a:gd name="connsiteY2" fmla="*/ 234778 h 1890583"/>
                <a:gd name="connsiteX3" fmla="*/ 902043 w 3867665"/>
                <a:gd name="connsiteY3" fmla="*/ 247135 h 1890583"/>
                <a:gd name="connsiteX4" fmla="*/ 1025611 w 3867665"/>
                <a:gd name="connsiteY4" fmla="*/ 284205 h 1890583"/>
                <a:gd name="connsiteX5" fmla="*/ 1112108 w 3867665"/>
                <a:gd name="connsiteY5" fmla="*/ 296562 h 1890583"/>
                <a:gd name="connsiteX6" fmla="*/ 1186249 w 3867665"/>
                <a:gd name="connsiteY6" fmla="*/ 308919 h 1890583"/>
                <a:gd name="connsiteX7" fmla="*/ 1346886 w 3867665"/>
                <a:gd name="connsiteY7" fmla="*/ 321275 h 1890583"/>
                <a:gd name="connsiteX8" fmla="*/ 1816443 w 3867665"/>
                <a:gd name="connsiteY8" fmla="*/ 345989 h 1890583"/>
                <a:gd name="connsiteX9" fmla="*/ 1952368 w 3867665"/>
                <a:gd name="connsiteY9" fmla="*/ 383059 h 1890583"/>
                <a:gd name="connsiteX10" fmla="*/ 1952368 w 3867665"/>
                <a:gd name="connsiteY10" fmla="*/ 383059 h 1890583"/>
                <a:gd name="connsiteX11" fmla="*/ 2051222 w 3867665"/>
                <a:gd name="connsiteY11" fmla="*/ 407773 h 1890583"/>
                <a:gd name="connsiteX12" fmla="*/ 2088292 w 3867665"/>
                <a:gd name="connsiteY12" fmla="*/ 420129 h 1890583"/>
                <a:gd name="connsiteX13" fmla="*/ 2187146 w 3867665"/>
                <a:gd name="connsiteY13" fmla="*/ 444843 h 1890583"/>
                <a:gd name="connsiteX14" fmla="*/ 2298357 w 3867665"/>
                <a:gd name="connsiteY14" fmla="*/ 481913 h 1890583"/>
                <a:gd name="connsiteX15" fmla="*/ 2335427 w 3867665"/>
                <a:gd name="connsiteY15" fmla="*/ 494270 h 1890583"/>
                <a:gd name="connsiteX16" fmla="*/ 2384854 w 3867665"/>
                <a:gd name="connsiteY16" fmla="*/ 506627 h 1890583"/>
                <a:gd name="connsiteX17" fmla="*/ 2458995 w 3867665"/>
                <a:gd name="connsiteY17" fmla="*/ 531340 h 1890583"/>
                <a:gd name="connsiteX18" fmla="*/ 2533135 w 3867665"/>
                <a:gd name="connsiteY18" fmla="*/ 556054 h 1890583"/>
                <a:gd name="connsiteX19" fmla="*/ 2570205 w 3867665"/>
                <a:gd name="connsiteY19" fmla="*/ 568410 h 1890583"/>
                <a:gd name="connsiteX20" fmla="*/ 2607276 w 3867665"/>
                <a:gd name="connsiteY20" fmla="*/ 580767 h 1890583"/>
                <a:gd name="connsiteX21" fmla="*/ 2656703 w 3867665"/>
                <a:gd name="connsiteY21" fmla="*/ 593124 h 1890583"/>
                <a:gd name="connsiteX22" fmla="*/ 2693773 w 3867665"/>
                <a:gd name="connsiteY22" fmla="*/ 617837 h 1890583"/>
                <a:gd name="connsiteX23" fmla="*/ 2780270 w 3867665"/>
                <a:gd name="connsiteY23" fmla="*/ 654908 h 1890583"/>
                <a:gd name="connsiteX24" fmla="*/ 2854411 w 3867665"/>
                <a:gd name="connsiteY24" fmla="*/ 704335 h 1890583"/>
                <a:gd name="connsiteX25" fmla="*/ 2891481 w 3867665"/>
                <a:gd name="connsiteY25" fmla="*/ 729048 h 1890583"/>
                <a:gd name="connsiteX26" fmla="*/ 2928551 w 3867665"/>
                <a:gd name="connsiteY26" fmla="*/ 753762 h 1890583"/>
                <a:gd name="connsiteX27" fmla="*/ 2965622 w 3867665"/>
                <a:gd name="connsiteY27" fmla="*/ 778475 h 1890583"/>
                <a:gd name="connsiteX28" fmla="*/ 3039762 w 3867665"/>
                <a:gd name="connsiteY28" fmla="*/ 840259 h 1890583"/>
                <a:gd name="connsiteX29" fmla="*/ 3089189 w 3867665"/>
                <a:gd name="connsiteY29" fmla="*/ 889686 h 1890583"/>
                <a:gd name="connsiteX30" fmla="*/ 3126259 w 3867665"/>
                <a:gd name="connsiteY30" fmla="*/ 914400 h 1890583"/>
                <a:gd name="connsiteX31" fmla="*/ 3200400 w 3867665"/>
                <a:gd name="connsiteY31" fmla="*/ 976183 h 1890583"/>
                <a:gd name="connsiteX32" fmla="*/ 3249827 w 3867665"/>
                <a:gd name="connsiteY32" fmla="*/ 1050324 h 1890583"/>
                <a:gd name="connsiteX33" fmla="*/ 3274541 w 3867665"/>
                <a:gd name="connsiteY33" fmla="*/ 1087394 h 1890583"/>
                <a:gd name="connsiteX34" fmla="*/ 3311611 w 3867665"/>
                <a:gd name="connsiteY34" fmla="*/ 1124464 h 1890583"/>
                <a:gd name="connsiteX35" fmla="*/ 3361038 w 3867665"/>
                <a:gd name="connsiteY35" fmla="*/ 1198605 h 1890583"/>
                <a:gd name="connsiteX36" fmla="*/ 3435178 w 3867665"/>
                <a:gd name="connsiteY36" fmla="*/ 1272746 h 1890583"/>
                <a:gd name="connsiteX37" fmla="*/ 3484605 w 3867665"/>
                <a:gd name="connsiteY37" fmla="*/ 1346886 h 1890583"/>
                <a:gd name="connsiteX38" fmla="*/ 3509319 w 3867665"/>
                <a:gd name="connsiteY38" fmla="*/ 1383956 h 1890583"/>
                <a:gd name="connsiteX39" fmla="*/ 3546389 w 3867665"/>
                <a:gd name="connsiteY39" fmla="*/ 1408670 h 1890583"/>
                <a:gd name="connsiteX40" fmla="*/ 3558746 w 3867665"/>
                <a:gd name="connsiteY40" fmla="*/ 1445740 h 1890583"/>
                <a:gd name="connsiteX41" fmla="*/ 3595816 w 3867665"/>
                <a:gd name="connsiteY41" fmla="*/ 1482810 h 1890583"/>
                <a:gd name="connsiteX42" fmla="*/ 3620530 w 3867665"/>
                <a:gd name="connsiteY42" fmla="*/ 1519881 h 1890583"/>
                <a:gd name="connsiteX43" fmla="*/ 3682313 w 3867665"/>
                <a:gd name="connsiteY43" fmla="*/ 1631091 h 1890583"/>
                <a:gd name="connsiteX44" fmla="*/ 3731741 w 3867665"/>
                <a:gd name="connsiteY44" fmla="*/ 1705232 h 1890583"/>
                <a:gd name="connsiteX45" fmla="*/ 3756454 w 3867665"/>
                <a:gd name="connsiteY45" fmla="*/ 1742302 h 1890583"/>
                <a:gd name="connsiteX46" fmla="*/ 3793524 w 3867665"/>
                <a:gd name="connsiteY46" fmla="*/ 1767016 h 1890583"/>
                <a:gd name="connsiteX47" fmla="*/ 3805881 w 3867665"/>
                <a:gd name="connsiteY47" fmla="*/ 1804086 h 1890583"/>
                <a:gd name="connsiteX48" fmla="*/ 3867665 w 3867665"/>
                <a:gd name="connsiteY48" fmla="*/ 1890583 h 1890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867665" h="1890583">
                  <a:moveTo>
                    <a:pt x="0" y="0"/>
                  </a:moveTo>
                  <a:lnTo>
                    <a:pt x="778476" y="210064"/>
                  </a:lnTo>
                  <a:cubicBezTo>
                    <a:pt x="799839" y="216033"/>
                    <a:pt x="819014" y="228404"/>
                    <a:pt x="840259" y="234778"/>
                  </a:cubicBezTo>
                  <a:cubicBezTo>
                    <a:pt x="860376" y="240813"/>
                    <a:pt x="881780" y="241609"/>
                    <a:pt x="902043" y="247135"/>
                  </a:cubicBezTo>
                  <a:cubicBezTo>
                    <a:pt x="966516" y="264718"/>
                    <a:pt x="967717" y="273679"/>
                    <a:pt x="1025611" y="284205"/>
                  </a:cubicBezTo>
                  <a:cubicBezTo>
                    <a:pt x="1054266" y="289415"/>
                    <a:pt x="1083322" y="292133"/>
                    <a:pt x="1112108" y="296562"/>
                  </a:cubicBezTo>
                  <a:cubicBezTo>
                    <a:pt x="1136871" y="300372"/>
                    <a:pt x="1161332" y="306296"/>
                    <a:pt x="1186249" y="308919"/>
                  </a:cubicBezTo>
                  <a:cubicBezTo>
                    <a:pt x="1239658" y="314541"/>
                    <a:pt x="1293301" y="317703"/>
                    <a:pt x="1346886" y="321275"/>
                  </a:cubicBezTo>
                  <a:cubicBezTo>
                    <a:pt x="1521327" y="332904"/>
                    <a:pt x="1637590" y="337472"/>
                    <a:pt x="1816443" y="345989"/>
                  </a:cubicBezTo>
                  <a:cubicBezTo>
                    <a:pt x="1903772" y="363455"/>
                    <a:pt x="1858302" y="351705"/>
                    <a:pt x="1952368" y="383059"/>
                  </a:cubicBezTo>
                  <a:lnTo>
                    <a:pt x="1952368" y="383059"/>
                  </a:lnTo>
                  <a:cubicBezTo>
                    <a:pt x="1985319" y="391297"/>
                    <a:pt x="2018999" y="397033"/>
                    <a:pt x="2051222" y="407773"/>
                  </a:cubicBezTo>
                  <a:cubicBezTo>
                    <a:pt x="2063579" y="411892"/>
                    <a:pt x="2075726" y="416702"/>
                    <a:pt x="2088292" y="420129"/>
                  </a:cubicBezTo>
                  <a:cubicBezTo>
                    <a:pt x="2121061" y="429066"/>
                    <a:pt x="2154923" y="434102"/>
                    <a:pt x="2187146" y="444843"/>
                  </a:cubicBezTo>
                  <a:lnTo>
                    <a:pt x="2298357" y="481913"/>
                  </a:lnTo>
                  <a:cubicBezTo>
                    <a:pt x="2310714" y="486032"/>
                    <a:pt x="2322791" y="491111"/>
                    <a:pt x="2335427" y="494270"/>
                  </a:cubicBezTo>
                  <a:cubicBezTo>
                    <a:pt x="2351903" y="498389"/>
                    <a:pt x="2368587" y="501747"/>
                    <a:pt x="2384854" y="506627"/>
                  </a:cubicBezTo>
                  <a:cubicBezTo>
                    <a:pt x="2409806" y="514112"/>
                    <a:pt x="2434281" y="523102"/>
                    <a:pt x="2458995" y="531340"/>
                  </a:cubicBezTo>
                  <a:lnTo>
                    <a:pt x="2533135" y="556054"/>
                  </a:lnTo>
                  <a:lnTo>
                    <a:pt x="2570205" y="568410"/>
                  </a:lnTo>
                  <a:cubicBezTo>
                    <a:pt x="2582562" y="572529"/>
                    <a:pt x="2594639" y="577608"/>
                    <a:pt x="2607276" y="580767"/>
                  </a:cubicBezTo>
                  <a:lnTo>
                    <a:pt x="2656703" y="593124"/>
                  </a:lnTo>
                  <a:cubicBezTo>
                    <a:pt x="2669060" y="601362"/>
                    <a:pt x="2680490" y="611196"/>
                    <a:pt x="2693773" y="617837"/>
                  </a:cubicBezTo>
                  <a:cubicBezTo>
                    <a:pt x="2796037" y="668969"/>
                    <a:pt x="2651708" y="577770"/>
                    <a:pt x="2780270" y="654908"/>
                  </a:cubicBezTo>
                  <a:cubicBezTo>
                    <a:pt x="2805739" y="670190"/>
                    <a:pt x="2829697" y="687859"/>
                    <a:pt x="2854411" y="704335"/>
                  </a:cubicBezTo>
                  <a:lnTo>
                    <a:pt x="2891481" y="729048"/>
                  </a:lnTo>
                  <a:lnTo>
                    <a:pt x="2928551" y="753762"/>
                  </a:lnTo>
                  <a:cubicBezTo>
                    <a:pt x="2940908" y="762000"/>
                    <a:pt x="2955121" y="767974"/>
                    <a:pt x="2965622" y="778475"/>
                  </a:cubicBezTo>
                  <a:cubicBezTo>
                    <a:pt x="3094153" y="907009"/>
                    <a:pt x="2919350" y="737050"/>
                    <a:pt x="3039762" y="840259"/>
                  </a:cubicBezTo>
                  <a:cubicBezTo>
                    <a:pt x="3057453" y="855422"/>
                    <a:pt x="3071498" y="874522"/>
                    <a:pt x="3089189" y="889686"/>
                  </a:cubicBezTo>
                  <a:cubicBezTo>
                    <a:pt x="3100465" y="899351"/>
                    <a:pt x="3114850" y="904893"/>
                    <a:pt x="3126259" y="914400"/>
                  </a:cubicBezTo>
                  <a:cubicBezTo>
                    <a:pt x="3221395" y="993679"/>
                    <a:pt x="3108369" y="914830"/>
                    <a:pt x="3200400" y="976183"/>
                  </a:cubicBezTo>
                  <a:lnTo>
                    <a:pt x="3249827" y="1050324"/>
                  </a:lnTo>
                  <a:cubicBezTo>
                    <a:pt x="3258065" y="1062681"/>
                    <a:pt x="3264040" y="1076893"/>
                    <a:pt x="3274541" y="1087394"/>
                  </a:cubicBezTo>
                  <a:cubicBezTo>
                    <a:pt x="3286898" y="1099751"/>
                    <a:pt x="3300882" y="1110670"/>
                    <a:pt x="3311611" y="1124464"/>
                  </a:cubicBezTo>
                  <a:cubicBezTo>
                    <a:pt x="3329846" y="1147909"/>
                    <a:pt x="3340036" y="1177602"/>
                    <a:pt x="3361038" y="1198605"/>
                  </a:cubicBezTo>
                  <a:cubicBezTo>
                    <a:pt x="3385751" y="1223319"/>
                    <a:pt x="3415791" y="1243666"/>
                    <a:pt x="3435178" y="1272746"/>
                  </a:cubicBezTo>
                  <a:lnTo>
                    <a:pt x="3484605" y="1346886"/>
                  </a:lnTo>
                  <a:cubicBezTo>
                    <a:pt x="3492843" y="1359243"/>
                    <a:pt x="3496962" y="1375718"/>
                    <a:pt x="3509319" y="1383956"/>
                  </a:cubicBezTo>
                  <a:lnTo>
                    <a:pt x="3546389" y="1408670"/>
                  </a:lnTo>
                  <a:cubicBezTo>
                    <a:pt x="3550508" y="1421027"/>
                    <a:pt x="3551521" y="1434902"/>
                    <a:pt x="3558746" y="1445740"/>
                  </a:cubicBezTo>
                  <a:cubicBezTo>
                    <a:pt x="3568439" y="1460280"/>
                    <a:pt x="3584629" y="1469385"/>
                    <a:pt x="3595816" y="1482810"/>
                  </a:cubicBezTo>
                  <a:cubicBezTo>
                    <a:pt x="3605324" y="1494219"/>
                    <a:pt x="3612292" y="1507524"/>
                    <a:pt x="3620530" y="1519881"/>
                  </a:cubicBezTo>
                  <a:cubicBezTo>
                    <a:pt x="3642278" y="1585129"/>
                    <a:pt x="3625661" y="1546113"/>
                    <a:pt x="3682313" y="1631091"/>
                  </a:cubicBezTo>
                  <a:lnTo>
                    <a:pt x="3731741" y="1705232"/>
                  </a:lnTo>
                  <a:cubicBezTo>
                    <a:pt x="3739979" y="1717589"/>
                    <a:pt x="3744097" y="1734064"/>
                    <a:pt x="3756454" y="1742302"/>
                  </a:cubicBezTo>
                  <a:lnTo>
                    <a:pt x="3793524" y="1767016"/>
                  </a:lnTo>
                  <a:cubicBezTo>
                    <a:pt x="3797643" y="1779373"/>
                    <a:pt x="3799555" y="1792700"/>
                    <a:pt x="3805881" y="1804086"/>
                  </a:cubicBezTo>
                  <a:cubicBezTo>
                    <a:pt x="3838795" y="1863331"/>
                    <a:pt x="3838177" y="1861097"/>
                    <a:pt x="3867665" y="1890583"/>
                  </a:cubicBezTo>
                </a:path>
              </a:pathLst>
            </a:cu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>
                <a:spLocks noChangeArrowheads="1"/>
              </p:cNvSpPr>
              <p:nvPr/>
            </p:nvSpPr>
            <p:spPr bwMode="auto">
              <a:xfrm>
                <a:off x="5030986" y="4225816"/>
                <a:ext cx="126041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𝑓</m:t>
                      </m:r>
                      <m:r>
                        <a:rPr lang="en-US" sz="160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(</m:t>
                      </m:r>
                      <m:r>
                        <a:rPr lang="en-US" sz="160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𝑛</m:t>
                      </m:r>
                      <m:r>
                        <a:rPr lang="en-US" sz="160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)=415</m:t>
                      </m:r>
                    </m:oMath>
                  </m:oMathPara>
                </a14:m>
                <a:endParaRPr lang="en-US" sz="16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30986" y="4225816"/>
                <a:ext cx="1260410" cy="338554"/>
              </a:xfrm>
              <a:prstGeom prst="rect">
                <a:avLst/>
              </a:prstGeom>
              <a:blipFill rotWithShape="0">
                <a:blip r:embed="rId6"/>
                <a:stretch>
                  <a:fillRect b="-142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30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0" grpId="0" animBg="1"/>
      <p:bldP spid="71" grpId="0" animBg="1"/>
      <p:bldP spid="72" grpId="0" animBg="1"/>
      <p:bldP spid="1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817604" y="8629"/>
            <a:ext cx="1295400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Summary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771" y="954"/>
            <a:ext cx="1259054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Overview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965004" y="8629"/>
            <a:ext cx="2454596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Uninformed Search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876800" y="0"/>
            <a:ext cx="2514600" cy="27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Informed Search</a:t>
            </a:r>
            <a:endParaRPr lang="en-US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C06F-56FD-4A19-85AD-54BFBC2DB0C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04800" y="1295400"/>
            <a:ext cx="8839200" cy="556260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 smtClean="0"/>
              <a:t>Draw search trees for Best-first search and A* search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Use the graph search version to avoid redundant paths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Put a number near each node that indicates the order of expansion (not generation)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Some nodes may not have numbers because they were generated, but not expanded.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Goal test: right before expansion</a:t>
            </a:r>
          </a:p>
        </p:txBody>
      </p:sp>
      <p:sp>
        <p:nvSpPr>
          <p:cNvPr id="21" name="Oval 6"/>
          <p:cNvSpPr>
            <a:spLocks noChangeArrowheads="1"/>
          </p:cNvSpPr>
          <p:nvPr/>
        </p:nvSpPr>
        <p:spPr bwMode="auto">
          <a:xfrm>
            <a:off x="6849094" y="4005263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22" name="Oval 7"/>
          <p:cNvSpPr>
            <a:spLocks noChangeArrowheads="1"/>
          </p:cNvSpPr>
          <p:nvPr/>
        </p:nvSpPr>
        <p:spPr bwMode="auto">
          <a:xfrm>
            <a:off x="7992094" y="4995863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23" name="Oval 8"/>
          <p:cNvSpPr>
            <a:spLocks noChangeArrowheads="1"/>
          </p:cNvSpPr>
          <p:nvPr/>
        </p:nvSpPr>
        <p:spPr bwMode="auto">
          <a:xfrm>
            <a:off x="5782294" y="4995863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24" name="Oval 9"/>
          <p:cNvSpPr>
            <a:spLocks noChangeArrowheads="1"/>
          </p:cNvSpPr>
          <p:nvPr/>
        </p:nvSpPr>
        <p:spPr bwMode="auto">
          <a:xfrm>
            <a:off x="5172694" y="6138863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  <p:sp>
        <p:nvSpPr>
          <p:cNvPr id="25" name="Oval 10"/>
          <p:cNvSpPr>
            <a:spLocks noChangeArrowheads="1"/>
          </p:cNvSpPr>
          <p:nvPr/>
        </p:nvSpPr>
        <p:spPr bwMode="auto">
          <a:xfrm>
            <a:off x="6315694" y="6138863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  <a:ea typeface="Arial" charset="0"/>
                <a:cs typeface="Arial" charset="0"/>
              </a:rPr>
              <a:t>E</a:t>
            </a:r>
          </a:p>
        </p:txBody>
      </p:sp>
      <p:cxnSp>
        <p:nvCxnSpPr>
          <p:cNvPr id="28" name="AutoShape 15"/>
          <p:cNvCxnSpPr>
            <a:cxnSpLocks noChangeShapeType="1"/>
          </p:cNvCxnSpPr>
          <p:nvPr/>
        </p:nvCxnSpPr>
        <p:spPr bwMode="auto">
          <a:xfrm flipH="1">
            <a:off x="6107732" y="4330701"/>
            <a:ext cx="796925" cy="720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9" name="AutoShape 16"/>
          <p:cNvCxnSpPr>
            <a:cxnSpLocks noChangeShapeType="1"/>
          </p:cNvCxnSpPr>
          <p:nvPr/>
        </p:nvCxnSpPr>
        <p:spPr bwMode="auto">
          <a:xfrm>
            <a:off x="7174532" y="4330701"/>
            <a:ext cx="873125" cy="720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" name="AutoShape 17"/>
          <p:cNvCxnSpPr>
            <a:cxnSpLocks noChangeShapeType="1"/>
          </p:cNvCxnSpPr>
          <p:nvPr/>
        </p:nvCxnSpPr>
        <p:spPr bwMode="auto">
          <a:xfrm flipH="1">
            <a:off x="5363194" y="5321301"/>
            <a:ext cx="474663" cy="817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" name="AutoShape 18"/>
          <p:cNvCxnSpPr>
            <a:cxnSpLocks noChangeShapeType="1"/>
          </p:cNvCxnSpPr>
          <p:nvPr/>
        </p:nvCxnSpPr>
        <p:spPr bwMode="auto">
          <a:xfrm>
            <a:off x="6107732" y="5321301"/>
            <a:ext cx="398462" cy="817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4" name="Text Box 23"/>
          <p:cNvSpPr txBox="1">
            <a:spLocks noChangeArrowheads="1"/>
          </p:cNvSpPr>
          <p:nvPr/>
        </p:nvSpPr>
        <p:spPr bwMode="auto">
          <a:xfrm>
            <a:off x="6715744" y="3744913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35" name="Text Box 24"/>
          <p:cNvSpPr txBox="1">
            <a:spLocks noChangeArrowheads="1"/>
          </p:cNvSpPr>
          <p:nvPr/>
        </p:nvSpPr>
        <p:spPr bwMode="auto">
          <a:xfrm>
            <a:off x="5706094" y="4691063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7915894" y="4691063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39" name="Text Box 28"/>
          <p:cNvSpPr txBox="1">
            <a:spLocks noChangeArrowheads="1"/>
          </p:cNvSpPr>
          <p:nvPr/>
        </p:nvSpPr>
        <p:spPr bwMode="auto">
          <a:xfrm>
            <a:off x="5020294" y="5834063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6087094" y="5910263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 bwMode="auto">
          <a:xfrm>
            <a:off x="7039594" y="6089424"/>
            <a:ext cx="1371600" cy="31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altLang="en-US" sz="1600" dirty="0" smtClean="0">
                <a:latin typeface="Arial" charset="0"/>
                <a:ea typeface="Arial" charset="0"/>
                <a:cs typeface="Arial" charset="0"/>
              </a:rPr>
              <a:t>Example!</a:t>
            </a:r>
          </a:p>
        </p:txBody>
      </p:sp>
    </p:spTree>
    <p:extLst>
      <p:ext uri="{BB962C8B-B14F-4D97-AF65-F5344CB8AC3E}">
        <p14:creationId xmlns:p14="http://schemas.microsoft.com/office/powerpoint/2010/main" val="74105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304800" y="1295400"/>
                <a:ext cx="8839200" cy="55626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dirty="0"/>
                  <a:t>Complete?: </a:t>
                </a:r>
                <a:r>
                  <a:rPr lang="en-US" dirty="0" smtClean="0"/>
                  <a:t>Yes (if </a:t>
                </a:r>
                <a:r>
                  <a:rPr lang="en-US" dirty="0"/>
                  <a:t>step cost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≥</m:t>
                    </m:r>
                    <m:r>
                      <a:rPr lang="en-US" i="1"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pPr>
                  <a:lnSpc>
                    <a:spcPct val="130000"/>
                  </a:lnSpc>
                </a:pPr>
                <a:r>
                  <a:rPr lang="en-US" dirty="0"/>
                  <a:t>Optimal?: Yes (if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h</m:t>
                    </m:r>
                  </m:oMath>
                </a14:m>
                <a:r>
                  <a:rPr lang="en-US" dirty="0"/>
                  <a:t> is admissible)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dirty="0" smtClean="0"/>
                  <a:t>Time complexity: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𝑂</m:t>
                    </m:r>
                    <m:r>
                      <a:rPr lang="en-US" i="1"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lnSpc>
                    <a:spcPct val="130000"/>
                  </a:lnSpc>
                </a:pPr>
                <a:r>
                  <a:rPr lang="en-US" dirty="0"/>
                  <a:t>Space complexity: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𝑂</m:t>
                    </m:r>
                    <m:r>
                      <a:rPr lang="en-US" i="1"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304800" y="1295400"/>
                <a:ext cx="8839200" cy="5562600"/>
              </a:xfrm>
              <a:blipFill rotWithShape="0">
                <a:blip r:embed="rId3"/>
                <a:stretch>
                  <a:fillRect l="-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A* Search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817604" y="8629"/>
            <a:ext cx="1295400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Summary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771" y="954"/>
            <a:ext cx="1259054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Overview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965004" y="8629"/>
            <a:ext cx="2454596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Uninformed Search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876800" y="0"/>
            <a:ext cx="2514600" cy="27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Informed Search</a:t>
            </a:r>
            <a:endParaRPr lang="en-US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C06F-56FD-4A19-85AD-54BFBC2DB0C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304800" y="1295400"/>
                <a:ext cx="8839200" cy="55626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dirty="0" smtClean="0"/>
                  <a:t>Admissible heuristics</a:t>
                </a:r>
              </a:p>
              <a:p>
                <a:pPr lvl="1">
                  <a:lnSpc>
                    <a:spcPct val="130000"/>
                  </a:lnSpc>
                </a:pPr>
                <a:r>
                  <a:rPr lang="en-US" dirty="0" smtClean="0"/>
                  <a:t>A heuristic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h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i="1" dirty="0" smtClean="0"/>
                  <a:t>admissible</a:t>
                </a:r>
                <a:r>
                  <a:rPr lang="en-US" dirty="0" smtClean="0"/>
                  <a:t> (optimistic) if</a:t>
                </a:r>
              </a:p>
              <a:p>
                <a:pPr marL="457200" lvl="1" indent="0" algn="ctr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≤</m:t>
                      </m:r>
                      <m:sSup>
                        <m:s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𝑛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457200" lvl="1" indent="0">
                  <a:lnSpc>
                    <a:spcPct val="130000"/>
                  </a:lnSpc>
                  <a:buNone/>
                </a:pPr>
                <a:r>
                  <a:rPr lang="en-US" dirty="0" smtClean="0"/>
                  <a:t>  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h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</a:rPr>
                      <m:t>𝑛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 is the true cost to a nearest goal</a:t>
                </a:r>
                <a:endParaRPr lang="en-US" dirty="0"/>
              </a:p>
              <a:p>
                <a:pPr lvl="1">
                  <a:lnSpc>
                    <a:spcPct val="130000"/>
                  </a:lnSpc>
                </a:pPr>
                <a:r>
                  <a:rPr lang="en-US" dirty="0" smtClean="0"/>
                  <a:t>Never overestimates the cost to reach the goal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304800" y="1295400"/>
                <a:ext cx="8839200" cy="5562600"/>
              </a:xfrm>
              <a:blipFill rotWithShape="0">
                <a:blip r:embed="rId3"/>
                <a:stretch>
                  <a:fillRect l="-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A* Search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817604" y="8629"/>
            <a:ext cx="1295400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Summary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771" y="954"/>
            <a:ext cx="1259054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Overview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965004" y="8629"/>
            <a:ext cx="2454596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Uninformed Search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876800" y="0"/>
            <a:ext cx="2514600" cy="27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Informed Search</a:t>
            </a:r>
            <a:endParaRPr lang="en-US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C06F-56FD-4A19-85AD-54BFBC2DB0C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40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817604" y="8629"/>
            <a:ext cx="1295400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Summary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771" y="954"/>
            <a:ext cx="1259054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Overview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965004" y="8629"/>
            <a:ext cx="2454596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Uninformed Search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876800" y="0"/>
            <a:ext cx="2514600" cy="27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Informed Search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C06F-56FD-4A19-85AD-54BFBC2DB0C2}" type="slidenum">
              <a:rPr lang="en-US" smtClean="0"/>
              <a:pPr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0800951"/>
                  </p:ext>
                </p:extLst>
              </p:nvPr>
            </p:nvGraphicFramePr>
            <p:xfrm>
              <a:off x="414529" y="2133600"/>
              <a:ext cx="8305797" cy="221996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1066799"/>
                    <a:gridCol w="1524000"/>
                    <a:gridCol w="2209800"/>
                    <a:gridCol w="2209800"/>
                    <a:gridCol w="129539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Ordering</a:t>
                          </a:r>
                          <a:endParaRPr lang="en-US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Optimal?</a:t>
                          </a:r>
                          <a:endParaRPr lang="en-US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Complete?</a:t>
                          </a:r>
                          <a:endParaRPr lang="en-US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Efficient?</a:t>
                          </a:r>
                          <a:endParaRPr lang="en-US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Depth</a:t>
                          </a:r>
                          <a:endParaRPr lang="en-US" b="1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LIFO</a:t>
                          </a:r>
                          <a:endParaRPr lang="en-US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No</a:t>
                          </a:r>
                          <a:endParaRPr lang="en-US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No</a:t>
                          </a:r>
                          <a:endParaRPr lang="en-US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If lucky</a:t>
                          </a:r>
                          <a:endParaRPr lang="en-US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Breadth</a:t>
                          </a:r>
                          <a:endParaRPr lang="en-US" b="1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FIFO</a:t>
                          </a:r>
                          <a:endParaRPr lang="en-US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Yes (step</a:t>
                          </a:r>
                          <a:r>
                            <a:rPr lang="en-US" baseline="0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 cost=1)</a:t>
                          </a:r>
                          <a:endParaRPr lang="en-US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Yes</a:t>
                          </a:r>
                          <a:endParaRPr lang="en-US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No</a:t>
                          </a:r>
                          <a:endParaRPr lang="en-US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Uniform</a:t>
                          </a:r>
                          <a:endParaRPr lang="en-US" b="1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charset="0"/>
                                    <a:ea typeface="Arial" charset="0"/>
                                    <a:cs typeface="Arial" charset="0"/>
                                  </a:rPr>
                                  <m:t>𝑔</m:t>
                                </m:r>
                                <m:r>
                                  <a:rPr lang="en-US" i="1" dirty="0" smtClean="0">
                                    <a:latin typeface="Cambria Math" charset="0"/>
                                    <a:ea typeface="Arial" charset="0"/>
                                    <a:cs typeface="Arial" charset="0"/>
                                  </a:rPr>
                                  <m:t>(</m:t>
                                </m:r>
                                <m:r>
                                  <a:rPr lang="en-US" i="1" dirty="0" smtClean="0">
                                    <a:latin typeface="Cambria Math" charset="0"/>
                                    <a:ea typeface="Arial" charset="0"/>
                                    <a:cs typeface="Arial" charset="0"/>
                                  </a:rPr>
                                  <m:t>𝑛</m:t>
                                </m:r>
                                <m:r>
                                  <a:rPr lang="en-US" i="1" dirty="0" smtClean="0">
                                    <a:latin typeface="Cambria Math" charset="0"/>
                                    <a:ea typeface="Arial" charset="0"/>
                                    <a:cs typeface="Arial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 smtClean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Yes (step cost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≥</m:t>
                              </m:r>
                              <m:r>
                                <a:rPr lang="en-US" b="0" i="1" smtClean="0"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𝜖</m:t>
                              </m:r>
                            </m:oMath>
                          </a14:m>
                          <a:r>
                            <a:rPr lang="en-US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Yes (step cost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≥</m:t>
                              </m:r>
                              <m:r>
                                <a:rPr lang="en-US" b="0" i="1" smtClean="0"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𝜖</m:t>
                              </m:r>
                            </m:oMath>
                          </a14:m>
                          <a:r>
                            <a:rPr lang="en-US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)</a:t>
                          </a:r>
                          <a:endParaRPr lang="en-US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No</a:t>
                          </a:r>
                          <a:endParaRPr lang="en-US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52400">
                    <a:tc>
                      <a:txBody>
                        <a:bodyPr/>
                        <a:lstStyle/>
                        <a:p>
                          <a:r>
                            <a:rPr lang="en-US" b="1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Best</a:t>
                          </a:r>
                          <a:endParaRPr lang="en-US" b="1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charset="0"/>
                                    <a:ea typeface="Arial" charset="0"/>
                                    <a:cs typeface="Arial" charset="0"/>
                                  </a:rPr>
                                  <m:t>h</m:t>
                                </m:r>
                                <m:r>
                                  <a:rPr lang="en-US" i="1" dirty="0" smtClean="0">
                                    <a:latin typeface="Cambria Math" charset="0"/>
                                    <a:ea typeface="Arial" charset="0"/>
                                    <a:cs typeface="Arial" charset="0"/>
                                  </a:rPr>
                                  <m:t>(</m:t>
                                </m:r>
                                <m:r>
                                  <a:rPr lang="en-US" i="1" dirty="0" smtClean="0">
                                    <a:latin typeface="Cambria Math" charset="0"/>
                                    <a:ea typeface="Arial" charset="0"/>
                                    <a:cs typeface="Arial" charset="0"/>
                                  </a:rPr>
                                  <m:t>𝑛</m:t>
                                </m:r>
                                <m:r>
                                  <a:rPr lang="en-US" i="1" dirty="0" smtClean="0">
                                    <a:latin typeface="Cambria Math" charset="0"/>
                                    <a:ea typeface="Arial" charset="0"/>
                                    <a:cs typeface="Arial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No</a:t>
                          </a:r>
                          <a:endParaRPr lang="en-US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No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Usually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A*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charset="0"/>
                                    <a:ea typeface="Arial" charset="0"/>
                                    <a:cs typeface="Arial" charset="0"/>
                                  </a:rPr>
                                  <m:t>𝑔</m:t>
                                </m:r>
                                <m:r>
                                  <a:rPr lang="en-US" i="1" dirty="0" smtClean="0">
                                    <a:latin typeface="Cambria Math" charset="0"/>
                                    <a:ea typeface="Arial" charset="0"/>
                                    <a:cs typeface="Arial" charset="0"/>
                                  </a:rPr>
                                  <m:t>(</m:t>
                                </m:r>
                                <m:r>
                                  <a:rPr lang="en-US" i="1" dirty="0" smtClean="0">
                                    <a:latin typeface="Cambria Math" charset="0"/>
                                    <a:ea typeface="Arial" charset="0"/>
                                    <a:cs typeface="Arial" charset="0"/>
                                  </a:rPr>
                                  <m:t>𝑛</m:t>
                                </m:r>
                                <m:r>
                                  <a:rPr lang="en-US" i="1" dirty="0" smtClean="0">
                                    <a:latin typeface="Cambria Math" charset="0"/>
                                    <a:ea typeface="Arial" charset="0"/>
                                    <a:cs typeface="Arial" charset="0"/>
                                  </a:rPr>
                                  <m:t>)+</m:t>
                                </m:r>
                                <m:r>
                                  <a:rPr lang="en-US" i="1" dirty="0" smtClean="0">
                                    <a:latin typeface="Cambria Math" charset="0"/>
                                    <a:ea typeface="Arial" charset="0"/>
                                    <a:cs typeface="Arial" charset="0"/>
                                  </a:rPr>
                                  <m:t>h</m:t>
                                </m:r>
                                <m:r>
                                  <a:rPr lang="en-US" i="1" dirty="0" smtClean="0">
                                    <a:latin typeface="Cambria Math" charset="0"/>
                                    <a:ea typeface="Arial" charset="0"/>
                                    <a:cs typeface="Arial" charset="0"/>
                                  </a:rPr>
                                  <m:t>(</m:t>
                                </m:r>
                                <m:r>
                                  <a:rPr lang="en-US" i="1" dirty="0" smtClean="0">
                                    <a:latin typeface="Cambria Math" charset="0"/>
                                    <a:ea typeface="Arial" charset="0"/>
                                    <a:cs typeface="Arial" charset="0"/>
                                  </a:rPr>
                                  <m:t>𝑛</m:t>
                                </m:r>
                                <m:r>
                                  <a:rPr lang="en-US" i="1" dirty="0" smtClean="0">
                                    <a:latin typeface="Cambria Math" charset="0"/>
                                    <a:ea typeface="Arial" charset="0"/>
                                    <a:cs typeface="Arial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Yes (admissible</a:t>
                          </a:r>
                          <a:r>
                            <a:rPr lang="en-US" baseline="0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i="1" baseline="0" dirty="0" smtClean="0"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h</m:t>
                              </m:r>
                            </m:oMath>
                          </a14:m>
                          <a:r>
                            <a:rPr lang="en-US" baseline="0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)</a:t>
                          </a:r>
                          <a:endParaRPr lang="en-US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Yes (step cost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≥</m:t>
                              </m:r>
                              <m:r>
                                <a:rPr lang="en-US" b="0" i="1" smtClean="0"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𝜖</m:t>
                              </m:r>
                            </m:oMath>
                          </a14:m>
                          <a:r>
                            <a:rPr lang="en-US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Yes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0800951"/>
                  </p:ext>
                </p:extLst>
              </p:nvPr>
            </p:nvGraphicFramePr>
            <p:xfrm>
              <a:off x="414529" y="2133600"/>
              <a:ext cx="8305797" cy="221996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1066799"/>
                    <a:gridCol w="1524000"/>
                    <a:gridCol w="2209800"/>
                    <a:gridCol w="2209800"/>
                    <a:gridCol w="129539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Ordering</a:t>
                          </a:r>
                          <a:endParaRPr lang="en-US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Optimal?</a:t>
                          </a:r>
                          <a:endParaRPr lang="en-US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Complete?</a:t>
                          </a:r>
                          <a:endParaRPr lang="en-US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Efficient?</a:t>
                          </a:r>
                          <a:endParaRPr lang="en-US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Depth</a:t>
                          </a:r>
                          <a:endParaRPr lang="en-US" b="1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LIFO</a:t>
                          </a:r>
                          <a:endParaRPr lang="en-US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No</a:t>
                          </a:r>
                          <a:endParaRPr lang="en-US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No</a:t>
                          </a:r>
                          <a:endParaRPr lang="en-US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If lucky</a:t>
                          </a:r>
                          <a:endParaRPr lang="en-US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Breadth</a:t>
                          </a:r>
                          <a:endParaRPr lang="en-US" b="1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FIFO</a:t>
                          </a:r>
                          <a:endParaRPr lang="en-US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Yes (step</a:t>
                          </a:r>
                          <a:r>
                            <a:rPr lang="en-US" baseline="0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 cost=1)</a:t>
                          </a:r>
                          <a:endParaRPr lang="en-US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Yes</a:t>
                          </a:r>
                          <a:endParaRPr lang="en-US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No</a:t>
                          </a:r>
                          <a:endParaRPr lang="en-US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Uniform</a:t>
                          </a:r>
                          <a:endParaRPr lang="en-US" b="1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70800" t="-308197" r="-376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17631" t="-308197" r="-158953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18232" t="-308197" r="-59392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No</a:t>
                          </a:r>
                          <a:endParaRPr lang="en-US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b="1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Best</a:t>
                          </a:r>
                          <a:endParaRPr lang="en-US" b="1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70800" t="-415000" r="-376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No</a:t>
                          </a:r>
                          <a:endParaRPr lang="en-US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No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Usually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A*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70800" t="-506557" r="-376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17631" t="-506557" r="-158953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18232" t="-506557" r="-59392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Yes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851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 bwMode="auto">
          <a:xfrm>
            <a:off x="2057400" y="1981200"/>
            <a:ext cx="5029200" cy="143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altLang="en-US" sz="5400">
                <a:latin typeface="Arial" charset="0"/>
                <a:ea typeface="Arial" charset="0"/>
                <a:cs typeface="Arial" charset="0"/>
              </a:rPr>
              <a:t>Thank you!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 bwMode="auto">
          <a:xfrm>
            <a:off x="2273336" y="3276600"/>
            <a:ext cx="4597327" cy="145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altLang="en-US" sz="3600" dirty="0">
                <a:latin typeface="Arial" charset="0"/>
                <a:ea typeface="Arial" charset="0"/>
                <a:cs typeface="Arial" charset="0"/>
              </a:rPr>
              <a:t>Questions</a:t>
            </a:r>
            <a:r>
              <a:rPr lang="en-US" altLang="en-US" sz="3600" dirty="0" smtClean="0"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     Web: </a:t>
            </a:r>
            <a:r>
              <a:rPr lang="en-US" altLang="en-US" sz="2400" dirty="0" err="1" smtClean="0">
                <a:latin typeface="Arial" charset="0"/>
                <a:ea typeface="Arial" charset="0"/>
                <a:cs typeface="Arial" charset="0"/>
              </a:rPr>
              <a:t>cs.cmu.edu</a:t>
            </a: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/~changjon</a:t>
            </a:r>
          </a:p>
          <a:p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     Email: </a:t>
            </a:r>
            <a:r>
              <a:rPr lang="en-US" altLang="en-US" sz="2400" dirty="0" err="1" smtClean="0">
                <a:latin typeface="Arial" charset="0"/>
                <a:ea typeface="Arial" charset="0"/>
                <a:cs typeface="Arial" charset="0"/>
              </a:rPr>
              <a:t>cjnam@cmu.edu</a:t>
            </a: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C06F-56FD-4A19-85AD-54BFBC2DB0C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817604" y="8629"/>
            <a:ext cx="1295400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Summary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771" y="954"/>
            <a:ext cx="1259054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Overview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965004" y="8629"/>
            <a:ext cx="2454596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Uninformed Search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876800" y="0"/>
            <a:ext cx="2514600" cy="27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Informed Search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32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Search Space in Go Game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817604" y="8629"/>
            <a:ext cx="1295400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Summary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771" y="954"/>
            <a:ext cx="1259054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Overview</a:t>
            </a:r>
            <a:endParaRPr lang="en-US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965004" y="8629"/>
            <a:ext cx="2454596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Uninformed Search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876800" y="0"/>
            <a:ext cx="2514600" cy="27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Informed Search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C06F-56FD-4A19-85AD-54BFBC2DB0C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" y="1198466"/>
            <a:ext cx="9144000" cy="5143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198466"/>
            <a:ext cx="9144000" cy="5143500"/>
          </a:xfrm>
          <a:prstGeom prst="rect">
            <a:avLst/>
          </a:prstGeom>
          <a:solidFill>
            <a:schemeClr val="tx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80210" y="2317393"/>
            <a:ext cx="3850105" cy="2732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altLang="en-US" sz="4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alt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number of possible configurations of the </a:t>
            </a:r>
            <a:r>
              <a:rPr lang="en-US" altLang="en-US" sz="4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board</a:t>
            </a:r>
            <a:endParaRPr lang="en-US" altLang="en-US" sz="4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4699495" y="2859440"/>
            <a:ext cx="4616116" cy="182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altLang="en-US" sz="4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alt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number of atoms in the </a:t>
            </a:r>
            <a:r>
              <a:rPr lang="en-US" altLang="en-US" sz="4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universe (~</a:t>
            </a:r>
            <a:r>
              <a:rPr lang="is-IS" altLang="en-US" sz="4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r>
              <a:rPr lang="is-IS" altLang="en-US" sz="4000" b="1" baseline="30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80</a:t>
            </a:r>
            <a:r>
              <a:rPr lang="is-IS" altLang="en-US" sz="4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en-US" altLang="en-US" sz="4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itle 1"/>
              <p:cNvSpPr txBox="1">
                <a:spLocks/>
              </p:cNvSpPr>
              <p:nvPr/>
            </p:nvSpPr>
            <p:spPr bwMode="auto">
              <a:xfrm>
                <a:off x="3721769" y="2807984"/>
                <a:ext cx="1933575" cy="1821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en-US" sz="9600" b="1" i="1" smtClean="0">
                          <a:solidFill>
                            <a:schemeClr val="bg1"/>
                          </a:solidFill>
                          <a:latin typeface="Cambria Math" charset="0"/>
                          <a:ea typeface="Arial" charset="0"/>
                          <a:cs typeface="Arial" charset="0"/>
                        </a:rPr>
                        <m:t>&gt;</m:t>
                      </m:r>
                    </m:oMath>
                  </m:oMathPara>
                </a14:m>
                <a:endParaRPr lang="en-US" altLang="en-US" sz="88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8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21769" y="2807984"/>
                <a:ext cx="1933575" cy="182155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912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04800" y="1295400"/>
            <a:ext cx="8839200" cy="556260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 smtClean="0"/>
              <a:t>Uninformed Search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Review: Depth-first </a:t>
            </a:r>
            <a:r>
              <a:rPr lang="en-US" dirty="0"/>
              <a:t>search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Breadth-first search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Uniform-cost </a:t>
            </a:r>
            <a:r>
              <a:rPr lang="en-US" dirty="0"/>
              <a:t>search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Informed Search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Greedy best-first search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A* </a:t>
            </a:r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817604" y="8629"/>
            <a:ext cx="1295400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Summary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771" y="954"/>
            <a:ext cx="1259054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Overview</a:t>
            </a:r>
            <a:endParaRPr lang="en-US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965004" y="8629"/>
            <a:ext cx="2454596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Uninformed Search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876800" y="0"/>
            <a:ext cx="2514600" cy="27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Informed Search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C06F-56FD-4A19-85AD-54BFBC2DB0C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47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04800" y="1295400"/>
            <a:ext cx="8839200" cy="556260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 smtClean="0"/>
              <a:t>Uninformed search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No additional information about states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A goal state vs. non-goal states</a:t>
            </a:r>
          </a:p>
          <a:p>
            <a:pPr lvl="2">
              <a:lnSpc>
                <a:spcPct val="130000"/>
              </a:lnSpc>
            </a:pPr>
            <a:r>
              <a:rPr lang="en-US" dirty="0" err="1" smtClean="0"/>
              <a:t>cf</a:t>
            </a:r>
            <a:r>
              <a:rPr lang="en-US" dirty="0" smtClean="0"/>
              <a:t>) Informed search: more promising non-goal states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Review: Overview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817604" y="8629"/>
            <a:ext cx="1295400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Summary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771" y="954"/>
            <a:ext cx="1259054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Overview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965004" y="8629"/>
            <a:ext cx="2454596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Uninformed Search</a:t>
            </a:r>
            <a:endParaRPr lang="en-US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876800" y="0"/>
            <a:ext cx="2514600" cy="27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Informed Search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C06F-56FD-4A19-85AD-54BFBC2DB0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04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04800" y="1295400"/>
            <a:ext cx="8839200" cy="556260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/>
              <a:t>Strategy: </a:t>
            </a:r>
            <a:r>
              <a:rPr lang="en-US" dirty="0" smtClean="0"/>
              <a:t>expands </a:t>
            </a:r>
            <a:r>
              <a:rPr lang="en-US" dirty="0"/>
              <a:t>deepest node first 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Process </a:t>
            </a:r>
            <a:r>
              <a:rPr lang="en-US" dirty="0" smtClean="0"/>
              <a:t>some left prefix of the tree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LIFO </a:t>
            </a:r>
            <a:r>
              <a:rPr lang="en-US" dirty="0"/>
              <a:t>queue </a:t>
            </a:r>
            <a:r>
              <a:rPr lang="en-US" dirty="0" smtClean="0"/>
              <a:t>(stack): put successors at front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Review: </a:t>
            </a:r>
            <a:r>
              <a:rPr lang="en-US" dirty="0"/>
              <a:t>Depth-First </a:t>
            </a:r>
            <a:r>
              <a:rPr lang="en-US" dirty="0" smtClean="0"/>
              <a:t>Search (DFS)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817604" y="8629"/>
            <a:ext cx="1295400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Summary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771" y="954"/>
            <a:ext cx="1259054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Overview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965004" y="8629"/>
            <a:ext cx="2454596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Uninformed Search</a:t>
            </a:r>
            <a:endParaRPr lang="en-US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876800" y="0"/>
            <a:ext cx="2514600" cy="27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Informed Search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C06F-56FD-4A19-85AD-54BFBC2DB0C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5609431" y="2972554"/>
            <a:ext cx="381000" cy="3810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6752431" y="3963154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4542631" y="3963154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3933031" y="5106154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5076031" y="5106154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  <a:ea typeface="Arial" charset="0"/>
                <a:cs typeface="Arial" charset="0"/>
              </a:rPr>
              <a:t>E</a:t>
            </a:r>
          </a:p>
        </p:txBody>
      </p:sp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6295231" y="5106154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  <a:ea typeface="Arial" charset="0"/>
                <a:cs typeface="Arial" charset="0"/>
              </a:rPr>
              <a:t>F</a:t>
            </a:r>
          </a:p>
        </p:txBody>
      </p:sp>
      <p:sp>
        <p:nvSpPr>
          <p:cNvPr id="19" name="Oval 11"/>
          <p:cNvSpPr>
            <a:spLocks noChangeArrowheads="1"/>
          </p:cNvSpPr>
          <p:nvPr/>
        </p:nvSpPr>
        <p:spPr bwMode="auto">
          <a:xfrm>
            <a:off x="3475831" y="6401554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  <a:ea typeface="Arial" charset="0"/>
                <a:cs typeface="Arial" charset="0"/>
              </a:rPr>
              <a:t>H</a:t>
            </a:r>
          </a:p>
        </p:txBody>
      </p:sp>
      <p:sp>
        <p:nvSpPr>
          <p:cNvPr id="20" name="Oval 12"/>
          <p:cNvSpPr>
            <a:spLocks noChangeArrowheads="1"/>
          </p:cNvSpPr>
          <p:nvPr/>
        </p:nvSpPr>
        <p:spPr bwMode="auto">
          <a:xfrm>
            <a:off x="7514431" y="5106154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  <a:ea typeface="Arial" charset="0"/>
                <a:cs typeface="Arial" charset="0"/>
              </a:rPr>
              <a:t>G</a:t>
            </a:r>
          </a:p>
        </p:txBody>
      </p:sp>
      <p:sp>
        <p:nvSpPr>
          <p:cNvPr id="21" name="Oval 13"/>
          <p:cNvSpPr>
            <a:spLocks noChangeArrowheads="1"/>
          </p:cNvSpPr>
          <p:nvPr/>
        </p:nvSpPr>
        <p:spPr bwMode="auto">
          <a:xfrm>
            <a:off x="4314031" y="6401554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  <a:ea typeface="Arial" charset="0"/>
                <a:cs typeface="Arial" charset="0"/>
              </a:rPr>
              <a:t>I</a:t>
            </a:r>
          </a:p>
        </p:txBody>
      </p:sp>
      <p:cxnSp>
        <p:nvCxnSpPr>
          <p:cNvPr id="22" name="AutoShape 14"/>
          <p:cNvCxnSpPr>
            <a:cxnSpLocks noChangeShapeType="1"/>
          </p:cNvCxnSpPr>
          <p:nvPr/>
        </p:nvCxnSpPr>
        <p:spPr bwMode="auto">
          <a:xfrm flipH="1">
            <a:off x="4868069" y="3297992"/>
            <a:ext cx="796925" cy="720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" name="AutoShape 15"/>
          <p:cNvCxnSpPr>
            <a:cxnSpLocks noChangeShapeType="1"/>
          </p:cNvCxnSpPr>
          <p:nvPr/>
        </p:nvCxnSpPr>
        <p:spPr bwMode="auto">
          <a:xfrm>
            <a:off x="5934869" y="3297992"/>
            <a:ext cx="873125" cy="720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" name="AutoShape 16"/>
          <p:cNvCxnSpPr>
            <a:cxnSpLocks noChangeShapeType="1"/>
          </p:cNvCxnSpPr>
          <p:nvPr/>
        </p:nvCxnSpPr>
        <p:spPr bwMode="auto">
          <a:xfrm flipH="1">
            <a:off x="4123531" y="4288592"/>
            <a:ext cx="474663" cy="817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" name="AutoShape 17"/>
          <p:cNvCxnSpPr>
            <a:cxnSpLocks noChangeShapeType="1"/>
          </p:cNvCxnSpPr>
          <p:nvPr/>
        </p:nvCxnSpPr>
        <p:spPr bwMode="auto">
          <a:xfrm>
            <a:off x="4868069" y="4288592"/>
            <a:ext cx="398462" cy="817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" name="AutoShape 18"/>
          <p:cNvCxnSpPr>
            <a:cxnSpLocks noChangeShapeType="1"/>
          </p:cNvCxnSpPr>
          <p:nvPr/>
        </p:nvCxnSpPr>
        <p:spPr bwMode="auto">
          <a:xfrm flipH="1">
            <a:off x="6485731" y="4288592"/>
            <a:ext cx="322263" cy="817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AutoShape 19"/>
          <p:cNvCxnSpPr>
            <a:cxnSpLocks noChangeShapeType="1"/>
          </p:cNvCxnSpPr>
          <p:nvPr/>
        </p:nvCxnSpPr>
        <p:spPr bwMode="auto">
          <a:xfrm>
            <a:off x="7077869" y="4288592"/>
            <a:ext cx="627062" cy="817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8" name="AutoShape 20"/>
          <p:cNvCxnSpPr>
            <a:cxnSpLocks noChangeShapeType="1"/>
          </p:cNvCxnSpPr>
          <p:nvPr/>
        </p:nvCxnSpPr>
        <p:spPr bwMode="auto">
          <a:xfrm flipH="1">
            <a:off x="3666331" y="5431592"/>
            <a:ext cx="322263" cy="969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9" name="AutoShape 21"/>
          <p:cNvCxnSpPr>
            <a:cxnSpLocks noChangeShapeType="1"/>
          </p:cNvCxnSpPr>
          <p:nvPr/>
        </p:nvCxnSpPr>
        <p:spPr bwMode="auto">
          <a:xfrm>
            <a:off x="4258469" y="5431592"/>
            <a:ext cx="246062" cy="969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5476081" y="2712204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4466431" y="3658354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6695281" y="3658354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7</a:t>
            </a:r>
          </a:p>
        </p:txBody>
      </p:sp>
      <p:sp>
        <p:nvSpPr>
          <p:cNvPr id="33" name="Text Box 25"/>
          <p:cNvSpPr txBox="1">
            <a:spLocks noChangeArrowheads="1"/>
          </p:cNvSpPr>
          <p:nvPr/>
        </p:nvSpPr>
        <p:spPr bwMode="auto">
          <a:xfrm>
            <a:off x="3780631" y="4845804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4847431" y="4877554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6</a:t>
            </a:r>
          </a:p>
        </p:txBody>
      </p:sp>
      <p:sp>
        <p:nvSpPr>
          <p:cNvPr id="35" name="Text Box 27"/>
          <p:cNvSpPr txBox="1">
            <a:spLocks noChangeArrowheads="1"/>
          </p:cNvSpPr>
          <p:nvPr/>
        </p:nvSpPr>
        <p:spPr bwMode="auto">
          <a:xfrm>
            <a:off x="3247231" y="6096754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36" name="Text Box 28"/>
          <p:cNvSpPr txBox="1">
            <a:spLocks noChangeArrowheads="1"/>
          </p:cNvSpPr>
          <p:nvPr/>
        </p:nvSpPr>
        <p:spPr bwMode="auto">
          <a:xfrm>
            <a:off x="4104481" y="6141204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37" name="Text Box 29"/>
          <p:cNvSpPr txBox="1">
            <a:spLocks noChangeArrowheads="1"/>
          </p:cNvSpPr>
          <p:nvPr/>
        </p:nvSpPr>
        <p:spPr bwMode="auto">
          <a:xfrm>
            <a:off x="6161881" y="4845804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8</a:t>
            </a:r>
          </a:p>
        </p:txBody>
      </p:sp>
      <p:sp>
        <p:nvSpPr>
          <p:cNvPr id="38" name="Text Box 30"/>
          <p:cNvSpPr txBox="1">
            <a:spLocks noChangeArrowheads="1"/>
          </p:cNvSpPr>
          <p:nvPr/>
        </p:nvSpPr>
        <p:spPr bwMode="auto">
          <a:xfrm>
            <a:off x="7285831" y="4877554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9</a:t>
            </a:r>
          </a:p>
        </p:txBody>
      </p:sp>
      <p:sp>
        <p:nvSpPr>
          <p:cNvPr id="39" name="Oval 31"/>
          <p:cNvSpPr>
            <a:spLocks noChangeArrowheads="1"/>
          </p:cNvSpPr>
          <p:nvPr/>
        </p:nvSpPr>
        <p:spPr bwMode="auto">
          <a:xfrm>
            <a:off x="935165" y="363774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935165" y="4171140"/>
            <a:ext cx="381000" cy="3810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Oval 33"/>
          <p:cNvSpPr>
            <a:spLocks noChangeArrowheads="1"/>
          </p:cNvSpPr>
          <p:nvPr/>
        </p:nvSpPr>
        <p:spPr bwMode="auto">
          <a:xfrm>
            <a:off x="935165" y="4704540"/>
            <a:ext cx="381000" cy="3810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Oval 34"/>
          <p:cNvSpPr>
            <a:spLocks noChangeArrowheads="1"/>
          </p:cNvSpPr>
          <p:nvPr/>
        </p:nvSpPr>
        <p:spPr bwMode="auto">
          <a:xfrm>
            <a:off x="935165" y="523794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Text Box 35"/>
          <p:cNvSpPr txBox="1">
            <a:spLocks noChangeArrowheads="1"/>
          </p:cNvSpPr>
          <p:nvPr/>
        </p:nvSpPr>
        <p:spPr bwMode="auto">
          <a:xfrm>
            <a:off x="1468565" y="3637740"/>
            <a:ext cx="17652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  <a:ea typeface="Arial" charset="0"/>
                <a:cs typeface="Arial" charset="0"/>
              </a:rPr>
              <a:t>not generated</a:t>
            </a:r>
          </a:p>
        </p:txBody>
      </p:sp>
      <p:sp>
        <p:nvSpPr>
          <p:cNvPr id="44" name="Text Box 36"/>
          <p:cNvSpPr txBox="1">
            <a:spLocks noChangeArrowheads="1"/>
          </p:cNvSpPr>
          <p:nvPr/>
        </p:nvSpPr>
        <p:spPr bwMode="auto">
          <a:xfrm>
            <a:off x="1468565" y="4155265"/>
            <a:ext cx="13372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  <a:ea typeface="Arial" charset="0"/>
                <a:cs typeface="Arial" charset="0"/>
              </a:rPr>
              <a:t>on frontier</a:t>
            </a:r>
          </a:p>
        </p:txBody>
      </p:sp>
      <p:sp>
        <p:nvSpPr>
          <p:cNvPr id="45" name="Text Box 37"/>
          <p:cNvSpPr txBox="1">
            <a:spLocks noChangeArrowheads="1"/>
          </p:cNvSpPr>
          <p:nvPr/>
        </p:nvSpPr>
        <p:spPr bwMode="auto">
          <a:xfrm>
            <a:off x="1468565" y="4688665"/>
            <a:ext cx="13805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  <a:ea typeface="Arial" charset="0"/>
                <a:cs typeface="Arial" charset="0"/>
              </a:rPr>
              <a:t>in memory</a:t>
            </a:r>
          </a:p>
        </p:txBody>
      </p:sp>
      <p:sp>
        <p:nvSpPr>
          <p:cNvPr id="46" name="Text Box 38"/>
          <p:cNvSpPr txBox="1">
            <a:spLocks noChangeArrowheads="1"/>
          </p:cNvSpPr>
          <p:nvPr/>
        </p:nvSpPr>
        <p:spPr bwMode="auto">
          <a:xfrm>
            <a:off x="1468565" y="5237940"/>
            <a:ext cx="10262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  <a:ea typeface="Arial" charset="0"/>
                <a:cs typeface="Arial" charset="0"/>
              </a:rPr>
              <a:t>deleted</a:t>
            </a:r>
          </a:p>
        </p:txBody>
      </p:sp>
    </p:spTree>
    <p:extLst>
      <p:ext uri="{BB962C8B-B14F-4D97-AF65-F5344CB8AC3E}">
        <p14:creationId xmlns:p14="http://schemas.microsoft.com/office/powerpoint/2010/main" val="68132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99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FF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FF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99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FF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FF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99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FF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FF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99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99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99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99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FF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FF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9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99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7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99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04800" y="1295400"/>
            <a:ext cx="8839200" cy="556260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/>
              <a:t>Strategy: </a:t>
            </a:r>
            <a:r>
              <a:rPr lang="en-US" dirty="0" smtClean="0"/>
              <a:t>expands </a:t>
            </a:r>
            <a:r>
              <a:rPr lang="en-US" dirty="0"/>
              <a:t>deepest node first 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Process </a:t>
            </a:r>
            <a:r>
              <a:rPr lang="en-US" dirty="0" smtClean="0"/>
              <a:t>some left prefix of the tree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LIFO </a:t>
            </a:r>
            <a:r>
              <a:rPr lang="en-US" dirty="0"/>
              <a:t>queue </a:t>
            </a:r>
            <a:r>
              <a:rPr lang="en-US" dirty="0" smtClean="0"/>
              <a:t>(stack): put successors at front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Review: </a:t>
            </a:r>
            <a:r>
              <a:rPr lang="en-US" dirty="0"/>
              <a:t>Depth-First </a:t>
            </a:r>
            <a:r>
              <a:rPr lang="en-US" dirty="0" smtClean="0"/>
              <a:t>Search (DFS)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817604" y="8629"/>
            <a:ext cx="1295400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Summary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771" y="954"/>
            <a:ext cx="1259054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Overview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965004" y="8629"/>
            <a:ext cx="2454596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Uninformed Search</a:t>
            </a:r>
            <a:endParaRPr lang="en-US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876800" y="0"/>
            <a:ext cx="2514600" cy="27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Informed Search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C06F-56FD-4A19-85AD-54BFBC2DB0C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5609431" y="2972554"/>
            <a:ext cx="381000" cy="3810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6752431" y="3963154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4542631" y="3963154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3933031" y="5106154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5076031" y="5106154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  <a:ea typeface="Arial" charset="0"/>
                <a:cs typeface="Arial" charset="0"/>
              </a:rPr>
              <a:t>E</a:t>
            </a:r>
          </a:p>
        </p:txBody>
      </p:sp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6295231" y="5106154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  <a:ea typeface="Arial" charset="0"/>
                <a:cs typeface="Arial" charset="0"/>
              </a:rPr>
              <a:t>F</a:t>
            </a:r>
          </a:p>
        </p:txBody>
      </p:sp>
      <p:sp>
        <p:nvSpPr>
          <p:cNvPr id="19" name="Oval 11"/>
          <p:cNvSpPr>
            <a:spLocks noChangeArrowheads="1"/>
          </p:cNvSpPr>
          <p:nvPr/>
        </p:nvSpPr>
        <p:spPr bwMode="auto">
          <a:xfrm>
            <a:off x="3475831" y="6401554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  <a:ea typeface="Arial" charset="0"/>
                <a:cs typeface="Arial" charset="0"/>
              </a:rPr>
              <a:t>H</a:t>
            </a:r>
          </a:p>
        </p:txBody>
      </p:sp>
      <p:sp>
        <p:nvSpPr>
          <p:cNvPr id="20" name="Oval 12"/>
          <p:cNvSpPr>
            <a:spLocks noChangeArrowheads="1"/>
          </p:cNvSpPr>
          <p:nvPr/>
        </p:nvSpPr>
        <p:spPr bwMode="auto">
          <a:xfrm>
            <a:off x="7514431" y="5106154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  <a:ea typeface="Arial" charset="0"/>
                <a:cs typeface="Arial" charset="0"/>
              </a:rPr>
              <a:t>G</a:t>
            </a:r>
          </a:p>
        </p:txBody>
      </p:sp>
      <p:sp>
        <p:nvSpPr>
          <p:cNvPr id="21" name="Oval 13"/>
          <p:cNvSpPr>
            <a:spLocks noChangeArrowheads="1"/>
          </p:cNvSpPr>
          <p:nvPr/>
        </p:nvSpPr>
        <p:spPr bwMode="auto">
          <a:xfrm>
            <a:off x="4314031" y="6401554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  <a:ea typeface="Arial" charset="0"/>
                <a:cs typeface="Arial" charset="0"/>
              </a:rPr>
              <a:t>I</a:t>
            </a:r>
          </a:p>
        </p:txBody>
      </p:sp>
      <p:cxnSp>
        <p:nvCxnSpPr>
          <p:cNvPr id="22" name="AutoShape 14"/>
          <p:cNvCxnSpPr>
            <a:cxnSpLocks noChangeShapeType="1"/>
          </p:cNvCxnSpPr>
          <p:nvPr/>
        </p:nvCxnSpPr>
        <p:spPr bwMode="auto">
          <a:xfrm flipH="1">
            <a:off x="4868069" y="3297992"/>
            <a:ext cx="796925" cy="720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" name="AutoShape 15"/>
          <p:cNvCxnSpPr>
            <a:cxnSpLocks noChangeShapeType="1"/>
          </p:cNvCxnSpPr>
          <p:nvPr/>
        </p:nvCxnSpPr>
        <p:spPr bwMode="auto">
          <a:xfrm>
            <a:off x="5934869" y="3297992"/>
            <a:ext cx="873125" cy="720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" name="AutoShape 16"/>
          <p:cNvCxnSpPr>
            <a:cxnSpLocks noChangeShapeType="1"/>
          </p:cNvCxnSpPr>
          <p:nvPr/>
        </p:nvCxnSpPr>
        <p:spPr bwMode="auto">
          <a:xfrm flipH="1">
            <a:off x="4123531" y="4288592"/>
            <a:ext cx="474663" cy="817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" name="AutoShape 17"/>
          <p:cNvCxnSpPr>
            <a:cxnSpLocks noChangeShapeType="1"/>
          </p:cNvCxnSpPr>
          <p:nvPr/>
        </p:nvCxnSpPr>
        <p:spPr bwMode="auto">
          <a:xfrm>
            <a:off x="4868069" y="4288592"/>
            <a:ext cx="398462" cy="817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" name="AutoShape 18"/>
          <p:cNvCxnSpPr>
            <a:cxnSpLocks noChangeShapeType="1"/>
          </p:cNvCxnSpPr>
          <p:nvPr/>
        </p:nvCxnSpPr>
        <p:spPr bwMode="auto">
          <a:xfrm flipH="1">
            <a:off x="6485731" y="4288592"/>
            <a:ext cx="322263" cy="817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AutoShape 19"/>
          <p:cNvCxnSpPr>
            <a:cxnSpLocks noChangeShapeType="1"/>
          </p:cNvCxnSpPr>
          <p:nvPr/>
        </p:nvCxnSpPr>
        <p:spPr bwMode="auto">
          <a:xfrm>
            <a:off x="7077869" y="4288592"/>
            <a:ext cx="627062" cy="817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8" name="AutoShape 20"/>
          <p:cNvCxnSpPr>
            <a:cxnSpLocks noChangeShapeType="1"/>
          </p:cNvCxnSpPr>
          <p:nvPr/>
        </p:nvCxnSpPr>
        <p:spPr bwMode="auto">
          <a:xfrm flipH="1">
            <a:off x="3666331" y="5431592"/>
            <a:ext cx="322263" cy="969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9" name="AutoShape 21"/>
          <p:cNvCxnSpPr>
            <a:cxnSpLocks noChangeShapeType="1"/>
          </p:cNvCxnSpPr>
          <p:nvPr/>
        </p:nvCxnSpPr>
        <p:spPr bwMode="auto">
          <a:xfrm>
            <a:off x="4258469" y="5431592"/>
            <a:ext cx="246062" cy="969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5476081" y="2712204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4466431" y="3658354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6695281" y="3658354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7</a:t>
            </a:r>
          </a:p>
        </p:txBody>
      </p:sp>
      <p:sp>
        <p:nvSpPr>
          <p:cNvPr id="33" name="Text Box 25"/>
          <p:cNvSpPr txBox="1">
            <a:spLocks noChangeArrowheads="1"/>
          </p:cNvSpPr>
          <p:nvPr/>
        </p:nvSpPr>
        <p:spPr bwMode="auto">
          <a:xfrm>
            <a:off x="3780631" y="4845804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4847431" y="4877554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6</a:t>
            </a:r>
          </a:p>
        </p:txBody>
      </p:sp>
      <p:sp>
        <p:nvSpPr>
          <p:cNvPr id="35" name="Text Box 27"/>
          <p:cNvSpPr txBox="1">
            <a:spLocks noChangeArrowheads="1"/>
          </p:cNvSpPr>
          <p:nvPr/>
        </p:nvSpPr>
        <p:spPr bwMode="auto">
          <a:xfrm>
            <a:off x="3247231" y="6096754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36" name="Text Box 28"/>
          <p:cNvSpPr txBox="1">
            <a:spLocks noChangeArrowheads="1"/>
          </p:cNvSpPr>
          <p:nvPr/>
        </p:nvSpPr>
        <p:spPr bwMode="auto">
          <a:xfrm>
            <a:off x="4104481" y="6141204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37" name="Text Box 29"/>
          <p:cNvSpPr txBox="1">
            <a:spLocks noChangeArrowheads="1"/>
          </p:cNvSpPr>
          <p:nvPr/>
        </p:nvSpPr>
        <p:spPr bwMode="auto">
          <a:xfrm>
            <a:off x="6161881" y="4845804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8</a:t>
            </a:r>
          </a:p>
        </p:txBody>
      </p:sp>
      <p:sp>
        <p:nvSpPr>
          <p:cNvPr id="38" name="Text Box 30"/>
          <p:cNvSpPr txBox="1">
            <a:spLocks noChangeArrowheads="1"/>
          </p:cNvSpPr>
          <p:nvPr/>
        </p:nvSpPr>
        <p:spPr bwMode="auto">
          <a:xfrm>
            <a:off x="7285831" y="4877554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9</a:t>
            </a:r>
          </a:p>
        </p:txBody>
      </p:sp>
      <p:sp>
        <p:nvSpPr>
          <p:cNvPr id="39" name="Oval 31"/>
          <p:cNvSpPr>
            <a:spLocks noChangeArrowheads="1"/>
          </p:cNvSpPr>
          <p:nvPr/>
        </p:nvSpPr>
        <p:spPr bwMode="auto">
          <a:xfrm>
            <a:off x="935165" y="363774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935165" y="4171140"/>
            <a:ext cx="381000" cy="3810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Oval 33"/>
          <p:cNvSpPr>
            <a:spLocks noChangeArrowheads="1"/>
          </p:cNvSpPr>
          <p:nvPr/>
        </p:nvSpPr>
        <p:spPr bwMode="auto">
          <a:xfrm>
            <a:off x="935165" y="4704540"/>
            <a:ext cx="381000" cy="3810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Oval 34"/>
          <p:cNvSpPr>
            <a:spLocks noChangeArrowheads="1"/>
          </p:cNvSpPr>
          <p:nvPr/>
        </p:nvSpPr>
        <p:spPr bwMode="auto">
          <a:xfrm>
            <a:off x="935165" y="523794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Text Box 35"/>
          <p:cNvSpPr txBox="1">
            <a:spLocks noChangeArrowheads="1"/>
          </p:cNvSpPr>
          <p:nvPr/>
        </p:nvSpPr>
        <p:spPr bwMode="auto">
          <a:xfrm>
            <a:off x="1468565" y="3637740"/>
            <a:ext cx="17652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  <a:ea typeface="Arial" charset="0"/>
                <a:cs typeface="Arial" charset="0"/>
              </a:rPr>
              <a:t>not generated</a:t>
            </a:r>
          </a:p>
        </p:txBody>
      </p:sp>
      <p:sp>
        <p:nvSpPr>
          <p:cNvPr id="44" name="Text Box 36"/>
          <p:cNvSpPr txBox="1">
            <a:spLocks noChangeArrowheads="1"/>
          </p:cNvSpPr>
          <p:nvPr/>
        </p:nvSpPr>
        <p:spPr bwMode="auto">
          <a:xfrm>
            <a:off x="1468565" y="4155265"/>
            <a:ext cx="13372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  <a:ea typeface="Arial" charset="0"/>
                <a:cs typeface="Arial" charset="0"/>
              </a:rPr>
              <a:t>on frontier</a:t>
            </a:r>
          </a:p>
        </p:txBody>
      </p:sp>
      <p:sp>
        <p:nvSpPr>
          <p:cNvPr id="45" name="Text Box 37"/>
          <p:cNvSpPr txBox="1">
            <a:spLocks noChangeArrowheads="1"/>
          </p:cNvSpPr>
          <p:nvPr/>
        </p:nvSpPr>
        <p:spPr bwMode="auto">
          <a:xfrm>
            <a:off x="1468565" y="4688665"/>
            <a:ext cx="13805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  <a:ea typeface="Arial" charset="0"/>
                <a:cs typeface="Arial" charset="0"/>
              </a:rPr>
              <a:t>in memory</a:t>
            </a:r>
          </a:p>
        </p:txBody>
      </p:sp>
      <p:sp>
        <p:nvSpPr>
          <p:cNvPr id="46" name="Text Box 38"/>
          <p:cNvSpPr txBox="1">
            <a:spLocks noChangeArrowheads="1"/>
          </p:cNvSpPr>
          <p:nvPr/>
        </p:nvSpPr>
        <p:spPr bwMode="auto">
          <a:xfrm>
            <a:off x="1468565" y="5237940"/>
            <a:ext cx="10262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  <a:ea typeface="Arial" charset="0"/>
                <a:cs typeface="Arial" charset="0"/>
              </a:rPr>
              <a:t>deleted</a:t>
            </a:r>
          </a:p>
        </p:txBody>
      </p:sp>
      <p:sp>
        <p:nvSpPr>
          <p:cNvPr id="51" name="Text Box 38"/>
          <p:cNvSpPr txBox="1">
            <a:spLocks noChangeArrowheads="1"/>
          </p:cNvSpPr>
          <p:nvPr/>
        </p:nvSpPr>
        <p:spPr bwMode="auto">
          <a:xfrm>
            <a:off x="8237420" y="4227990"/>
            <a:ext cx="356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smtClean="0">
                <a:latin typeface="Arial" charset="0"/>
                <a:ea typeface="Arial" charset="0"/>
                <a:cs typeface="Arial" charset="0"/>
              </a:rPr>
              <a:t>A</a:t>
            </a:r>
            <a:endParaRPr lang="en-US" sz="20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" name="Text Box 38"/>
          <p:cNvSpPr txBox="1">
            <a:spLocks noChangeArrowheads="1"/>
          </p:cNvSpPr>
          <p:nvPr/>
        </p:nvSpPr>
        <p:spPr bwMode="auto">
          <a:xfrm>
            <a:off x="8233415" y="4256705"/>
            <a:ext cx="3706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C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3" name="Text Box 38"/>
          <p:cNvSpPr txBox="1">
            <a:spLocks noChangeArrowheads="1"/>
          </p:cNvSpPr>
          <p:nvPr/>
        </p:nvSpPr>
        <p:spPr bwMode="auto">
          <a:xfrm>
            <a:off x="8234941" y="3889480"/>
            <a:ext cx="3561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B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Text Box 38"/>
          <p:cNvSpPr txBox="1">
            <a:spLocks noChangeArrowheads="1"/>
          </p:cNvSpPr>
          <p:nvPr/>
        </p:nvSpPr>
        <p:spPr bwMode="auto">
          <a:xfrm>
            <a:off x="8226201" y="3880646"/>
            <a:ext cx="3561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E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8210791" y="3495752"/>
            <a:ext cx="3706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D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9" name="Text Box 38"/>
          <p:cNvSpPr txBox="1">
            <a:spLocks noChangeArrowheads="1"/>
          </p:cNvSpPr>
          <p:nvPr/>
        </p:nvSpPr>
        <p:spPr bwMode="auto">
          <a:xfrm>
            <a:off x="8278918" y="3477639"/>
            <a:ext cx="2551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I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0" name="Text Box 38"/>
          <p:cNvSpPr txBox="1">
            <a:spLocks noChangeArrowheads="1"/>
          </p:cNvSpPr>
          <p:nvPr/>
        </p:nvSpPr>
        <p:spPr bwMode="auto">
          <a:xfrm>
            <a:off x="8221210" y="3123767"/>
            <a:ext cx="3706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H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0" name="Text Box 38"/>
          <p:cNvSpPr txBox="1">
            <a:spLocks noChangeArrowheads="1"/>
          </p:cNvSpPr>
          <p:nvPr/>
        </p:nvSpPr>
        <p:spPr bwMode="auto">
          <a:xfrm>
            <a:off x="8208736" y="4246643"/>
            <a:ext cx="3834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G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1" name="Text Box 38"/>
          <p:cNvSpPr txBox="1">
            <a:spLocks noChangeArrowheads="1"/>
          </p:cNvSpPr>
          <p:nvPr/>
        </p:nvSpPr>
        <p:spPr bwMode="auto">
          <a:xfrm>
            <a:off x="8229574" y="3879418"/>
            <a:ext cx="341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F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5" name="Freeform 74"/>
          <p:cNvSpPr/>
          <p:nvPr/>
        </p:nvSpPr>
        <p:spPr>
          <a:xfrm>
            <a:off x="8061620" y="3065844"/>
            <a:ext cx="654352" cy="1583010"/>
          </a:xfrm>
          <a:custGeom>
            <a:avLst/>
            <a:gdLst>
              <a:gd name="connsiteX0" fmla="*/ 277792 w 277792"/>
              <a:gd name="connsiteY0" fmla="*/ 0 h 798653"/>
              <a:gd name="connsiteX1" fmla="*/ 277792 w 277792"/>
              <a:gd name="connsiteY1" fmla="*/ 798653 h 798653"/>
              <a:gd name="connsiteX2" fmla="*/ 11574 w 277792"/>
              <a:gd name="connsiteY2" fmla="*/ 798653 h 798653"/>
              <a:gd name="connsiteX3" fmla="*/ 0 w 277792"/>
              <a:gd name="connsiteY3" fmla="*/ 11575 h 798653"/>
              <a:gd name="connsiteX0" fmla="*/ 281137 w 281137"/>
              <a:gd name="connsiteY0" fmla="*/ 0 h 798653"/>
              <a:gd name="connsiteX1" fmla="*/ 281137 w 281137"/>
              <a:gd name="connsiteY1" fmla="*/ 798653 h 798653"/>
              <a:gd name="connsiteX2" fmla="*/ 0 w 281137"/>
              <a:gd name="connsiteY2" fmla="*/ 798653 h 798653"/>
              <a:gd name="connsiteX3" fmla="*/ 3345 w 281137"/>
              <a:gd name="connsiteY3" fmla="*/ 11575 h 79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137" h="798653">
                <a:moveTo>
                  <a:pt x="281137" y="0"/>
                </a:moveTo>
                <a:lnTo>
                  <a:pt x="281137" y="798653"/>
                </a:lnTo>
                <a:lnTo>
                  <a:pt x="0" y="798653"/>
                </a:lnTo>
                <a:lnTo>
                  <a:pt x="3345" y="1157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 Box 38"/>
          <p:cNvSpPr txBox="1">
            <a:spLocks noChangeArrowheads="1"/>
          </p:cNvSpPr>
          <p:nvPr/>
        </p:nvSpPr>
        <p:spPr bwMode="auto">
          <a:xfrm>
            <a:off x="8000100" y="4645749"/>
            <a:ext cx="8258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Stack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5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99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FF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FF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99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FF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FF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99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FF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FF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99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99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99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99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FF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FF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3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99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7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99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7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51" grpId="0"/>
      <p:bldP spid="52" grpId="0"/>
      <p:bldP spid="52" grpId="1"/>
      <p:bldP spid="53" grpId="0"/>
      <p:bldP spid="53" grpId="1"/>
      <p:bldP spid="55" grpId="0"/>
      <p:bldP spid="55" grpId="1"/>
      <p:bldP spid="56" grpId="0"/>
      <p:bldP spid="56" grpId="1"/>
      <p:bldP spid="59" grpId="0"/>
      <p:bldP spid="59" grpId="1"/>
      <p:bldP spid="60" grpId="0"/>
      <p:bldP spid="60" grpId="1"/>
      <p:bldP spid="70" grpId="0"/>
      <p:bldP spid="70" grpId="1"/>
      <p:bldP spid="71" grpId="0"/>
      <p:bldP spid="7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304800" y="1295400"/>
                <a:ext cx="8839200" cy="55626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dirty="0"/>
                  <a:t>Complete?: No (infinite loops)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dirty="0"/>
                  <a:t>Optimal?: No (“leftmost” solution)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dirty="0" smtClean="0"/>
                  <a:t>Time </a:t>
                </a:r>
                <a:r>
                  <a:rPr lang="en-US" dirty="0"/>
                  <a:t>complexity: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𝑂</m:t>
                    </m:r>
                    <m:r>
                      <a:rPr lang="en-US" i="1"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𝑚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lnSpc>
                    <a:spcPct val="130000"/>
                  </a:lnSpc>
                </a:pPr>
                <a:r>
                  <a:rPr lang="en-US" dirty="0"/>
                  <a:t>Space complexity: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𝑂</m:t>
                    </m:r>
                    <m:r>
                      <a:rPr lang="en-US" i="1">
                        <a:latin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</a:rPr>
                      <m:t>𝑏𝑚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(not bad</a:t>
                </a:r>
                <a:r>
                  <a:rPr lang="en-US" dirty="0" smtClean="0"/>
                  <a:t>!)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304800" y="1295400"/>
                <a:ext cx="8839200" cy="5562600"/>
              </a:xfrm>
              <a:blipFill rotWithShape="0">
                <a:blip r:embed="rId3"/>
                <a:stretch>
                  <a:fillRect l="-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Review: </a:t>
            </a:r>
            <a:r>
              <a:rPr lang="en-US" dirty="0"/>
              <a:t>Depth-First Search (DFS)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817604" y="8629"/>
            <a:ext cx="1295400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Summary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771" y="954"/>
            <a:ext cx="1259054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Overview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965004" y="8629"/>
            <a:ext cx="2454596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Uninformed Search</a:t>
            </a:r>
            <a:endParaRPr lang="en-US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876800" y="0"/>
            <a:ext cx="2514600" cy="27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Informed Search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C06F-56FD-4A19-85AD-54BFBC2DB0C2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53" name="Group 52"/>
          <p:cNvGrpSpPr/>
          <p:nvPr/>
        </p:nvGrpSpPr>
        <p:grpSpPr>
          <a:xfrm>
            <a:off x="3782422" y="3947322"/>
            <a:ext cx="5217307" cy="2605879"/>
            <a:chOff x="3782422" y="3947322"/>
            <a:chExt cx="5217307" cy="26058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itle 1"/>
                <p:cNvSpPr txBox="1">
                  <a:spLocks/>
                </p:cNvSpPr>
                <p:nvPr/>
              </p:nvSpPr>
              <p:spPr bwMode="auto">
                <a:xfrm>
                  <a:off x="3782422" y="4985903"/>
                  <a:ext cx="974156" cy="4546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en-US" altLang="en-US" sz="200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𝑚</m:t>
                      </m:r>
                    </m:oMath>
                  </a14:m>
                  <a:r>
                    <a:rPr lang="en-US" altLang="en-US" sz="2000" dirty="0" smtClean="0">
                      <a:latin typeface="Arial" charset="0"/>
                      <a:ea typeface="Arial" charset="0"/>
                      <a:cs typeface="Arial" charset="0"/>
                    </a:rPr>
                    <a:t> tiers</a:t>
                  </a:r>
                </a:p>
              </p:txBody>
            </p:sp>
          </mc:Choice>
          <mc:Fallback xmlns="">
            <p:sp>
              <p:nvSpPr>
                <p:cNvPr id="22" name="Title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82422" y="4985903"/>
                  <a:ext cx="974156" cy="45469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5625" b="-2027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riangle 4"/>
            <p:cNvSpPr/>
            <p:nvPr/>
          </p:nvSpPr>
          <p:spPr>
            <a:xfrm>
              <a:off x="5128128" y="4210819"/>
              <a:ext cx="2438953" cy="2115037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253686" y="4113201"/>
              <a:ext cx="201698" cy="19523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006871" y="4536209"/>
              <a:ext cx="201698" cy="19523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508168" y="4536209"/>
              <a:ext cx="201698" cy="19523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itle 1"/>
            <p:cNvSpPr txBox="1">
              <a:spLocks/>
            </p:cNvSpPr>
            <p:nvPr/>
          </p:nvSpPr>
          <p:spPr bwMode="auto">
            <a:xfrm>
              <a:off x="6006871" y="4397241"/>
              <a:ext cx="716263" cy="323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US" altLang="en-US" sz="2000" smtClean="0">
                  <a:latin typeface="Arial" charset="0"/>
                  <a:ea typeface="Arial" charset="0"/>
                  <a:cs typeface="Arial" charset="0"/>
                </a:rPr>
                <a:t>...</a:t>
              </a:r>
              <a:endParaRPr lang="en-US" altLang="en-US" sz="2000" dirty="0" smtClean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8" name="Left Brace 7"/>
            <p:cNvSpPr/>
            <p:nvPr/>
          </p:nvSpPr>
          <p:spPr>
            <a:xfrm>
              <a:off x="4829856" y="4113201"/>
              <a:ext cx="224994" cy="2200095"/>
            </a:xfrm>
            <a:prstGeom prst="leftBrace">
              <a:avLst>
                <a:gd name="adj1" fmla="val 113596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136321" y="4359812"/>
              <a:ext cx="471809" cy="111318"/>
            </a:xfrm>
            <a:custGeom>
              <a:avLst/>
              <a:gdLst>
                <a:gd name="connsiteX0" fmla="*/ 0 w 641685"/>
                <a:gd name="connsiteY0" fmla="*/ 0 h 256674"/>
                <a:gd name="connsiteX1" fmla="*/ 304800 w 641685"/>
                <a:gd name="connsiteY1" fmla="*/ 256674 h 256674"/>
                <a:gd name="connsiteX2" fmla="*/ 641685 w 641685"/>
                <a:gd name="connsiteY2" fmla="*/ 0 h 256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1685" h="256674">
                  <a:moveTo>
                    <a:pt x="0" y="0"/>
                  </a:moveTo>
                  <a:cubicBezTo>
                    <a:pt x="98926" y="128337"/>
                    <a:pt x="197853" y="256674"/>
                    <a:pt x="304800" y="256674"/>
                  </a:cubicBezTo>
                  <a:cubicBezTo>
                    <a:pt x="411747" y="256674"/>
                    <a:pt x="641685" y="0"/>
                    <a:pt x="641685" y="0"/>
                  </a:cubicBezTo>
                </a:path>
              </a:pathLst>
            </a:custGeom>
            <a:noFill/>
            <a:ln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itle 1"/>
                <p:cNvSpPr txBox="1">
                  <a:spLocks/>
                </p:cNvSpPr>
                <p:nvPr/>
              </p:nvSpPr>
              <p:spPr bwMode="auto">
                <a:xfrm>
                  <a:off x="6636918" y="4163797"/>
                  <a:ext cx="351202" cy="3236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0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𝑏</m:t>
                        </m:r>
                      </m:oMath>
                    </m:oMathPara>
                  </a14:m>
                  <a:endParaRPr lang="en-US" altLang="en-US" sz="2000" dirty="0" smtClean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25" name="Title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6918" y="4163797"/>
                  <a:ext cx="351202" cy="32360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7018" b="-1132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itle 1"/>
                <p:cNvSpPr txBox="1">
                  <a:spLocks/>
                </p:cNvSpPr>
                <p:nvPr/>
              </p:nvSpPr>
              <p:spPr bwMode="auto">
                <a:xfrm>
                  <a:off x="7639010" y="3947322"/>
                  <a:ext cx="1167063" cy="4546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9pPr>
                </a:lstStyle>
                <a:p>
                  <a14:m>
                    <m:oMath xmlns:m="http://schemas.openxmlformats.org/officeDocument/2006/math">
                      <m:r>
                        <a:rPr lang="en-US" altLang="en-US" sz="2000" b="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1</m:t>
                      </m:r>
                    </m:oMath>
                  </a14:m>
                  <a:r>
                    <a:rPr lang="en-US" altLang="en-US" sz="2000" dirty="0" smtClean="0">
                      <a:latin typeface="Arial" charset="0"/>
                      <a:ea typeface="Arial" charset="0"/>
                      <a:cs typeface="Arial" charset="0"/>
                    </a:rPr>
                    <a:t> node</a:t>
                  </a:r>
                </a:p>
              </p:txBody>
            </p:sp>
          </mc:Choice>
          <mc:Fallback xmlns="">
            <p:sp>
              <p:nvSpPr>
                <p:cNvPr id="26" name="Title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39010" y="3947322"/>
                  <a:ext cx="1167063" cy="45469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891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itle 1"/>
                <p:cNvSpPr txBox="1">
                  <a:spLocks/>
                </p:cNvSpPr>
                <p:nvPr/>
              </p:nvSpPr>
              <p:spPr bwMode="auto">
                <a:xfrm>
                  <a:off x="7637685" y="4344567"/>
                  <a:ext cx="1321870" cy="4546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9pPr>
                </a:lstStyle>
                <a:p>
                  <a14:m>
                    <m:oMath xmlns:m="http://schemas.openxmlformats.org/officeDocument/2006/math">
                      <m:r>
                        <a:rPr lang="en-US" altLang="en-US" sz="2000" b="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𝑏</m:t>
                      </m:r>
                    </m:oMath>
                  </a14:m>
                  <a:r>
                    <a:rPr lang="en-US" altLang="en-US" sz="2000" dirty="0" smtClean="0">
                      <a:latin typeface="Arial" charset="0"/>
                      <a:ea typeface="Arial" charset="0"/>
                      <a:cs typeface="Arial" charset="0"/>
                    </a:rPr>
                    <a:t> nodes</a:t>
                  </a:r>
                </a:p>
              </p:txBody>
            </p:sp>
          </mc:Choice>
          <mc:Fallback xmlns="">
            <p:sp>
              <p:nvSpPr>
                <p:cNvPr id="27" name="Title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37685" y="4344567"/>
                  <a:ext cx="1321870" cy="45469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461" b="-1891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itle 1"/>
                <p:cNvSpPr txBox="1">
                  <a:spLocks/>
                </p:cNvSpPr>
                <p:nvPr/>
              </p:nvSpPr>
              <p:spPr bwMode="auto">
                <a:xfrm>
                  <a:off x="7674652" y="6098511"/>
                  <a:ext cx="1325077" cy="4546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9pPr>
                </a:lstStyle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en-US" sz="2000" b="0" i="1" dirty="0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altLang="en-US" sz="2000" b="0" i="1" dirty="0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en-US" sz="2000" b="0" i="1" dirty="0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𝑚</m:t>
                          </m:r>
                        </m:sup>
                      </m:sSup>
                    </m:oMath>
                  </a14:m>
                  <a:r>
                    <a:rPr lang="en-US" altLang="en-US" sz="2000" dirty="0" smtClean="0">
                      <a:latin typeface="Arial" charset="0"/>
                      <a:ea typeface="Arial" charset="0"/>
                      <a:cs typeface="Arial" charset="0"/>
                    </a:rPr>
                    <a:t> nodes</a:t>
                  </a:r>
                </a:p>
              </p:txBody>
            </p:sp>
          </mc:Choice>
          <mc:Fallback xmlns="">
            <p:sp>
              <p:nvSpPr>
                <p:cNvPr id="28" name="Title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74652" y="6098511"/>
                  <a:ext cx="1325077" cy="45469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461" r="-461" b="-18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itle 1"/>
                <p:cNvSpPr txBox="1">
                  <a:spLocks/>
                </p:cNvSpPr>
                <p:nvPr/>
              </p:nvSpPr>
              <p:spPr bwMode="auto">
                <a:xfrm>
                  <a:off x="7634761" y="4747321"/>
                  <a:ext cx="1345129" cy="4546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</a:defRPr>
                  </a:lvl9pPr>
                </a:lstStyle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en-US" sz="2000" b="0" i="1" dirty="0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altLang="en-US" sz="2000" b="0" i="1" dirty="0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en-US" sz="2000" b="0" i="1" dirty="0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altLang="en-US" sz="2000" dirty="0" smtClean="0">
                      <a:latin typeface="Arial" charset="0"/>
                      <a:ea typeface="Arial" charset="0"/>
                      <a:cs typeface="Arial" charset="0"/>
                    </a:rPr>
                    <a:t> nodes</a:t>
                  </a:r>
                </a:p>
              </p:txBody>
            </p:sp>
          </mc:Choice>
          <mc:Fallback xmlns="">
            <p:sp>
              <p:nvSpPr>
                <p:cNvPr id="29" name="Title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34761" y="4747321"/>
                  <a:ext cx="1345129" cy="45469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2027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/>
          <p:cNvGrpSpPr/>
          <p:nvPr/>
        </p:nvGrpSpPr>
        <p:grpSpPr>
          <a:xfrm>
            <a:off x="6504251" y="2352909"/>
            <a:ext cx="1313353" cy="1312944"/>
            <a:chOff x="428413" y="5209428"/>
            <a:chExt cx="1313353" cy="1312944"/>
          </a:xfrm>
        </p:grpSpPr>
        <p:sp>
          <p:nvSpPr>
            <p:cNvPr id="30" name="Title 1"/>
            <p:cNvSpPr txBox="1">
              <a:spLocks/>
            </p:cNvSpPr>
            <p:nvPr/>
          </p:nvSpPr>
          <p:spPr bwMode="auto">
            <a:xfrm>
              <a:off x="886141" y="5209428"/>
              <a:ext cx="419206" cy="454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US" altLang="en-US" sz="2000" dirty="0">
                  <a:latin typeface="Arial" charset="0"/>
                  <a:ea typeface="Arial" charset="0"/>
                  <a:cs typeface="Arial" charset="0"/>
                </a:rPr>
                <a:t>a</a:t>
              </a:r>
              <a:endParaRPr lang="en-US" altLang="en-US" sz="2000" dirty="0" smtClean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1" name="Title 1"/>
            <p:cNvSpPr txBox="1">
              <a:spLocks/>
            </p:cNvSpPr>
            <p:nvPr/>
          </p:nvSpPr>
          <p:spPr bwMode="auto">
            <a:xfrm>
              <a:off x="886141" y="6067682"/>
              <a:ext cx="419206" cy="454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US" altLang="en-US" sz="2000" dirty="0">
                  <a:latin typeface="Arial" charset="0"/>
                  <a:ea typeface="Arial" charset="0"/>
                  <a:cs typeface="Arial" charset="0"/>
                </a:rPr>
                <a:t>b</a:t>
              </a:r>
              <a:endParaRPr lang="en-US" altLang="en-US" sz="2000" dirty="0" smtClean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2" name="Title 1"/>
            <p:cNvSpPr txBox="1">
              <a:spLocks/>
            </p:cNvSpPr>
            <p:nvPr/>
          </p:nvSpPr>
          <p:spPr bwMode="auto">
            <a:xfrm>
              <a:off x="428413" y="5673186"/>
              <a:ext cx="419206" cy="454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US" altLang="en-US" sz="2000" smtClean="0">
                  <a:latin typeface="Arial" charset="0"/>
                  <a:ea typeface="Arial" charset="0"/>
                  <a:cs typeface="Arial" charset="0"/>
                </a:rPr>
                <a:t>S</a:t>
              </a:r>
              <a:endParaRPr lang="en-US" altLang="en-US" sz="2000" dirty="0" smtClean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3" name="Title 1"/>
            <p:cNvSpPr txBox="1">
              <a:spLocks/>
            </p:cNvSpPr>
            <p:nvPr/>
          </p:nvSpPr>
          <p:spPr bwMode="auto">
            <a:xfrm>
              <a:off x="1322560" y="5673186"/>
              <a:ext cx="419206" cy="454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US" altLang="en-US" sz="2000" dirty="0" smtClean="0">
                  <a:latin typeface="Arial" charset="0"/>
                  <a:ea typeface="Arial" charset="0"/>
                  <a:cs typeface="Arial" charset="0"/>
                </a:rPr>
                <a:t>G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737750" y="5562601"/>
              <a:ext cx="252850" cy="2333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737750" y="6017290"/>
              <a:ext cx="252850" cy="2211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1143000" y="5637461"/>
              <a:ext cx="0" cy="5285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1028700" y="5637461"/>
              <a:ext cx="0" cy="528515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H="1" flipV="1">
              <a:off x="1181734" y="5549197"/>
              <a:ext cx="252850" cy="23337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>
              <a:off x="1181734" y="6003886"/>
              <a:ext cx="252850" cy="221172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Oval 53"/>
          <p:cNvSpPr/>
          <p:nvPr/>
        </p:nvSpPr>
        <p:spPr>
          <a:xfrm>
            <a:off x="6499490" y="6215679"/>
            <a:ext cx="201698" cy="19523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riangle 55"/>
          <p:cNvSpPr/>
          <p:nvPr/>
        </p:nvSpPr>
        <p:spPr>
          <a:xfrm>
            <a:off x="5128128" y="4210818"/>
            <a:ext cx="1472211" cy="2115038"/>
          </a:xfrm>
          <a:prstGeom prst="triangle">
            <a:avLst>
              <a:gd name="adj" fmla="val 82064"/>
            </a:avLst>
          </a:prstGeom>
          <a:solidFill>
            <a:srgbClr val="BFBFBF">
              <a:alpha val="50196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450512" y="6215679"/>
            <a:ext cx="201698" cy="195234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riangle 56"/>
          <p:cNvSpPr/>
          <p:nvPr/>
        </p:nvSpPr>
        <p:spPr>
          <a:xfrm>
            <a:off x="5134580" y="4218281"/>
            <a:ext cx="2439910" cy="2107575"/>
          </a:xfrm>
          <a:prstGeom prst="triangle">
            <a:avLst>
              <a:gd name="adj" fmla="val 49719"/>
            </a:avLst>
          </a:prstGeom>
          <a:solidFill>
            <a:srgbClr val="BFBFBF">
              <a:alpha val="50196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673617" y="5367891"/>
            <a:ext cx="201698" cy="19523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9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6" grpId="0" animBg="1"/>
      <p:bldP spid="56" grpId="1" animBg="1"/>
      <p:bldP spid="58" grpId="0" animBg="1"/>
      <p:bldP spid="57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04800" y="1295400"/>
            <a:ext cx="8839200" cy="556260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/>
              <a:t>Strategy: </a:t>
            </a:r>
            <a:r>
              <a:rPr lang="en-US" dirty="0" smtClean="0"/>
              <a:t>expands </a:t>
            </a:r>
            <a:r>
              <a:rPr lang="en-US" dirty="0"/>
              <a:t>shallowest node first </a:t>
            </a:r>
            <a:endParaRPr lang="en-US" dirty="0" smtClean="0"/>
          </a:p>
          <a:p>
            <a:pPr lvl="1">
              <a:lnSpc>
                <a:spcPct val="130000"/>
              </a:lnSpc>
            </a:pPr>
            <a:r>
              <a:rPr lang="en-US" dirty="0" smtClean="0"/>
              <a:t>Process all nodes above the shallowest solution</a:t>
            </a:r>
            <a:endParaRPr lang="en-US" dirty="0"/>
          </a:p>
          <a:p>
            <a:pPr lvl="1">
              <a:lnSpc>
                <a:spcPct val="130000"/>
              </a:lnSpc>
            </a:pPr>
            <a:r>
              <a:rPr lang="en-US" dirty="0" smtClean="0"/>
              <a:t>FIFO queue: put successors at end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Breadth-First Search (BFS)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817604" y="8629"/>
            <a:ext cx="1295400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Summary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771" y="954"/>
            <a:ext cx="1259054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Overview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965004" y="8629"/>
            <a:ext cx="2454596" cy="264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Uninformed Search</a:t>
            </a:r>
            <a:endParaRPr lang="en-US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876800" y="0"/>
            <a:ext cx="2514600" cy="27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5E0D1B"/>
                </a:solidFill>
                <a:latin typeface="Arial" charset="0"/>
                <a:ea typeface="Arial" charset="0"/>
                <a:cs typeface="Arial" charset="0"/>
              </a:rPr>
              <a:t>Informed Search</a:t>
            </a:r>
            <a:endParaRPr lang="en-US" sz="1600" dirty="0">
              <a:solidFill>
                <a:srgbClr val="5E0D1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C06F-56FD-4A19-85AD-54BFBC2DB0C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5623302" y="2957592"/>
            <a:ext cx="381000" cy="3810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6766302" y="3948192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4556502" y="3948192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3946902" y="5091192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5089902" y="5091192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  <a:ea typeface="Arial" charset="0"/>
                <a:cs typeface="Arial" charset="0"/>
              </a:rPr>
              <a:t>E</a:t>
            </a:r>
          </a:p>
        </p:txBody>
      </p:sp>
      <p:sp>
        <p:nvSpPr>
          <p:cNvPr id="18" name="Oval 11"/>
          <p:cNvSpPr>
            <a:spLocks noChangeArrowheads="1"/>
          </p:cNvSpPr>
          <p:nvPr/>
        </p:nvSpPr>
        <p:spPr bwMode="auto">
          <a:xfrm>
            <a:off x="6309102" y="5091192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  <a:ea typeface="Arial" charset="0"/>
                <a:cs typeface="Arial" charset="0"/>
              </a:rPr>
              <a:t>F</a:t>
            </a:r>
          </a:p>
        </p:txBody>
      </p:sp>
      <p:sp>
        <p:nvSpPr>
          <p:cNvPr id="19" name="Oval 12"/>
          <p:cNvSpPr>
            <a:spLocks noChangeArrowheads="1"/>
          </p:cNvSpPr>
          <p:nvPr/>
        </p:nvSpPr>
        <p:spPr bwMode="auto">
          <a:xfrm>
            <a:off x="3489702" y="6386592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  <a:ea typeface="Arial" charset="0"/>
                <a:cs typeface="Arial" charset="0"/>
              </a:rPr>
              <a:t>H</a:t>
            </a:r>
          </a:p>
        </p:txBody>
      </p:sp>
      <p:sp>
        <p:nvSpPr>
          <p:cNvPr id="20" name="Oval 13"/>
          <p:cNvSpPr>
            <a:spLocks noChangeArrowheads="1"/>
          </p:cNvSpPr>
          <p:nvPr/>
        </p:nvSpPr>
        <p:spPr bwMode="auto">
          <a:xfrm>
            <a:off x="7528302" y="5091192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  <a:ea typeface="Arial" charset="0"/>
                <a:cs typeface="Arial" charset="0"/>
              </a:rPr>
              <a:t>G</a:t>
            </a:r>
          </a:p>
        </p:txBody>
      </p:sp>
      <p:sp>
        <p:nvSpPr>
          <p:cNvPr id="21" name="Oval 14"/>
          <p:cNvSpPr>
            <a:spLocks noChangeArrowheads="1"/>
          </p:cNvSpPr>
          <p:nvPr/>
        </p:nvSpPr>
        <p:spPr bwMode="auto">
          <a:xfrm>
            <a:off x="4327902" y="6386592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  <a:ea typeface="Arial" charset="0"/>
                <a:cs typeface="Arial" charset="0"/>
              </a:rPr>
              <a:t>I</a:t>
            </a:r>
          </a:p>
        </p:txBody>
      </p:sp>
      <p:cxnSp>
        <p:nvCxnSpPr>
          <p:cNvPr id="22" name="AutoShape 15"/>
          <p:cNvCxnSpPr>
            <a:cxnSpLocks noChangeShapeType="1"/>
          </p:cNvCxnSpPr>
          <p:nvPr/>
        </p:nvCxnSpPr>
        <p:spPr bwMode="auto">
          <a:xfrm flipH="1">
            <a:off x="4881940" y="3283030"/>
            <a:ext cx="796925" cy="720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" name="AutoShape 16"/>
          <p:cNvCxnSpPr>
            <a:cxnSpLocks noChangeShapeType="1"/>
          </p:cNvCxnSpPr>
          <p:nvPr/>
        </p:nvCxnSpPr>
        <p:spPr bwMode="auto">
          <a:xfrm>
            <a:off x="5948740" y="3283030"/>
            <a:ext cx="873125" cy="720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" name="AutoShape 17"/>
          <p:cNvCxnSpPr>
            <a:cxnSpLocks noChangeShapeType="1"/>
          </p:cNvCxnSpPr>
          <p:nvPr/>
        </p:nvCxnSpPr>
        <p:spPr bwMode="auto">
          <a:xfrm flipH="1">
            <a:off x="4137402" y="4273630"/>
            <a:ext cx="474663" cy="817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" name="AutoShape 18"/>
          <p:cNvCxnSpPr>
            <a:cxnSpLocks noChangeShapeType="1"/>
          </p:cNvCxnSpPr>
          <p:nvPr/>
        </p:nvCxnSpPr>
        <p:spPr bwMode="auto">
          <a:xfrm>
            <a:off x="4881940" y="4273630"/>
            <a:ext cx="398462" cy="817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" name="AutoShape 19"/>
          <p:cNvCxnSpPr>
            <a:cxnSpLocks noChangeShapeType="1"/>
          </p:cNvCxnSpPr>
          <p:nvPr/>
        </p:nvCxnSpPr>
        <p:spPr bwMode="auto">
          <a:xfrm flipH="1">
            <a:off x="6499602" y="4273630"/>
            <a:ext cx="322263" cy="817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AutoShape 20"/>
          <p:cNvCxnSpPr>
            <a:cxnSpLocks noChangeShapeType="1"/>
          </p:cNvCxnSpPr>
          <p:nvPr/>
        </p:nvCxnSpPr>
        <p:spPr bwMode="auto">
          <a:xfrm>
            <a:off x="7091740" y="4273630"/>
            <a:ext cx="627062" cy="817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8" name="AutoShape 21"/>
          <p:cNvCxnSpPr>
            <a:cxnSpLocks noChangeShapeType="1"/>
          </p:cNvCxnSpPr>
          <p:nvPr/>
        </p:nvCxnSpPr>
        <p:spPr bwMode="auto">
          <a:xfrm flipH="1">
            <a:off x="3680202" y="5416630"/>
            <a:ext cx="322263" cy="969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9" name="AutoShape 22"/>
          <p:cNvCxnSpPr>
            <a:cxnSpLocks noChangeShapeType="1"/>
          </p:cNvCxnSpPr>
          <p:nvPr/>
        </p:nvCxnSpPr>
        <p:spPr bwMode="auto">
          <a:xfrm>
            <a:off x="4272340" y="5416630"/>
            <a:ext cx="246062" cy="969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5489952" y="2697242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4480302" y="3643392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>
            <a:off x="7318752" y="4862592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7</a:t>
            </a: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6690102" y="3643392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6156702" y="4862592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6</a:t>
            </a:r>
          </a:p>
        </p:txBody>
      </p:sp>
      <p:sp>
        <p:nvSpPr>
          <p:cNvPr id="35" name="Text Box 28"/>
          <p:cNvSpPr txBox="1">
            <a:spLocks noChangeArrowheads="1"/>
          </p:cNvSpPr>
          <p:nvPr/>
        </p:nvSpPr>
        <p:spPr bwMode="auto">
          <a:xfrm>
            <a:off x="3794502" y="4786392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36" name="Text Box 29"/>
          <p:cNvSpPr txBox="1">
            <a:spLocks noChangeArrowheads="1"/>
          </p:cNvSpPr>
          <p:nvPr/>
        </p:nvSpPr>
        <p:spPr bwMode="auto">
          <a:xfrm>
            <a:off x="4861302" y="4862592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3337302" y="6157992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8</a:t>
            </a: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4194552" y="6157992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9</a:t>
            </a:r>
          </a:p>
        </p:txBody>
      </p:sp>
      <p:sp>
        <p:nvSpPr>
          <p:cNvPr id="39" name="Oval 31"/>
          <p:cNvSpPr>
            <a:spLocks noChangeArrowheads="1"/>
          </p:cNvSpPr>
          <p:nvPr/>
        </p:nvSpPr>
        <p:spPr bwMode="auto">
          <a:xfrm>
            <a:off x="935165" y="363774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935165" y="4171140"/>
            <a:ext cx="381000" cy="3810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Oval 33"/>
          <p:cNvSpPr>
            <a:spLocks noChangeArrowheads="1"/>
          </p:cNvSpPr>
          <p:nvPr/>
        </p:nvSpPr>
        <p:spPr bwMode="auto">
          <a:xfrm>
            <a:off x="935165" y="4704540"/>
            <a:ext cx="381000" cy="3810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Oval 34"/>
          <p:cNvSpPr>
            <a:spLocks noChangeArrowheads="1"/>
          </p:cNvSpPr>
          <p:nvPr/>
        </p:nvSpPr>
        <p:spPr bwMode="auto">
          <a:xfrm>
            <a:off x="935165" y="523794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Text Box 35"/>
          <p:cNvSpPr txBox="1">
            <a:spLocks noChangeArrowheads="1"/>
          </p:cNvSpPr>
          <p:nvPr/>
        </p:nvSpPr>
        <p:spPr bwMode="auto">
          <a:xfrm>
            <a:off x="1468565" y="3637740"/>
            <a:ext cx="17652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  <a:ea typeface="Arial" charset="0"/>
                <a:cs typeface="Arial" charset="0"/>
              </a:rPr>
              <a:t>not generated</a:t>
            </a:r>
          </a:p>
        </p:txBody>
      </p:sp>
      <p:sp>
        <p:nvSpPr>
          <p:cNvPr id="44" name="Text Box 36"/>
          <p:cNvSpPr txBox="1">
            <a:spLocks noChangeArrowheads="1"/>
          </p:cNvSpPr>
          <p:nvPr/>
        </p:nvSpPr>
        <p:spPr bwMode="auto">
          <a:xfrm>
            <a:off x="1468565" y="4155265"/>
            <a:ext cx="13372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  <a:ea typeface="Arial" charset="0"/>
                <a:cs typeface="Arial" charset="0"/>
              </a:rPr>
              <a:t>on frontier</a:t>
            </a:r>
          </a:p>
        </p:txBody>
      </p:sp>
      <p:sp>
        <p:nvSpPr>
          <p:cNvPr id="45" name="Text Box 37"/>
          <p:cNvSpPr txBox="1">
            <a:spLocks noChangeArrowheads="1"/>
          </p:cNvSpPr>
          <p:nvPr/>
        </p:nvSpPr>
        <p:spPr bwMode="auto">
          <a:xfrm>
            <a:off x="1468565" y="4688665"/>
            <a:ext cx="13805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  <a:ea typeface="Arial" charset="0"/>
                <a:cs typeface="Arial" charset="0"/>
              </a:rPr>
              <a:t>in memory</a:t>
            </a:r>
          </a:p>
        </p:txBody>
      </p:sp>
      <p:sp>
        <p:nvSpPr>
          <p:cNvPr id="46" name="Text Box 38"/>
          <p:cNvSpPr txBox="1">
            <a:spLocks noChangeArrowheads="1"/>
          </p:cNvSpPr>
          <p:nvPr/>
        </p:nvSpPr>
        <p:spPr bwMode="auto">
          <a:xfrm>
            <a:off x="1468565" y="5237940"/>
            <a:ext cx="10262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  <a:ea typeface="Arial" charset="0"/>
                <a:cs typeface="Arial" charset="0"/>
              </a:rPr>
              <a:t>deleted</a:t>
            </a:r>
          </a:p>
        </p:txBody>
      </p:sp>
    </p:spTree>
    <p:extLst>
      <p:ext uri="{BB962C8B-B14F-4D97-AF65-F5344CB8AC3E}">
        <p14:creationId xmlns:p14="http://schemas.microsoft.com/office/powerpoint/2010/main" val="192006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99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FF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FF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99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FF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FF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99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FF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FF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99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FF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FF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99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99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99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99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3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99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1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Autofit/>
      </a:bodyPr>
      <a:lstStyle>
        <a:defPPr marL="571500" indent="-571500" algn="l">
          <a:lnSpc>
            <a:spcPct val="150000"/>
          </a:lnSpc>
          <a:buFont typeface="Arial" panose="020B0604020202020204" pitchFamily="34" charset="0"/>
          <a:buChar char="•"/>
          <a:defRPr sz="3200" dirty="0" smtClean="0">
            <a:solidFill>
              <a:schemeClr val="bg1"/>
            </a:solidFill>
            <a:cs typeface="Frutiger LT Std 55 Roman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83978</TotalTime>
  <Words>1600</Words>
  <Application>Microsoft Macintosh PowerPoint</Application>
  <PresentationFormat>On-screen Show (4:3)</PresentationFormat>
  <Paragraphs>717</Paragraphs>
  <Slides>28</Slides>
  <Notes>28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Calibri</vt:lpstr>
      <vt:lpstr>Calibri Light</vt:lpstr>
      <vt:lpstr>Cambria Math</vt:lpstr>
      <vt:lpstr>맑은 고딕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Changjoo Nam</dc:creator>
  <cp:lastModifiedBy>changjon</cp:lastModifiedBy>
  <cp:revision>1919</cp:revision>
  <cp:lastPrinted>2018-02-06T08:29:55Z</cp:lastPrinted>
  <dcterms:created xsi:type="dcterms:W3CDTF">2014-03-02T08:46:40Z</dcterms:created>
  <dcterms:modified xsi:type="dcterms:W3CDTF">2018-02-07T02:31:40Z</dcterms:modified>
</cp:coreProperties>
</file>