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70" r:id="rId6"/>
    <p:sldId id="279" r:id="rId7"/>
    <p:sldId id="281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2" r:id="rId18"/>
    <p:sldId id="269" r:id="rId19"/>
    <p:sldId id="283" r:id="rId20"/>
    <p:sldId id="272" r:id="rId21"/>
    <p:sldId id="277" r:id="rId22"/>
    <p:sldId id="278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16" autoAdjust="0"/>
  </p:normalViewPr>
  <p:slideViewPr>
    <p:cSldViewPr>
      <p:cViewPr varScale="1">
        <p:scale>
          <a:sx n="74" d="100"/>
          <a:sy n="74" d="100"/>
        </p:scale>
        <p:origin x="-10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A9BE9-114E-43C4-B877-C1330BB61B2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63C78-7073-406E-AA51-252E70932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AD4D1-C498-4C16-B0CD-CE201108699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come from stats.lod2.eu (last</a:t>
            </a:r>
            <a:r>
              <a:rPr lang="en-US" baseline="0" dirty="0" smtClean="0"/>
              <a:t> access: 9/26/2016)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3C78-7073-406E-AA51-252E70932E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222D3-3D98-40C4-A41C-B2934011B49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65 million figure comes from </a:t>
            </a:r>
            <a:r>
              <a:rPr lang="en-US" dirty="0" err="1" smtClean="0"/>
              <a:t>Sindice</a:t>
            </a:r>
            <a:r>
              <a:rPr lang="en-US" dirty="0" smtClean="0"/>
              <a:t> – includes </a:t>
            </a:r>
            <a:r>
              <a:rPr lang="en-US" dirty="0" err="1" smtClean="0"/>
              <a:t>microformats</a:t>
            </a:r>
            <a:endParaRPr lang="en-US" dirty="0" smtClean="0"/>
          </a:p>
          <a:p>
            <a:r>
              <a:rPr lang="en-US" dirty="0" smtClean="0"/>
              <a:t>Oct. 2009: Google finds 463,000 RDF, 30,000 OWL, 51,000 XML with RDF keyword</a:t>
            </a:r>
          </a:p>
          <a:p>
            <a:r>
              <a:rPr lang="en-US" dirty="0" smtClean="0"/>
              <a:t>System Integration costs source: Semantic Technology Conference materials</a:t>
            </a:r>
          </a:p>
          <a:p>
            <a:endParaRPr lang="en-US" dirty="0" smtClean="0"/>
          </a:p>
          <a:p>
            <a:r>
              <a:rPr lang="en-US" dirty="0" smtClean="0"/>
              <a:t>Other companies:</a:t>
            </a:r>
          </a:p>
          <a:p>
            <a:pPr>
              <a:buFontTx/>
              <a:buChar char="-"/>
            </a:pPr>
            <a:r>
              <a:rPr lang="en-US" sz="1800" dirty="0" smtClean="0"/>
              <a:t> Boeing: integrate work of partners involved in airplane design</a:t>
            </a:r>
          </a:p>
          <a:p>
            <a:pPr>
              <a:buFontTx/>
              <a:buChar char="-"/>
            </a:pPr>
            <a:r>
              <a:rPr lang="en-US" sz="1800" dirty="0" smtClean="0"/>
              <a:t> Chevron: manage the life cycle of power plants and oil refineries</a:t>
            </a:r>
          </a:p>
          <a:p>
            <a:pPr>
              <a:buFontTx/>
              <a:buChar char="-"/>
            </a:pPr>
            <a:r>
              <a:rPr lang="en-US" sz="1800" dirty="0" smtClean="0"/>
              <a:t> British Telecom: online service to help vendors work together</a:t>
            </a:r>
          </a:p>
          <a:p>
            <a:pPr>
              <a:buFontTx/>
              <a:buChar char="-"/>
            </a:pPr>
            <a:r>
              <a:rPr lang="en-US" sz="1800" dirty="0" smtClean="0"/>
              <a:t> Harper’s Magazine: web site that connects articles to events on a timeline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173E-4CB4-4F03-9079-0CF8CFBC1B82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EE07-EC3E-4691-8030-FD0F4FEA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3766-8BDA-437E-ABAD-D751722A2EE4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BD95-AC84-46D0-9C48-C68E345C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B437-A970-4A95-9FFB-7E6DEF71D96D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2B17-0FA2-45CA-9519-833AB72E8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CA3-65E7-49A6-B3BC-E577E81AEFDB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EFA0-EA93-4E05-932B-26F95F9D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771D-ED79-425D-8A58-A14749D36AE8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6A93-88D7-4C34-9E78-A8F0AA8F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9540-DB79-4199-A7A6-19928324D4C3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3AD1-C83D-4282-9B4F-D1682220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8AD2-08E2-4ED2-91B1-A2BAB435E3AF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EF7C-D300-418A-9080-15B29CBBF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1A2E-A020-48C7-8B0E-77AFD5DAF064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2F72-2E40-47B2-BE45-8A8F480BE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5FE0-2413-455C-8863-AE7B9D0CF7A6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941-AB36-45A4-86F4-082A1ADE3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8C06-F530-456B-8374-8A193121BED6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9F14-7120-44EC-92F6-193BD50C9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AACB-CBF1-48B7-BFD0-730BC87D8612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9F87-087F-4937-9E24-88B82A24C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CA2AD-49CB-4EE6-88ED-63D0BD1E4EAC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573CB9-C5EE-4E3F-8FED-269AD9A12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6</a:t>
            </a:r>
            <a:br>
              <a:rPr lang="en-US" dirty="0" smtClean="0"/>
            </a:br>
            <a:r>
              <a:rPr lang="en-US" dirty="0" smtClean="0"/>
              <a:t>Understanding Each Other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CSE 431 – Intelligent Agents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1998663"/>
            <a:ext cx="80327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&lt;owl:AllDifferent&gt;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&lt;owl:distinctMembers rdf:parseType=”Collection”&gt;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&lt;p:Person rdf:about=”#Bob”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&lt;p:Person rdf:about=”#Sue”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&lt;p:Person rdf:about=”#Mary”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…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&lt;/owl:distinctMembers&gt;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&lt;/owl:AllDifferent&gt;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Sets of Distinct Individuals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URIs #Bob, #Sue and #Mary all refer to distinct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1998663"/>
            <a:ext cx="78025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&lt;owl:Class rdf:ID=”Band”&gt;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&lt;rdfs:subClassOf&gt;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&lt;owl:onProperty rdf:resource=”#hasMember”/&gt;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&lt;owl:allValuesFrom rdf:resource=”#Musician”/&gt;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&lt;/owl:Restriction&gt;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&lt;/rdfs:subClassOf&gt;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Values From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 Band is a subclass of the set of entities which only have members that are Musicians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1998663"/>
            <a:ext cx="78025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&lt;owl:Class rdf:ID=”Band”&gt;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&lt;rdfs:subClassOf&gt;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&lt;owl:onProperty rdf:resource=”#hasMember”/&gt;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&lt;owl:someValuesFrom rdf:resource=”#Singer”/&gt;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&lt;/owl:Restriction&gt;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&lt;/rdfs:subClassOf&gt;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Values From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Every Band has at least one member who is a Singer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1998663"/>
            <a:ext cx="84169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&lt;owl:Class rdf:ID=”Guitarist”&gt;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&lt;rdfs:subClassOf&gt;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&lt;owl:onProperty rdf:resource=”#playsInstrument”/&gt;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&lt;owl:hasValue rdf:resource=”#Guitar”/&gt;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&lt;/owl:Restriction&gt;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&lt;/rdfs:subClassOf&gt;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 Value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 Guitarist is a subclass of the set of entities which play at least one instrument that is a Guitar.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1998663"/>
            <a:ext cx="82645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&lt;owl:Class rdf:ID=”Parent”&gt;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&lt;owl:equivalentClass&gt;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&lt;owl:Restriction&gt;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&lt;owl:onProperty rdf:resource="#hasChild" /&gt; 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&lt;owl:minCardinality rdf:datatype=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	"&amp;xsd;nonNegativeInteger"&gt;1&lt;/owl:minCardinality&gt;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	&lt;/owl:Restriction&gt; 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	&lt;/owl:equivalentClass&gt;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Cardinality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Parent is exactly the set of entities which have at least one child.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1676400"/>
            <a:ext cx="78787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&lt;owl:Class rdf:ID=”Father”&gt;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&lt;owl:intersectionOf rdf:parseType=”Collection”&gt;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&lt;owl:Class rdf:about=”#Parent”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&lt;owl:Class rdf:about=”#Male”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&lt;/owl:intersectionOf&gt;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Intersection and Union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5800" y="3411538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 Father is exactly a Parent who is also Male.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097338"/>
            <a:ext cx="69564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>
                <a:latin typeface="Courier New" pitchFamily="49" charset="0"/>
                <a:cs typeface="Courier New" pitchFamily="49" charset="0"/>
              </a:rPr>
              <a:t>&lt;owl:Class rdf:ID=”Person”&gt;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&lt;owl:unionOf rdf:parseType=”Collection”&gt;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&lt;owl:Class rdf:about=”#Woman”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   &lt;owl:Class rdf:about=”#Man” /&gt;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   &lt;/owl:unionOf&gt;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867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Every Person </a:t>
            </a:r>
            <a:r>
              <a:rPr lang="en-US" sz="2400" dirty="0" smtClean="0"/>
              <a:t>is </a:t>
            </a:r>
            <a:r>
              <a:rPr lang="en-US" sz="2400" dirty="0"/>
              <a:t>Male or Female.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5800" y="1998663"/>
            <a:ext cx="7645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rdf:ID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=”Man”&gt;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owl:intersectionOf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rdf:parseType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=”Collection”&gt;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rdf:about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=”#Person” /&gt;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		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owl:complementOf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rdf:resource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=”#Woman” /&gt;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	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owl:intersectionOf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Complement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Man is every Person who is not a Woman.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=”Male”&gt;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owl:disjointWith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=”#Female”&gt;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owl:Class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this different from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owl:complementOf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owl:disjointWith</a:t>
            </a:r>
            <a:r>
              <a:rPr lang="en-US" sz="2400" dirty="0" smtClean="0"/>
              <a:t> does not allow you to conclude that if someone is not Male, then they must be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is a weaker statement than </a:t>
            </a:r>
            <a:r>
              <a:rPr lang="en-US" sz="2400" dirty="0" err="1" smtClean="0"/>
              <a:t>owl:complementOf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1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5800" y="1998663"/>
            <a:ext cx="79263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&lt;owl:Class rdf:ID=”PrimaryColor”&gt;</a:t>
            </a:r>
            <a:br>
              <a:rPr lang="en-US" sz="2400">
                <a:latin typeface="Courier New" pitchFamily="49" charset="0"/>
                <a:cs typeface="Courier New" pitchFamily="49" charset="0"/>
              </a:rPr>
            </a:br>
            <a:r>
              <a:rPr lang="en-US" sz="2400">
                <a:latin typeface="Courier New" pitchFamily="49" charset="0"/>
                <a:cs typeface="Courier New" pitchFamily="49" charset="0"/>
              </a:rPr>
              <a:t>    &lt;owl:oneOf rdf:parseType=”Collection”&gt;</a:t>
            </a:r>
            <a:br>
              <a:rPr lang="en-US" sz="2400">
                <a:latin typeface="Courier New" pitchFamily="49" charset="0"/>
                <a:cs typeface="Courier New" pitchFamily="49" charset="0"/>
              </a:rPr>
            </a:br>
            <a:r>
              <a:rPr lang="en-US" sz="2400">
                <a:latin typeface="Courier New" pitchFamily="49" charset="0"/>
                <a:cs typeface="Courier New" pitchFamily="49" charset="0"/>
              </a:rPr>
              <a:t>        &lt;owl:Thing rdf:about=”#Red” /&gt;</a:t>
            </a:r>
            <a:br>
              <a:rPr lang="en-US" sz="2400">
                <a:latin typeface="Courier New" pitchFamily="49" charset="0"/>
                <a:cs typeface="Courier New" pitchFamily="49" charset="0"/>
              </a:rPr>
            </a:br>
            <a:r>
              <a:rPr lang="en-US" sz="2400">
                <a:latin typeface="Courier New" pitchFamily="49" charset="0"/>
                <a:cs typeface="Courier New" pitchFamily="49" charset="0"/>
              </a:rPr>
              <a:t>        &lt;owl:Thing rdf:about=”#Blue” /&gt;</a:t>
            </a:r>
            <a:br>
              <a:rPr lang="en-US" sz="2400">
                <a:latin typeface="Courier New" pitchFamily="49" charset="0"/>
                <a:cs typeface="Courier New" pitchFamily="49" charset="0"/>
              </a:rPr>
            </a:br>
            <a:r>
              <a:rPr lang="en-US" sz="2400">
                <a:latin typeface="Courier New" pitchFamily="49" charset="0"/>
                <a:cs typeface="Courier New" pitchFamily="49" charset="0"/>
              </a:rPr>
              <a:t>        &lt;owl:Thing rdf:about=”#Yellow” /&gt;</a:t>
            </a:r>
            <a:br>
              <a:rPr lang="en-US" sz="2400">
                <a:latin typeface="Courier New" pitchFamily="49" charset="0"/>
                <a:cs typeface="Courier New" pitchFamily="49" charset="0"/>
              </a:rPr>
            </a:br>
            <a:r>
              <a:rPr lang="en-US" sz="2400">
                <a:latin typeface="Courier New" pitchFamily="49" charset="0"/>
                <a:cs typeface="Courier New" pitchFamily="49" charset="0"/>
              </a:rPr>
              <a:t>   &lt;/owl:oneOf&gt;</a:t>
            </a:r>
            <a:br>
              <a:rPr lang="en-US" sz="2400">
                <a:latin typeface="Courier New" pitchFamily="49" charset="0"/>
                <a:cs typeface="Courier New" pitchFamily="49" charset="0"/>
              </a:rPr>
            </a:br>
            <a:r>
              <a:rPr lang="en-US" sz="2400">
                <a:latin typeface="Courier New" pitchFamily="49" charset="0"/>
                <a:cs typeface="Courier New" pitchFamily="49" charset="0"/>
              </a:rPr>
              <a:t>&lt;/owl:Class&gt;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Enumerated Classes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PrimaryColor has exactly three instances: Red, Blue and Yellow.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with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checking</a:t>
            </a:r>
          </a:p>
          <a:p>
            <a:pPr lvl="1"/>
            <a:r>
              <a:rPr lang="en-US" dirty="0" smtClean="0"/>
              <a:t>Does the ontology contradict itself?</a:t>
            </a:r>
          </a:p>
          <a:p>
            <a:r>
              <a:rPr lang="en-US" dirty="0" err="1" smtClean="0"/>
              <a:t>Subsumption</a:t>
            </a:r>
            <a:endParaRPr lang="en-US" dirty="0" smtClean="0"/>
          </a:p>
          <a:p>
            <a:pPr lvl="1"/>
            <a:r>
              <a:rPr lang="en-US" dirty="0" smtClean="0"/>
              <a:t>C </a:t>
            </a:r>
            <a:r>
              <a:rPr lang="en-US" dirty="0" smtClean="0">
                <a:latin typeface="MS PMincho"/>
                <a:ea typeface="MS PMincho"/>
              </a:rPr>
              <a:t>⊑ </a:t>
            </a:r>
            <a:r>
              <a:rPr lang="en-US" dirty="0"/>
              <a:t>D: is D more general than C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Concept satisfiability</a:t>
            </a:r>
          </a:p>
          <a:p>
            <a:pPr lvl="1"/>
            <a:r>
              <a:rPr lang="en-US" dirty="0" smtClean="0"/>
              <a:t>Is it possible for a concept to have instances?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What is the proper place of a concept in a taxonomy?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3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90600" y="1998504"/>
            <a:ext cx="718978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&lt;?xml version="1.0" ?&gt;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sernum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="99999"&gt;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&lt;!-- IMHO, a truly great CD --&gt;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  &lt;title&gt;Yankee Hotel Foxtrot&lt;/title&gt;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  &lt;artist&gt;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Wilco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&lt;/artist&gt;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  &lt;cover photo="/covers/yht.gif" /&gt;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  &lt;track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no="4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"&gt;War on War&lt;/track&gt;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XML Example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Semantic Web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/>
              <a:t>Semantic Web</a:t>
            </a:r>
            <a:r>
              <a:rPr lang="en-US" sz="2000" smtClean="0"/>
              <a:t> is not a separate Web but an extension of the current one, in which information is given well-defined meaning, better enabling computers and people to work in cooperation. (Berners-Lee et al., Scientific American, May 2001)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Ontology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a key component of the Semantic Web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ontologies define the semantics of the terms used in semi-structured web pages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identify context, provide shared definitions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has a formal syntax and unambiguous semantics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usually includes a taxonomy, but typically much more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inference algorithms can compute what logically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Linked Data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69723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209800" y="5867400"/>
            <a:ext cx="5339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&gt; </a:t>
            </a:r>
            <a:r>
              <a:rPr lang="en-US" dirty="0" smtClean="0"/>
              <a:t>149</a:t>
            </a:r>
            <a:r>
              <a:rPr lang="en-US" sz="1800" dirty="0" smtClean="0"/>
              <a:t> </a:t>
            </a:r>
            <a:r>
              <a:rPr lang="en-US" sz="1800" dirty="0"/>
              <a:t>billion triples of data in over </a:t>
            </a:r>
            <a:r>
              <a:rPr lang="en-US" sz="1800" dirty="0" smtClean="0"/>
              <a:t>2800 </a:t>
            </a:r>
            <a:r>
              <a:rPr lang="en-US" sz="1800" dirty="0"/>
              <a:t>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Level of Adoption?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676400"/>
            <a:ext cx="772795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Open source Semantic Web tools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from IBM, Hewlett-Packard, Nokia, etc.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Commercial software vendors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Oracle 11g RDBMS supports RDF and much of OWL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Adobe’s products use RDF to provide metadata for documents, photos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Semantic Web specific companies: </a:t>
            </a:r>
            <a:r>
              <a:rPr lang="en-US" sz="1800" dirty="0" err="1" smtClean="0"/>
              <a:t>TopQuadrant</a:t>
            </a:r>
            <a:r>
              <a:rPr lang="en-US" sz="1800" dirty="0" smtClean="0"/>
              <a:t>, </a:t>
            </a:r>
            <a:r>
              <a:rPr lang="en-US" sz="1800" dirty="0" err="1" smtClean="0"/>
              <a:t>Aduna</a:t>
            </a:r>
            <a:r>
              <a:rPr lang="en-US" sz="1800" dirty="0" smtClean="0"/>
              <a:t> Software, etc.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ym typeface="Wingdings" pitchFamily="2" charset="2"/>
              </a:rPr>
              <a:t>&gt;400 million Semantic Web documents </a:t>
            </a:r>
            <a:r>
              <a:rPr lang="en-US" sz="2000" i="1" dirty="0" smtClean="0">
                <a:sym typeface="Wingdings" pitchFamily="2" charset="2"/>
              </a:rPr>
              <a:t>(a</a:t>
            </a:r>
            <a:r>
              <a:rPr lang="en-US" sz="2000" i="1" dirty="0" smtClean="0"/>
              <a:t>s of  October 2011)</a:t>
            </a:r>
            <a:endParaRPr lang="en-US" sz="2000" i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Yahoo </a:t>
            </a:r>
            <a:r>
              <a:rPr lang="en-US" sz="1800" dirty="0" err="1" smtClean="0"/>
              <a:t>SearchMonkey</a:t>
            </a:r>
            <a:r>
              <a:rPr lang="en-US" sz="1800" dirty="0" smtClean="0"/>
              <a:t> uses RDF to present richer search results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Google </a:t>
            </a:r>
            <a:r>
              <a:rPr lang="en-US" sz="1800" dirty="0" smtClean="0"/>
              <a:t>indexes </a:t>
            </a:r>
            <a:r>
              <a:rPr lang="en-US" sz="1800" dirty="0" err="1" smtClean="0"/>
              <a:t>RDFa</a:t>
            </a:r>
            <a:r>
              <a:rPr lang="en-US" sz="1800" dirty="0" smtClean="0"/>
              <a:t> (a means for embedding RDF in web pages)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Semantic Web enabled sites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Data.gov: much of U.S. government’s open data is available in RDF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Newsweek: annotates articles with </a:t>
            </a:r>
            <a:r>
              <a:rPr lang="en-US" sz="1800" dirty="0" err="1" smtClean="0"/>
              <a:t>RDFa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Library of Congress: modernize the bibliographic environment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BBC Music: exports RDF playlists, RDF for all artists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DBPedia</a:t>
            </a:r>
            <a:r>
              <a:rPr lang="en-US" sz="1800" dirty="0" smtClean="0"/>
              <a:t>: a Semantic Web version of Wikipedia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BestBuy publishes product and store information in RDF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Ontology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determine domain and scope</a:t>
            </a:r>
          </a:p>
          <a:p>
            <a:r>
              <a:rPr lang="en-US" smtClean="0"/>
              <a:t>consider reusing existing ontologies</a:t>
            </a:r>
          </a:p>
          <a:p>
            <a:r>
              <a:rPr lang="en-US" smtClean="0"/>
              <a:t>enumerate important terms</a:t>
            </a:r>
          </a:p>
          <a:p>
            <a:r>
              <a:rPr lang="en-US" smtClean="0"/>
              <a:t>define the classes and the class hierarchy</a:t>
            </a:r>
          </a:p>
          <a:p>
            <a:r>
              <a:rPr lang="en-US" smtClean="0"/>
              <a:t>define the properties</a:t>
            </a:r>
          </a:p>
          <a:p>
            <a:r>
              <a:rPr lang="en-US" smtClean="0"/>
              <a:t>define the property restrictions (facets)</a:t>
            </a:r>
          </a:p>
          <a:p>
            <a:r>
              <a:rPr lang="en-US" smtClean="0"/>
              <a:t>create instances</a:t>
            </a:r>
          </a:p>
          <a:p>
            <a:r>
              <a:rPr lang="en-US" smtClean="0"/>
              <a:t>check for anomalies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0250E-4419-4389-9756-9F9248F0B697}" type="slidenum">
              <a:rPr lang="en-US" smtClean="0"/>
              <a:pPr/>
              <a:t>3</a:t>
            </a:fld>
            <a:r>
              <a:rPr lang="en-US" smtClean="0"/>
              <a:t> of 30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and OWL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6450" y="2133600"/>
            <a:ext cx="3787775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RDF(S) (1999, revised 2004)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labeled directed graphs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essentially semantic networks with URIs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XML serialization syntax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6625" y="2133600"/>
            <a:ext cx="378777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OWL (2004)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extends RDF with more semantic primitives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based on description logics (DLs)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has a model theoretic semantics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70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World Wide Web Consortium (W3C) Recommendations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089025" y="5051425"/>
            <a:ext cx="1003300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786063" y="5622925"/>
            <a:ext cx="1277937" cy="3206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265238" y="5670550"/>
            <a:ext cx="692150" cy="2730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985963" y="4298950"/>
            <a:ext cx="1160462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021013" y="5051425"/>
            <a:ext cx="885825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1089025" y="3590925"/>
            <a:ext cx="1101725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2670175" y="3581400"/>
            <a:ext cx="1335088" cy="268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246188" y="5029200"/>
            <a:ext cx="642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u:Chair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946400" y="5638800"/>
            <a:ext cx="874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John Smith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1628775" y="5313363"/>
            <a:ext cx="0" cy="3540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962150" y="5754688"/>
            <a:ext cx="7604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55675" y="53879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008188" y="55197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184400" y="42672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g:Person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179763" y="5029200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246188" y="3581400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rdfs:Class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879725" y="35814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rdf:Property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1512888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 flipV="1">
            <a:off x="1863725" y="3852863"/>
            <a:ext cx="390525" cy="4429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3502025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V="1">
            <a:off x="1746250" y="4516438"/>
            <a:ext cx="292100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 flipV="1">
            <a:off x="3033713" y="4516438"/>
            <a:ext cx="350837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470275" y="4052888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2066925" y="39274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838200" y="4325938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1774825" y="4856163"/>
            <a:ext cx="113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rdfs:subclassOf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184400" y="4635500"/>
            <a:ext cx="922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rdfs:domain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4724400" y="3657600"/>
            <a:ext cx="4267200" cy="24745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200" dirty="0"/>
              <a:t>&lt;</a:t>
            </a:r>
            <a:r>
              <a:rPr lang="en-US" sz="1200" dirty="0" err="1"/>
              <a:t>owl:Class</a:t>
            </a:r>
            <a:r>
              <a:rPr lang="en-US" sz="1200" dirty="0"/>
              <a:t> </a:t>
            </a:r>
            <a:r>
              <a:rPr lang="en-US" sz="1200" dirty="0" err="1"/>
              <a:t>rdf:ID</a:t>
            </a:r>
            <a:r>
              <a:rPr lang="en-US" sz="1200" dirty="0"/>
              <a:t>=”Band”&gt;</a:t>
            </a:r>
            <a:br>
              <a:rPr lang="en-US" sz="1200" dirty="0"/>
            </a:br>
            <a:r>
              <a:rPr lang="en-US" sz="1200" dirty="0"/>
              <a:t>   &lt;</a:t>
            </a:r>
            <a:r>
              <a:rPr lang="en-US" sz="1200" dirty="0" err="1"/>
              <a:t>rdfs:subClassOf</a:t>
            </a:r>
            <a:r>
              <a:rPr lang="en-US" sz="1200" dirty="0"/>
              <a:t>&gt;</a:t>
            </a:r>
            <a:br>
              <a:rPr lang="en-US" sz="1200" dirty="0"/>
            </a:br>
            <a:r>
              <a:rPr lang="en-US" sz="1200" dirty="0"/>
              <a:t>      &lt;</a:t>
            </a:r>
            <a:r>
              <a:rPr lang="en-US" sz="1200" dirty="0" err="1"/>
              <a:t>owl:Restriction</a:t>
            </a:r>
            <a:r>
              <a:rPr lang="en-US" sz="1200" dirty="0"/>
              <a:t>&gt;</a:t>
            </a:r>
            <a:br>
              <a:rPr lang="en-US" sz="1200" dirty="0"/>
            </a:br>
            <a:r>
              <a:rPr lang="en-US" sz="1200" dirty="0"/>
              <a:t>         &lt;</a:t>
            </a:r>
            <a:r>
              <a:rPr lang="en-US" sz="1200" dirty="0" err="1"/>
              <a:t>owl:onProperty</a:t>
            </a:r>
            <a:r>
              <a:rPr lang="en-US" sz="1200" dirty="0"/>
              <a:t> </a:t>
            </a:r>
            <a:r>
              <a:rPr lang="en-US" sz="1200" dirty="0" err="1"/>
              <a:t>rdf:resource</a:t>
            </a:r>
            <a:r>
              <a:rPr lang="en-US" sz="1200" dirty="0"/>
              <a:t>=”#</a:t>
            </a:r>
            <a:r>
              <a:rPr lang="en-US" sz="1200" dirty="0" err="1"/>
              <a:t>hasMember</a:t>
            </a:r>
            <a:r>
              <a:rPr lang="en-US" sz="1200" dirty="0"/>
              <a:t>” /&gt;</a:t>
            </a:r>
            <a:br>
              <a:rPr lang="en-US" sz="1200" dirty="0"/>
            </a:br>
            <a:r>
              <a:rPr lang="en-US" sz="1200" dirty="0"/>
              <a:t>         &lt;</a:t>
            </a:r>
            <a:r>
              <a:rPr lang="en-US" sz="1200" dirty="0" err="1"/>
              <a:t>owl:allValuesFrom</a:t>
            </a:r>
            <a:r>
              <a:rPr lang="en-US" sz="1200" dirty="0"/>
              <a:t> </a:t>
            </a:r>
            <a:r>
              <a:rPr lang="en-US" sz="1200" dirty="0" err="1"/>
              <a:t>rdf:resource</a:t>
            </a:r>
            <a:r>
              <a:rPr lang="en-US" sz="1200" dirty="0"/>
              <a:t>=”#Musician” /&gt;</a:t>
            </a:r>
            <a:br>
              <a:rPr lang="en-US" sz="1200" dirty="0"/>
            </a:br>
            <a:r>
              <a:rPr lang="en-US" sz="1200" dirty="0"/>
              <a:t>      &lt;/</a:t>
            </a:r>
            <a:r>
              <a:rPr lang="en-US" sz="1200" dirty="0" err="1"/>
              <a:t>owl:Restriction</a:t>
            </a:r>
            <a:r>
              <a:rPr lang="en-US" sz="1200" dirty="0"/>
              <a:t>&gt;</a:t>
            </a:r>
            <a:br>
              <a:rPr lang="en-US" sz="1200" dirty="0"/>
            </a:br>
            <a:r>
              <a:rPr lang="en-US" sz="1200" dirty="0"/>
              <a:t>   &lt;/</a:t>
            </a:r>
            <a:r>
              <a:rPr lang="en-US" sz="1200" dirty="0" err="1"/>
              <a:t>rdfs:subClassOf</a:t>
            </a:r>
            <a:r>
              <a:rPr lang="en-US" sz="1200" dirty="0"/>
              <a:t>&gt;</a:t>
            </a:r>
            <a:br>
              <a:rPr lang="en-US" sz="1200" dirty="0"/>
            </a:br>
            <a:r>
              <a:rPr lang="en-US" sz="1200" dirty="0"/>
              <a:t>&lt;/</a:t>
            </a:r>
            <a:r>
              <a:rPr lang="en-US" sz="1200" dirty="0" err="1"/>
              <a:t>owl:Class</a:t>
            </a:r>
            <a:r>
              <a:rPr lang="en-US" sz="1200" dirty="0"/>
              <a:t>&gt;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200" dirty="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200" i="1" dirty="0"/>
              <a:t>A Band is a subset of the groups which only have Musicians as members</a:t>
            </a:r>
          </a:p>
          <a:p>
            <a:pPr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572000" y="2133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Ontology Header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343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tabLst>
                <a:tab pos="236538" algn="l"/>
                <a:tab pos="457200" algn="l"/>
                <a:tab pos="693738" algn="l"/>
                <a:tab pos="914400" algn="l"/>
                <a:tab pos="1371600" algn="l"/>
              </a:tabLst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&lt;!DOCTYPE rdf:RDF [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	&lt;!ENTITY owl "http://www.w3.org/2002/07/owl#"&gt;]&gt;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&lt;rdf:RDF xmlns:owl ="http://www.w3.org/2002/07/owl#"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		xmlns:rdf ="http://www.w3.org/1999/02/22-rdf-syntax-ns#"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		xmlns:rdfs="http://www.w3.org/2000/01/rdf-schema#"&gt;</a:t>
            </a:r>
          </a:p>
          <a:p>
            <a:pPr marL="0" indent="0">
              <a:buFont typeface="Monotype Sorts" pitchFamily="2" charset="2"/>
              <a:buNone/>
              <a:tabLst>
                <a:tab pos="236538" algn="l"/>
                <a:tab pos="457200" algn="l"/>
                <a:tab pos="693738" algn="l"/>
                <a:tab pos="914400" algn="l"/>
                <a:tab pos="1371600" algn="l"/>
              </a:tabLst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&lt;owl:Ontology rdf:about=""&gt;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	&lt;rdfs:label&gt;My Ontology&lt;/rdfs:label&gt;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	&lt;rdfs:comment&gt;An example ontology&lt;/rdfs:comment&gt;</a:t>
            </a:r>
          </a:p>
          <a:p>
            <a:pPr marL="0" indent="0">
              <a:buFont typeface="Monotype Sorts" pitchFamily="2" charset="2"/>
              <a:buNone/>
              <a:tabLst>
                <a:tab pos="236538" algn="l"/>
                <a:tab pos="457200" algn="l"/>
                <a:tab pos="693738" algn="l"/>
                <a:tab pos="914400" algn="l"/>
                <a:tab pos="1371600" algn="l"/>
              </a:tabLst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	&lt;owl:imports rdf:resource=“http://www.ont.org/generic” /&gt;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r>
              <a:rPr lang="en-US" sz="1800" smtClean="0">
                <a:latin typeface="Courier New" pitchFamily="49" charset="0"/>
                <a:cs typeface="Courier New" pitchFamily="49" charset="0"/>
              </a:rPr>
              <a:t>&lt;/owl:Ontology&gt;</a:t>
            </a:r>
            <a:br>
              <a:rPr lang="en-US" sz="1800" smtClean="0">
                <a:latin typeface="Courier New" pitchFamily="49" charset="0"/>
                <a:cs typeface="Courier New" pitchFamily="49" charset="0"/>
              </a:rPr>
            </a:b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2" charset="2"/>
              <a:buNone/>
              <a:tabLst>
                <a:tab pos="236538" algn="l"/>
                <a:tab pos="457200" algn="l"/>
                <a:tab pos="693738" algn="l"/>
                <a:tab pos="914400" algn="l"/>
                <a:tab pos="1371600" algn="l"/>
              </a:tabLst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buFont typeface="Monotype Sorts" pitchFamily="2" charset="2"/>
              <a:buNone/>
              <a:tabLst>
                <a:tab pos="236538" algn="l"/>
                <a:tab pos="457200" algn="l"/>
                <a:tab pos="693738" algn="l"/>
                <a:tab pos="914400" algn="l"/>
                <a:tab pos="1371600" algn="l"/>
              </a:tabLst>
            </a:pPr>
            <a:endParaRPr lang="en-US" sz="18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2" charset="2"/>
              <a:buNone/>
              <a:tabLst>
                <a:tab pos="236538" algn="l"/>
                <a:tab pos="457200" algn="l"/>
                <a:tab pos="693738" algn="l"/>
                <a:tab pos="914400" algn="l"/>
                <a:tab pos="1371600" algn="l"/>
              </a:tabLst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&lt;/rdf:RDF&gt;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Class Constructors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81163"/>
            <a:ext cx="6591300" cy="349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140200" y="5764213"/>
            <a:ext cx="3609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/>
              <a:t>example taken from Ian Horrocks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Simple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owl:Class</a:t>
            </a:r>
            <a:endParaRPr lang="en-US" dirty="0" smtClean="0"/>
          </a:p>
          <a:p>
            <a:pPr lvl="1"/>
            <a:r>
              <a:rPr lang="en-US" dirty="0" smtClean="0"/>
              <a:t>subset of </a:t>
            </a:r>
            <a:r>
              <a:rPr lang="en-US" dirty="0" err="1" smtClean="0"/>
              <a:t>rdfs:Class</a:t>
            </a:r>
            <a:r>
              <a:rPr lang="en-US" dirty="0" smtClean="0"/>
              <a:t>, excludes “</a:t>
            </a:r>
            <a:r>
              <a:rPr lang="en-US" dirty="0" err="1" smtClean="0"/>
              <a:t>metaclasses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rdfs:subClassOf</a:t>
            </a:r>
            <a:endParaRPr lang="en-US" dirty="0" smtClean="0"/>
          </a:p>
          <a:p>
            <a:pPr lvl="1"/>
            <a:r>
              <a:rPr lang="en-US" dirty="0" smtClean="0"/>
              <a:t>specify formal taxonomies</a:t>
            </a:r>
          </a:p>
          <a:p>
            <a:r>
              <a:rPr lang="en-US" dirty="0" err="1" smtClean="0"/>
              <a:t>owl:Thing</a:t>
            </a:r>
            <a:endParaRPr lang="en-US" dirty="0" smtClean="0"/>
          </a:p>
          <a:p>
            <a:pPr lvl="1"/>
            <a:r>
              <a:rPr lang="en-US" dirty="0" smtClean="0"/>
              <a:t>set of all individuals</a:t>
            </a:r>
          </a:p>
          <a:p>
            <a:r>
              <a:rPr lang="en-US" dirty="0" err="1" smtClean="0"/>
              <a:t>owl:Nothing</a:t>
            </a:r>
            <a:endParaRPr lang="en-US" dirty="0" smtClean="0"/>
          </a:p>
          <a:p>
            <a:pPr lvl="1"/>
            <a:r>
              <a:rPr lang="en-US" dirty="0" smtClean="0"/>
              <a:t>empty set of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9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kinds</a:t>
            </a:r>
          </a:p>
          <a:p>
            <a:pPr lvl="1"/>
            <a:r>
              <a:rPr lang="en-US" dirty="0" smtClean="0"/>
              <a:t>object properties</a:t>
            </a:r>
          </a:p>
          <a:p>
            <a:pPr lvl="2"/>
            <a:r>
              <a:rPr lang="en-US" dirty="0" smtClean="0"/>
              <a:t>relation between two objects</a:t>
            </a:r>
          </a:p>
          <a:p>
            <a:pPr lvl="1"/>
            <a:r>
              <a:rPr lang="en-US" dirty="0" err="1" smtClean="0"/>
              <a:t>datatype</a:t>
            </a:r>
            <a:r>
              <a:rPr lang="en-US" dirty="0" smtClean="0"/>
              <a:t> properties</a:t>
            </a:r>
          </a:p>
          <a:p>
            <a:pPr lvl="2"/>
            <a:r>
              <a:rPr lang="en-US" dirty="0" smtClean="0"/>
              <a:t>relations between an object and a </a:t>
            </a:r>
            <a:r>
              <a:rPr lang="en-US" dirty="0" err="1" smtClean="0"/>
              <a:t>datatype</a:t>
            </a:r>
            <a:r>
              <a:rPr lang="en-US" dirty="0" smtClean="0"/>
              <a:t> value</a:t>
            </a:r>
          </a:p>
          <a:p>
            <a:r>
              <a:rPr lang="en-US" dirty="0" smtClean="0"/>
              <a:t>constructors</a:t>
            </a:r>
          </a:p>
          <a:p>
            <a:pPr lvl="1"/>
            <a:r>
              <a:rPr lang="en-US" dirty="0" err="1" smtClean="0"/>
              <a:t>rdfs:domain</a:t>
            </a:r>
            <a:endParaRPr lang="en-US" dirty="0" smtClean="0"/>
          </a:p>
          <a:p>
            <a:pPr lvl="1"/>
            <a:r>
              <a:rPr lang="en-US" dirty="0" err="1" smtClean="0"/>
              <a:t>rdfs:range</a:t>
            </a:r>
            <a:endParaRPr lang="en-US" dirty="0" smtClean="0"/>
          </a:p>
          <a:p>
            <a:pPr lvl="1"/>
            <a:r>
              <a:rPr lang="en-US" dirty="0" err="1" smtClean="0"/>
              <a:t>rdfs:subPropertyOf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Axioms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72400" cy="3870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24425" y="5851525"/>
            <a:ext cx="3609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/>
              <a:t>example taken from Ian Horrocks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32004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09600" y="2397125"/>
            <a:ext cx="8042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&lt;p:Person rdf:about=”http://www.cse.lehigh.edu/~heflin/”&gt;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   &lt;owl:sameAs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         rdf:resource=”http://www.cs.umd.edu/~heflin/” /&gt;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&lt;/p:Person&gt;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Equality/Inequality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3908425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Two URIs refer to distinct individuals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4530725"/>
            <a:ext cx="8042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>
              <a:tabLst>
                <a:tab pos="225425" algn="l"/>
                <a:tab pos="457200" algn="l"/>
                <a:tab pos="685800" algn="l"/>
              </a:tabLst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&lt;p:Person rdf:about=”http://www.cse.lehigh.edu/~heflin/”&gt;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   &lt;owl:differentFrom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         rdf:resource=”mailto:heflin@cse.lehigh.edu” /&gt;</a:t>
            </a:r>
            <a:br>
              <a:rPr lang="en-US" sz="1800"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latin typeface="Courier New" pitchFamily="49" charset="0"/>
                <a:cs typeface="Courier New" pitchFamily="49" charset="0"/>
              </a:rPr>
              <a:t>&lt;/p:Person&gt;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09600" y="18288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Two URIs refer to the same individual.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861</Words>
  <Application>Microsoft Office PowerPoint</Application>
  <PresentationFormat>On-screen Show (4:3)</PresentationFormat>
  <Paragraphs>160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 6 Understanding Each Other</vt:lpstr>
      <vt:lpstr>XML Example</vt:lpstr>
      <vt:lpstr>RDF and OWL</vt:lpstr>
      <vt:lpstr>Ontology Header</vt:lpstr>
      <vt:lpstr>OWL Class Constructors</vt:lpstr>
      <vt:lpstr>Defining Simple Classes</vt:lpstr>
      <vt:lpstr>Defining Properties</vt:lpstr>
      <vt:lpstr>OWL Axioms</vt:lpstr>
      <vt:lpstr>Equality/Inequality</vt:lpstr>
      <vt:lpstr>Sets of Distinct Individuals</vt:lpstr>
      <vt:lpstr>All Values From</vt:lpstr>
      <vt:lpstr>Some Values From</vt:lpstr>
      <vt:lpstr>Has Value</vt:lpstr>
      <vt:lpstr>Minimum Cardinality</vt:lpstr>
      <vt:lpstr>Intersection and Union</vt:lpstr>
      <vt:lpstr>Complement</vt:lpstr>
      <vt:lpstr>Disjoint Classes</vt:lpstr>
      <vt:lpstr>Enumerated Classes</vt:lpstr>
      <vt:lpstr>Reasoning with OWL</vt:lpstr>
      <vt:lpstr>The Semantic Web</vt:lpstr>
      <vt:lpstr>Linked Data</vt:lpstr>
      <vt:lpstr>Level of Adoption?</vt:lpstr>
      <vt:lpstr>Ontology Engineering</vt:lpstr>
    </vt:vector>
  </TitlesOfParts>
  <Company>Lehigh University CSE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Deductive Reasoning Agents</dc:title>
  <dc:creator>Jeff Heflin</dc:creator>
  <cp:lastModifiedBy>heflin</cp:lastModifiedBy>
  <cp:revision>31</cp:revision>
  <dcterms:created xsi:type="dcterms:W3CDTF">2009-09-08T15:39:23Z</dcterms:created>
  <dcterms:modified xsi:type="dcterms:W3CDTF">2016-09-26T18:28:51Z</dcterms:modified>
</cp:coreProperties>
</file>